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105"/>
  </p:notesMasterIdLst>
  <p:handoutMasterIdLst>
    <p:handoutMasterId r:id="rId106"/>
  </p:handoutMasterIdLst>
  <p:sldIdLst>
    <p:sldId id="277" r:id="rId2"/>
    <p:sldId id="1053" r:id="rId3"/>
    <p:sldId id="962" r:id="rId4"/>
    <p:sldId id="963" r:id="rId5"/>
    <p:sldId id="964" r:id="rId6"/>
    <p:sldId id="1035" r:id="rId7"/>
    <p:sldId id="993" r:id="rId8"/>
    <p:sldId id="994" r:id="rId9"/>
    <p:sldId id="995" r:id="rId10"/>
    <p:sldId id="996" r:id="rId11"/>
    <p:sldId id="997" r:id="rId12"/>
    <p:sldId id="998" r:id="rId13"/>
    <p:sldId id="999" r:id="rId14"/>
    <p:sldId id="1001" r:id="rId15"/>
    <p:sldId id="1002" r:id="rId16"/>
    <p:sldId id="1003" r:id="rId17"/>
    <p:sldId id="1004" r:id="rId18"/>
    <p:sldId id="1005" r:id="rId19"/>
    <p:sldId id="1006" r:id="rId20"/>
    <p:sldId id="1007" r:id="rId21"/>
    <p:sldId id="1008" r:id="rId22"/>
    <p:sldId id="1009" r:id="rId23"/>
    <p:sldId id="1010" r:id="rId24"/>
    <p:sldId id="1011" r:id="rId25"/>
    <p:sldId id="1036" r:id="rId26"/>
    <p:sldId id="1037" r:id="rId27"/>
    <p:sldId id="1038" r:id="rId28"/>
    <p:sldId id="1054" r:id="rId29"/>
    <p:sldId id="1012" r:id="rId30"/>
    <p:sldId id="1013" r:id="rId31"/>
    <p:sldId id="1014" r:id="rId32"/>
    <p:sldId id="1015" r:id="rId33"/>
    <p:sldId id="1017" r:id="rId34"/>
    <p:sldId id="1018" r:id="rId35"/>
    <p:sldId id="1019" r:id="rId36"/>
    <p:sldId id="1020" r:id="rId37"/>
    <p:sldId id="1029" r:id="rId38"/>
    <p:sldId id="1030" r:id="rId39"/>
    <p:sldId id="1031" r:id="rId40"/>
    <p:sldId id="915" r:id="rId41"/>
    <p:sldId id="1027" r:id="rId42"/>
    <p:sldId id="1028" r:id="rId43"/>
    <p:sldId id="920" r:id="rId44"/>
    <p:sldId id="921" r:id="rId45"/>
    <p:sldId id="1021" r:id="rId46"/>
    <p:sldId id="922" r:id="rId47"/>
    <p:sldId id="924" r:id="rId48"/>
    <p:sldId id="928" r:id="rId49"/>
    <p:sldId id="1024" r:id="rId50"/>
    <p:sldId id="1025" r:id="rId51"/>
    <p:sldId id="1026" r:id="rId52"/>
    <p:sldId id="929" r:id="rId53"/>
    <p:sldId id="930" r:id="rId54"/>
    <p:sldId id="931" r:id="rId55"/>
    <p:sldId id="932" r:id="rId56"/>
    <p:sldId id="933" r:id="rId57"/>
    <p:sldId id="951" r:id="rId58"/>
    <p:sldId id="1023" r:id="rId59"/>
    <p:sldId id="1033" r:id="rId60"/>
    <p:sldId id="1034" r:id="rId61"/>
    <p:sldId id="927" r:id="rId62"/>
    <p:sldId id="935" r:id="rId63"/>
    <p:sldId id="937" r:id="rId64"/>
    <p:sldId id="936" r:id="rId65"/>
    <p:sldId id="1032" r:id="rId66"/>
    <p:sldId id="934" r:id="rId67"/>
    <p:sldId id="941" r:id="rId68"/>
    <p:sldId id="1039" r:id="rId69"/>
    <p:sldId id="938" r:id="rId70"/>
    <p:sldId id="942" r:id="rId71"/>
    <p:sldId id="949" r:id="rId72"/>
    <p:sldId id="950" r:id="rId73"/>
    <p:sldId id="943" r:id="rId74"/>
    <p:sldId id="945" r:id="rId75"/>
    <p:sldId id="944" r:id="rId76"/>
    <p:sldId id="946" r:id="rId77"/>
    <p:sldId id="947" r:id="rId78"/>
    <p:sldId id="948" r:id="rId79"/>
    <p:sldId id="1055" r:id="rId80"/>
    <p:sldId id="1045" r:id="rId81"/>
    <p:sldId id="1046" r:id="rId82"/>
    <p:sldId id="1047" r:id="rId83"/>
    <p:sldId id="1049" r:id="rId84"/>
    <p:sldId id="1050" r:id="rId85"/>
    <p:sldId id="1051" r:id="rId86"/>
    <p:sldId id="1052" r:id="rId87"/>
    <p:sldId id="972" r:id="rId88"/>
    <p:sldId id="973" r:id="rId89"/>
    <p:sldId id="975" r:id="rId90"/>
    <p:sldId id="976" r:id="rId91"/>
    <p:sldId id="977" r:id="rId92"/>
    <p:sldId id="1044" r:id="rId93"/>
    <p:sldId id="978" r:id="rId94"/>
    <p:sldId id="979" r:id="rId95"/>
    <p:sldId id="980" r:id="rId96"/>
    <p:sldId id="981" r:id="rId97"/>
    <p:sldId id="850" r:id="rId98"/>
    <p:sldId id="906" r:id="rId99"/>
    <p:sldId id="905" r:id="rId100"/>
    <p:sldId id="907" r:id="rId101"/>
    <p:sldId id="908" r:id="rId102"/>
    <p:sldId id="909" r:id="rId103"/>
    <p:sldId id="910" r:id="rId104"/>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99"/>
    <a:srgbClr val="A2E5EE"/>
    <a:srgbClr val="FFFF66"/>
    <a:srgbClr val="96E4EE"/>
    <a:srgbClr val="66DAEA"/>
    <a:srgbClr val="E85C58"/>
    <a:srgbClr val="FFCC00"/>
    <a:srgbClr val="F8C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8765" autoAdjust="0"/>
  </p:normalViewPr>
  <p:slideViewPr>
    <p:cSldViewPr>
      <p:cViewPr varScale="1">
        <p:scale>
          <a:sx n="66" d="100"/>
          <a:sy n="66" d="100"/>
        </p:scale>
        <p:origin x="-156" y="-114"/>
      </p:cViewPr>
      <p:guideLst>
        <p:guide orient="horz" pos="3430"/>
        <p:guide pos="2880"/>
        <p:guide pos="385"/>
        <p:guide pos="4332"/>
        <p:guide pos="1429"/>
        <p:guide pos="5057"/>
        <p:guide pos="703"/>
        <p:guide pos="542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7" d="100"/>
          <a:sy n="47" d="100"/>
        </p:scale>
        <p:origin x="-1518"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akoto.shimizu\My%20Documents\Analytics_WebNode_200908-200911_(KeywordsRepor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akoto.shimizu\My%20Documents\KeywordsReport_200908-200911.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makoto.shimizu\My%20Documents\KeywordsReport_200908-200911.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24053028848112576"/>
          <c:y val="0.18468237347464853"/>
          <c:w val="0.53963417543982173"/>
          <c:h val="0.80855486087494544"/>
        </c:manualLayout>
      </c:layout>
      <c:pieChart>
        <c:varyColors val="1"/>
        <c:ser>
          <c:idx val="0"/>
          <c:order val="0"/>
          <c:dLbls>
            <c:dLbl>
              <c:idx val="0"/>
              <c:layout>
                <c:manualLayout>
                  <c:x val="-9.9377993493607097E-2"/>
                  <c:y val="-0.22596637370961131"/>
                </c:manualLayout>
              </c:layout>
              <c:tx>
                <c:rich>
                  <a:bodyPr/>
                  <a:lstStyle/>
                  <a:p>
                    <a:r>
                      <a:rPr lang="en-US" altLang="en-US" sz="2400" dirty="0">
                        <a:solidFill>
                          <a:schemeClr val="bg1"/>
                        </a:solidFill>
                      </a:rPr>
                      <a:t>CMS</a:t>
                    </a:r>
                  </a:p>
                </c:rich>
              </c:tx>
              <c:showLegendKey val="0"/>
              <c:showVal val="0"/>
              <c:showCatName val="1"/>
              <c:showSerName val="0"/>
              <c:showPercent val="0"/>
              <c:showBubbleSize val="0"/>
            </c:dLbl>
            <c:dLbl>
              <c:idx val="3"/>
              <c:layout>
                <c:manualLayout>
                  <c:x val="-2.6464142093103299E-2"/>
                  <c:y val="-5.0999581675369055E-2"/>
                </c:manualLayout>
              </c:layout>
              <c:showLegendKey val="0"/>
              <c:showVal val="0"/>
              <c:showCatName val="1"/>
              <c:showSerName val="0"/>
              <c:showPercent val="0"/>
              <c:showBubbleSize val="0"/>
            </c:dLbl>
            <c:dLbl>
              <c:idx val="4"/>
              <c:layout>
                <c:manualLayout>
                  <c:x val="7.526790858459767E-2"/>
                  <c:y val="-2.8543110641185542E-2"/>
                </c:manualLayout>
              </c:layout>
              <c:showLegendKey val="0"/>
              <c:showVal val="0"/>
              <c:showCatName val="1"/>
              <c:showSerName val="0"/>
              <c:showPercent val="0"/>
              <c:showBubbleSize val="0"/>
            </c:dLbl>
            <c:txPr>
              <a:bodyPr/>
              <a:lstStyle/>
              <a:p>
                <a:pPr>
                  <a:defRPr sz="1600">
                    <a:latin typeface="+mn-ea"/>
                    <a:ea typeface="+mn-ea"/>
                  </a:defRPr>
                </a:pPr>
                <a:endParaRPr lang="ja-JP"/>
              </a:p>
            </c:txPr>
            <c:showLegendKey val="0"/>
            <c:showVal val="0"/>
            <c:showCatName val="1"/>
            <c:showSerName val="0"/>
            <c:showPercent val="0"/>
            <c:showBubbleSize val="0"/>
            <c:showLeaderLines val="1"/>
          </c:dLbls>
          <c:cat>
            <c:strRef>
              <c:f>Sheet1!$A$500:$A$504</c:f>
              <c:strCache>
                <c:ptCount val="5"/>
                <c:pt idx="0">
                  <c:v>CMS</c:v>
                </c:pt>
                <c:pt idx="1">
                  <c:v>アクセス解析</c:v>
                </c:pt>
                <c:pt idx="2">
                  <c:v>DITA</c:v>
                </c:pt>
                <c:pt idx="3">
                  <c:v>イベント</c:v>
                </c:pt>
                <c:pt idx="4">
                  <c:v>SEO</c:v>
                </c:pt>
              </c:strCache>
            </c:strRef>
          </c:cat>
          <c:val>
            <c:numRef>
              <c:f>Sheet1!$B$500:$B$504</c:f>
              <c:numCache>
                <c:formatCode>General</c:formatCode>
                <c:ptCount val="5"/>
                <c:pt idx="0">
                  <c:v>899</c:v>
                </c:pt>
                <c:pt idx="1">
                  <c:v>73</c:v>
                </c:pt>
                <c:pt idx="2">
                  <c:v>56</c:v>
                </c:pt>
                <c:pt idx="3">
                  <c:v>46</c:v>
                </c:pt>
                <c:pt idx="4">
                  <c:v>26</c:v>
                </c:pt>
              </c:numCache>
            </c:numRef>
          </c:val>
        </c:ser>
        <c:dLbls>
          <c:showLegendKey val="0"/>
          <c:showVal val="0"/>
          <c:showCatName val="1"/>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21854155730533772"/>
          <c:y val="7.8124817731116958E-2"/>
          <c:w val="0.51013910761154868"/>
          <c:h val="0.85023184601924762"/>
        </c:manualLayout>
      </c:layout>
      <c:pieChart>
        <c:varyColors val="1"/>
        <c:ser>
          <c:idx val="0"/>
          <c:order val="0"/>
          <c:dLbls>
            <c:dLbl>
              <c:idx val="0"/>
              <c:layout>
                <c:manualLayout>
                  <c:x val="-0.16765966754155717"/>
                  <c:y val="9.5972586759988335E-2"/>
                </c:manualLayout>
              </c:layout>
              <c:tx>
                <c:rich>
                  <a:bodyPr/>
                  <a:lstStyle/>
                  <a:p>
                    <a:r>
                      <a:rPr lang="en-US" altLang="en-US" sz="2400" dirty="0">
                        <a:solidFill>
                          <a:schemeClr val="bg1"/>
                        </a:solidFill>
                      </a:rPr>
                      <a:t>CMS</a:t>
                    </a:r>
                  </a:p>
                </c:rich>
              </c:tx>
              <c:showLegendKey val="0"/>
              <c:showVal val="0"/>
              <c:showCatName val="1"/>
              <c:showSerName val="0"/>
              <c:showPercent val="0"/>
              <c:showBubbleSize val="0"/>
            </c:dLbl>
            <c:dLbl>
              <c:idx val="1"/>
              <c:spPr/>
              <c:txPr>
                <a:bodyPr/>
                <a:lstStyle/>
                <a:p>
                  <a:pPr>
                    <a:defRPr>
                      <a:solidFill>
                        <a:schemeClr val="bg1"/>
                      </a:solidFill>
                    </a:defRPr>
                  </a:pPr>
                  <a:endParaRPr lang="ja-JP"/>
                </a:p>
              </c:txPr>
              <c:showLegendKey val="0"/>
              <c:showVal val="0"/>
              <c:showCatName val="1"/>
              <c:showSerName val="0"/>
              <c:showPercent val="0"/>
              <c:showBubbleSize val="0"/>
            </c:dLbl>
            <c:showLegendKey val="0"/>
            <c:showVal val="0"/>
            <c:showCatName val="1"/>
            <c:showSerName val="0"/>
            <c:showPercent val="0"/>
            <c:showBubbleSize val="0"/>
            <c:showLeaderLines val="1"/>
          </c:dLbls>
          <c:cat>
            <c:strRef>
              <c:f>Sheet1!$A$506:$A$510</c:f>
              <c:strCache>
                <c:ptCount val="5"/>
                <c:pt idx="0">
                  <c:v>CMS</c:v>
                </c:pt>
                <c:pt idx="1">
                  <c:v>アクセス解析</c:v>
                </c:pt>
                <c:pt idx="2">
                  <c:v>DITA</c:v>
                </c:pt>
                <c:pt idx="3">
                  <c:v>イベント</c:v>
                </c:pt>
                <c:pt idx="4">
                  <c:v>SEO</c:v>
                </c:pt>
              </c:strCache>
            </c:strRef>
          </c:cat>
          <c:val>
            <c:numRef>
              <c:f>Sheet1!$B$506:$B$510</c:f>
              <c:numCache>
                <c:formatCode>General</c:formatCode>
                <c:ptCount val="5"/>
                <c:pt idx="0">
                  <c:v>50</c:v>
                </c:pt>
                <c:pt idx="1">
                  <c:v>35</c:v>
                </c:pt>
                <c:pt idx="2">
                  <c:v>4</c:v>
                </c:pt>
                <c:pt idx="3">
                  <c:v>20</c:v>
                </c:pt>
                <c:pt idx="4">
                  <c:v>15</c:v>
                </c:pt>
              </c:numCache>
            </c:numRef>
          </c:val>
        </c:ser>
        <c:dLbls>
          <c:showLegendKey val="0"/>
          <c:showVal val="0"/>
          <c:showCatName val="1"/>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54155730533772"/>
          <c:y val="7.8124817731116958E-2"/>
          <c:w val="0.51013910761154868"/>
          <c:h val="0.85023184601924762"/>
        </c:manualLayout>
      </c:layout>
      <c:pieChart>
        <c:varyColors val="1"/>
        <c:ser>
          <c:idx val="0"/>
          <c:order val="0"/>
          <c:dLbls>
            <c:dLbl>
              <c:idx val="0"/>
              <c:layout>
                <c:manualLayout>
                  <c:x val="-0.16765966754155717"/>
                  <c:y val="9.5972586759988335E-2"/>
                </c:manualLayout>
              </c:layout>
              <c:tx>
                <c:rich>
                  <a:bodyPr/>
                  <a:lstStyle/>
                  <a:p>
                    <a:r>
                      <a:rPr lang="en-US" altLang="en-US" sz="2400" dirty="0">
                        <a:solidFill>
                          <a:schemeClr val="bg1"/>
                        </a:solidFill>
                      </a:rPr>
                      <a:t>CMS</a:t>
                    </a:r>
                  </a:p>
                </c:rich>
              </c:tx>
              <c:showLegendKey val="0"/>
              <c:showVal val="0"/>
              <c:showCatName val="1"/>
              <c:showSerName val="0"/>
              <c:showPercent val="0"/>
              <c:showBubbleSize val="0"/>
            </c:dLbl>
            <c:dLbl>
              <c:idx val="1"/>
              <c:spPr/>
              <c:txPr>
                <a:bodyPr/>
                <a:lstStyle/>
                <a:p>
                  <a:pPr>
                    <a:defRPr>
                      <a:solidFill>
                        <a:schemeClr val="bg1"/>
                      </a:solidFill>
                    </a:defRPr>
                  </a:pPr>
                  <a:endParaRPr lang="ja-JP"/>
                </a:p>
              </c:txPr>
              <c:showLegendKey val="0"/>
              <c:showVal val="0"/>
              <c:showCatName val="1"/>
              <c:showSerName val="0"/>
              <c:showPercent val="0"/>
              <c:showBubbleSize val="0"/>
            </c:dLbl>
            <c:showLegendKey val="0"/>
            <c:showVal val="0"/>
            <c:showCatName val="1"/>
            <c:showSerName val="0"/>
            <c:showPercent val="0"/>
            <c:showBubbleSize val="0"/>
            <c:showLeaderLines val="1"/>
          </c:dLbls>
          <c:cat>
            <c:strRef>
              <c:f>Sheet1!$A$506:$A$510</c:f>
              <c:strCache>
                <c:ptCount val="5"/>
                <c:pt idx="0">
                  <c:v>CMS</c:v>
                </c:pt>
                <c:pt idx="1">
                  <c:v>アクセス解析</c:v>
                </c:pt>
                <c:pt idx="2">
                  <c:v>DITA</c:v>
                </c:pt>
                <c:pt idx="3">
                  <c:v>イベント</c:v>
                </c:pt>
                <c:pt idx="4">
                  <c:v>SEO</c:v>
                </c:pt>
              </c:strCache>
            </c:strRef>
          </c:cat>
          <c:val>
            <c:numRef>
              <c:f>Sheet1!$B$506:$B$510</c:f>
              <c:numCache>
                <c:formatCode>General</c:formatCode>
                <c:ptCount val="5"/>
                <c:pt idx="0">
                  <c:v>50</c:v>
                </c:pt>
                <c:pt idx="1">
                  <c:v>35</c:v>
                </c:pt>
                <c:pt idx="2">
                  <c:v>4</c:v>
                </c:pt>
                <c:pt idx="3">
                  <c:v>20</c:v>
                </c:pt>
                <c:pt idx="4">
                  <c:v>15</c:v>
                </c:pt>
              </c:numCache>
            </c:numRef>
          </c:val>
        </c:ser>
        <c:dLbls>
          <c:showLegendKey val="0"/>
          <c:showVal val="0"/>
          <c:showCatName val="1"/>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14908453630796162"/>
                  <c:y val="-4.556612715077285E-2"/>
                </c:manualLayout>
              </c:layout>
              <c:spPr/>
              <c:txPr>
                <a:bodyPr/>
                <a:lstStyle/>
                <a:p>
                  <a:pPr>
                    <a:defRPr sz="1600">
                      <a:solidFill>
                        <a:schemeClr val="bg1"/>
                      </a:solidFill>
                      <a:latin typeface="HGP創英角ｺﾞｼｯｸUB" pitchFamily="50" charset="-128"/>
                      <a:ea typeface="HGP創英角ｺﾞｼｯｸUB" pitchFamily="50" charset="-128"/>
                    </a:defRPr>
                  </a:pPr>
                  <a:endParaRPr lang="ja-JP"/>
                </a:p>
              </c:txPr>
              <c:showLegendKey val="0"/>
              <c:showVal val="0"/>
              <c:showCatName val="1"/>
              <c:showSerName val="0"/>
              <c:showPercent val="0"/>
              <c:showBubbleSize val="0"/>
            </c:dLbl>
            <c:dLbl>
              <c:idx val="1"/>
              <c:spPr/>
              <c:txPr>
                <a:bodyPr/>
                <a:lstStyle/>
                <a:p>
                  <a:pPr>
                    <a:defRPr sz="1600">
                      <a:solidFill>
                        <a:schemeClr val="bg1"/>
                      </a:solidFill>
                      <a:latin typeface="HGP創英角ｺﾞｼｯｸUB" pitchFamily="50" charset="-128"/>
                      <a:ea typeface="HGP創英角ｺﾞｼｯｸUB" pitchFamily="50" charset="-128"/>
                    </a:defRPr>
                  </a:pPr>
                  <a:endParaRPr lang="ja-JP"/>
                </a:p>
              </c:txPr>
              <c:showLegendKey val="0"/>
              <c:showVal val="0"/>
              <c:showCatName val="1"/>
              <c:showSerName val="0"/>
              <c:showPercent val="0"/>
              <c:showBubbleSize val="0"/>
            </c:dLbl>
            <c:txPr>
              <a:bodyPr/>
              <a:lstStyle/>
              <a:p>
                <a:pPr>
                  <a:defRPr sz="1600">
                    <a:latin typeface="HGP創英角ｺﾞｼｯｸUB" pitchFamily="50" charset="-128"/>
                    <a:ea typeface="HGP創英角ｺﾞｼｯｸUB" pitchFamily="50" charset="-128"/>
                  </a:defRPr>
                </a:pPr>
                <a:endParaRPr lang="ja-JP"/>
              </a:p>
            </c:txPr>
            <c:showLegendKey val="0"/>
            <c:showVal val="0"/>
            <c:showCatName val="1"/>
            <c:showSerName val="0"/>
            <c:showPercent val="0"/>
            <c:showBubbleSize val="0"/>
            <c:showLeaderLines val="1"/>
          </c:dLbls>
          <c:cat>
            <c:strRef>
              <c:f>'2010Apr-Jun'!$AD$106:$AH$106</c:f>
              <c:strCache>
                <c:ptCount val="5"/>
                <c:pt idx="0">
                  <c:v>CMS</c:v>
                </c:pt>
                <c:pt idx="1">
                  <c:v>アクセス解析</c:v>
                </c:pt>
                <c:pt idx="2">
                  <c:v>イベント</c:v>
                </c:pt>
                <c:pt idx="3">
                  <c:v>ブランド</c:v>
                </c:pt>
                <c:pt idx="4">
                  <c:v>IA</c:v>
                </c:pt>
              </c:strCache>
            </c:strRef>
          </c:cat>
          <c:val>
            <c:numRef>
              <c:f>'2010Apr-Jun'!$AD$357:$AH$357</c:f>
              <c:numCache>
                <c:formatCode>#,##0_);[Red]\(#,##0\)</c:formatCode>
                <c:ptCount val="5"/>
                <c:pt idx="0">
                  <c:v>651</c:v>
                </c:pt>
                <c:pt idx="1">
                  <c:v>237</c:v>
                </c:pt>
                <c:pt idx="2">
                  <c:v>94</c:v>
                </c:pt>
                <c:pt idx="3">
                  <c:v>88</c:v>
                </c:pt>
                <c:pt idx="4">
                  <c:v>50</c:v>
                </c:pt>
              </c:numCache>
            </c:numRef>
          </c:val>
        </c:ser>
        <c:dLbls>
          <c:showLegendKey val="0"/>
          <c:showVal val="0"/>
          <c:showCatName val="1"/>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1" y="1"/>
            <a:ext cx="3076575" cy="511175"/>
          </a:xfrm>
          <a:prstGeom prst="rect">
            <a:avLst/>
          </a:prstGeom>
          <a:noFill/>
          <a:ln w="9525">
            <a:noFill/>
            <a:miter lim="800000"/>
            <a:headEnd/>
            <a:tailEnd/>
          </a:ln>
        </p:spPr>
        <p:txBody>
          <a:bodyPr vert="horz" wrap="square" lIns="91405" tIns="45702" rIns="91405" bIns="45702" numCol="1" anchor="t" anchorCtr="0" compatLnSpc="1">
            <a:prstTxWarp prst="textNoShape">
              <a:avLst/>
            </a:prstTxWarp>
          </a:bodyPr>
          <a:lstStyle>
            <a:lvl1pPr defTabSz="954027">
              <a:defRPr sz="1100"/>
            </a:lvl1pPr>
          </a:lstStyle>
          <a:p>
            <a:pPr>
              <a:defRPr/>
            </a:pPr>
            <a:endParaRPr lang="en-US" altLang="ja-JP"/>
          </a:p>
        </p:txBody>
      </p:sp>
      <p:sp>
        <p:nvSpPr>
          <p:cNvPr id="166915" name="Rectangle 3"/>
          <p:cNvSpPr>
            <a:spLocks noGrp="1" noChangeArrowheads="1"/>
          </p:cNvSpPr>
          <p:nvPr>
            <p:ph type="dt" sz="quarter" idx="1"/>
          </p:nvPr>
        </p:nvSpPr>
        <p:spPr bwMode="auto">
          <a:xfrm>
            <a:off x="4021138" y="1"/>
            <a:ext cx="3076575" cy="511175"/>
          </a:xfrm>
          <a:prstGeom prst="rect">
            <a:avLst/>
          </a:prstGeom>
          <a:noFill/>
          <a:ln w="9525">
            <a:noFill/>
            <a:miter lim="800000"/>
            <a:headEnd/>
            <a:tailEnd/>
          </a:ln>
        </p:spPr>
        <p:txBody>
          <a:bodyPr vert="horz" wrap="square" lIns="91405" tIns="45702" rIns="91405" bIns="45702" numCol="1" anchor="t" anchorCtr="0" compatLnSpc="1">
            <a:prstTxWarp prst="textNoShape">
              <a:avLst/>
            </a:prstTxWarp>
          </a:bodyPr>
          <a:lstStyle>
            <a:lvl1pPr algn="r" defTabSz="954027">
              <a:defRPr sz="1100"/>
            </a:lvl1pPr>
          </a:lstStyle>
          <a:p>
            <a:pPr>
              <a:defRPr/>
            </a:pPr>
            <a:endParaRPr lang="en-US" altLang="ja-JP"/>
          </a:p>
        </p:txBody>
      </p:sp>
      <p:sp>
        <p:nvSpPr>
          <p:cNvPr id="166916" name="Rectangle 4"/>
          <p:cNvSpPr>
            <a:spLocks noGrp="1" noChangeArrowheads="1"/>
          </p:cNvSpPr>
          <p:nvPr>
            <p:ph type="ftr" sz="quarter" idx="2"/>
          </p:nvPr>
        </p:nvSpPr>
        <p:spPr bwMode="auto">
          <a:xfrm>
            <a:off x="1" y="9721850"/>
            <a:ext cx="3076575" cy="511175"/>
          </a:xfrm>
          <a:prstGeom prst="rect">
            <a:avLst/>
          </a:prstGeom>
          <a:noFill/>
          <a:ln w="9525">
            <a:noFill/>
            <a:miter lim="800000"/>
            <a:headEnd/>
            <a:tailEnd/>
          </a:ln>
        </p:spPr>
        <p:txBody>
          <a:bodyPr vert="horz" wrap="square" lIns="91405" tIns="45702" rIns="91405" bIns="45702" numCol="1" anchor="b" anchorCtr="0" compatLnSpc="1">
            <a:prstTxWarp prst="textNoShape">
              <a:avLst/>
            </a:prstTxWarp>
          </a:bodyPr>
          <a:lstStyle>
            <a:lvl1pPr defTabSz="954027">
              <a:defRPr sz="1100"/>
            </a:lvl1pPr>
          </a:lstStyle>
          <a:p>
            <a:pPr>
              <a:defRPr/>
            </a:pPr>
            <a:endParaRPr lang="en-US" altLang="ja-JP"/>
          </a:p>
        </p:txBody>
      </p:sp>
      <p:sp>
        <p:nvSpPr>
          <p:cNvPr id="16691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1405" tIns="45702" rIns="91405" bIns="45702" numCol="1" anchor="b" anchorCtr="0" compatLnSpc="1">
            <a:prstTxWarp prst="textNoShape">
              <a:avLst/>
            </a:prstTxWarp>
          </a:bodyPr>
          <a:lstStyle>
            <a:lvl1pPr algn="r" defTabSz="954027">
              <a:defRPr sz="1100"/>
            </a:lvl1pPr>
          </a:lstStyle>
          <a:p>
            <a:pPr>
              <a:defRPr/>
            </a:pPr>
            <a:fld id="{6C29CD37-000B-4920-AD35-881A1CCAEDCA}" type="slidenum">
              <a:rPr lang="en-US" altLang="ja-JP"/>
              <a:pPr>
                <a:defRPr/>
              </a:pPr>
              <a:t>‹#›</a:t>
            </a:fld>
            <a:endParaRPr lang="en-US" altLang="ja-JP"/>
          </a:p>
        </p:txBody>
      </p:sp>
    </p:spTree>
    <p:extLst>
      <p:ext uri="{BB962C8B-B14F-4D97-AF65-F5344CB8AC3E}">
        <p14:creationId xmlns:p14="http://schemas.microsoft.com/office/powerpoint/2010/main" val="250021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hdr" sz="quarter"/>
          </p:nvPr>
        </p:nvSpPr>
        <p:spPr bwMode="auto">
          <a:xfrm>
            <a:off x="1" y="1"/>
            <a:ext cx="3076575" cy="511175"/>
          </a:xfrm>
          <a:prstGeom prst="rect">
            <a:avLst/>
          </a:prstGeom>
          <a:noFill/>
          <a:ln w="9525">
            <a:noFill/>
            <a:miter lim="800000"/>
            <a:headEnd/>
            <a:tailEnd/>
          </a:ln>
        </p:spPr>
        <p:txBody>
          <a:bodyPr vert="horz" wrap="square" lIns="91405" tIns="45702" rIns="91405" bIns="45702" numCol="1" anchor="t" anchorCtr="0" compatLnSpc="1">
            <a:prstTxWarp prst="textNoShape">
              <a:avLst/>
            </a:prstTxWarp>
          </a:bodyPr>
          <a:lstStyle>
            <a:lvl1pPr defTabSz="954027">
              <a:defRPr sz="1100"/>
            </a:lvl1pPr>
          </a:lstStyle>
          <a:p>
            <a:pPr>
              <a:defRPr/>
            </a:pPr>
            <a:endParaRPr lang="en-US" altLang="ja-JP"/>
          </a:p>
        </p:txBody>
      </p:sp>
      <p:sp>
        <p:nvSpPr>
          <p:cNvPr id="294915" name="Rectangle 3"/>
          <p:cNvSpPr>
            <a:spLocks noGrp="1" noChangeArrowheads="1"/>
          </p:cNvSpPr>
          <p:nvPr>
            <p:ph type="dt" idx="1"/>
          </p:nvPr>
        </p:nvSpPr>
        <p:spPr bwMode="auto">
          <a:xfrm>
            <a:off x="4021138" y="1"/>
            <a:ext cx="3076575" cy="511175"/>
          </a:xfrm>
          <a:prstGeom prst="rect">
            <a:avLst/>
          </a:prstGeom>
          <a:noFill/>
          <a:ln w="9525">
            <a:noFill/>
            <a:miter lim="800000"/>
            <a:headEnd/>
            <a:tailEnd/>
          </a:ln>
        </p:spPr>
        <p:txBody>
          <a:bodyPr vert="horz" wrap="square" lIns="91405" tIns="45702" rIns="91405" bIns="45702" numCol="1" anchor="t" anchorCtr="0" compatLnSpc="1">
            <a:prstTxWarp prst="textNoShape">
              <a:avLst/>
            </a:prstTxWarp>
          </a:bodyPr>
          <a:lstStyle>
            <a:lvl1pPr algn="r" defTabSz="954027">
              <a:defRPr sz="1100"/>
            </a:lvl1pPr>
          </a:lstStyle>
          <a:p>
            <a:pPr>
              <a:defRPr/>
            </a:pPr>
            <a:endParaRPr lang="en-US" altLang="ja-JP"/>
          </a:p>
        </p:txBody>
      </p:sp>
      <p:sp>
        <p:nvSpPr>
          <p:cNvPr id="2560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294917" name="Rectangle 5"/>
          <p:cNvSpPr>
            <a:spLocks noGrp="1" noChangeArrowheads="1"/>
          </p:cNvSpPr>
          <p:nvPr>
            <p:ph type="body" sz="quarter" idx="3"/>
          </p:nvPr>
        </p:nvSpPr>
        <p:spPr bwMode="auto">
          <a:xfrm>
            <a:off x="709614" y="4860925"/>
            <a:ext cx="5680075" cy="4605338"/>
          </a:xfrm>
          <a:prstGeom prst="rect">
            <a:avLst/>
          </a:prstGeom>
          <a:noFill/>
          <a:ln w="9525">
            <a:noFill/>
            <a:miter lim="800000"/>
            <a:headEnd/>
            <a:tailEnd/>
          </a:ln>
        </p:spPr>
        <p:txBody>
          <a:bodyPr vert="horz" wrap="square" lIns="91405" tIns="45702" rIns="91405" bIns="4570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94918" name="Rectangle 6"/>
          <p:cNvSpPr>
            <a:spLocks noGrp="1" noChangeArrowheads="1"/>
          </p:cNvSpPr>
          <p:nvPr>
            <p:ph type="ftr" sz="quarter" idx="4"/>
          </p:nvPr>
        </p:nvSpPr>
        <p:spPr bwMode="auto">
          <a:xfrm>
            <a:off x="1" y="9721850"/>
            <a:ext cx="3076575" cy="511175"/>
          </a:xfrm>
          <a:prstGeom prst="rect">
            <a:avLst/>
          </a:prstGeom>
          <a:noFill/>
          <a:ln w="9525">
            <a:noFill/>
            <a:miter lim="800000"/>
            <a:headEnd/>
            <a:tailEnd/>
          </a:ln>
        </p:spPr>
        <p:txBody>
          <a:bodyPr vert="horz" wrap="square" lIns="91405" tIns="45702" rIns="91405" bIns="45702" numCol="1" anchor="b" anchorCtr="0" compatLnSpc="1">
            <a:prstTxWarp prst="textNoShape">
              <a:avLst/>
            </a:prstTxWarp>
          </a:bodyPr>
          <a:lstStyle>
            <a:lvl1pPr defTabSz="954027">
              <a:defRPr sz="1100"/>
            </a:lvl1pPr>
          </a:lstStyle>
          <a:p>
            <a:pPr>
              <a:defRPr/>
            </a:pPr>
            <a:endParaRPr lang="en-US" altLang="ja-JP"/>
          </a:p>
        </p:txBody>
      </p:sp>
      <p:sp>
        <p:nvSpPr>
          <p:cNvPr id="29491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1405" tIns="45702" rIns="91405" bIns="45702" numCol="1" anchor="b" anchorCtr="0" compatLnSpc="1">
            <a:prstTxWarp prst="textNoShape">
              <a:avLst/>
            </a:prstTxWarp>
          </a:bodyPr>
          <a:lstStyle>
            <a:lvl1pPr algn="r" defTabSz="954027">
              <a:defRPr sz="1100"/>
            </a:lvl1pPr>
          </a:lstStyle>
          <a:p>
            <a:pPr>
              <a:defRPr/>
            </a:pPr>
            <a:fld id="{99D58205-F558-4BE2-8073-CDA6DBE19B6B}" type="slidenum">
              <a:rPr lang="en-US" altLang="ja-JP"/>
              <a:pPr>
                <a:defRPr/>
              </a:pPr>
              <a:t>‹#›</a:t>
            </a:fld>
            <a:endParaRPr lang="en-US" altLang="ja-JP"/>
          </a:p>
        </p:txBody>
      </p:sp>
    </p:spTree>
    <p:extLst>
      <p:ext uri="{BB962C8B-B14F-4D97-AF65-F5344CB8AC3E}">
        <p14:creationId xmlns:p14="http://schemas.microsoft.com/office/powerpoint/2010/main" val="2951603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a:off x="1588" y="-26988"/>
            <a:ext cx="9142412" cy="790576"/>
          </a:xfrm>
          <a:prstGeom prst="rect">
            <a:avLst/>
          </a:prstGeom>
          <a:solidFill>
            <a:schemeClr val="accent1"/>
          </a:solidFill>
          <a:ln w="9525">
            <a:noFill/>
            <a:miter lim="800000"/>
            <a:headEnd/>
            <a:tailEnd/>
          </a:ln>
          <a:effectLst/>
        </p:spPr>
        <p:txBody>
          <a:bodyPr wrap="none" lIns="162000" anchor="ctr"/>
          <a:lstStyle/>
          <a:p>
            <a:pPr algn="ctr">
              <a:defRPr/>
            </a:pPr>
            <a:endParaRPr lang="en-US" altLang="ja-JP" sz="2400" b="1" dirty="0">
              <a:solidFill>
                <a:schemeClr val="bg1"/>
              </a:solidFill>
            </a:endParaRPr>
          </a:p>
        </p:txBody>
      </p:sp>
      <p:sp>
        <p:nvSpPr>
          <p:cNvPr id="5" name="Rectangle 12"/>
          <p:cNvSpPr>
            <a:spLocks noChangeArrowheads="1"/>
          </p:cNvSpPr>
          <p:nvPr userDrawn="1"/>
        </p:nvSpPr>
        <p:spPr bwMode="gray">
          <a:xfrm>
            <a:off x="1619250" y="1196975"/>
            <a:ext cx="358775" cy="2016125"/>
          </a:xfrm>
          <a:prstGeom prst="rect">
            <a:avLst/>
          </a:prstGeom>
          <a:solidFill>
            <a:srgbClr val="F8CCC8"/>
          </a:solidFill>
          <a:ln w="9525">
            <a:noFill/>
            <a:miter lim="800000"/>
            <a:headEnd/>
            <a:tailEnd/>
          </a:ln>
          <a:effectLst/>
        </p:spPr>
        <p:txBody>
          <a:bodyPr wrap="none" anchor="ctr"/>
          <a:lstStyle/>
          <a:p>
            <a:pPr>
              <a:defRPr/>
            </a:pPr>
            <a:endParaRPr lang="ja-JP" altLang="en-US">
              <a:ea typeface="ＭＳ Ｐゴシック" pitchFamily="50" charset="-128"/>
            </a:endParaRPr>
          </a:p>
        </p:txBody>
      </p:sp>
      <p:sp>
        <p:nvSpPr>
          <p:cNvPr id="6" name="Line 13"/>
          <p:cNvSpPr>
            <a:spLocks noChangeShapeType="1"/>
          </p:cNvSpPr>
          <p:nvPr userDrawn="1"/>
        </p:nvSpPr>
        <p:spPr bwMode="gray">
          <a:xfrm>
            <a:off x="1042988" y="6381750"/>
            <a:ext cx="7416800" cy="0"/>
          </a:xfrm>
          <a:prstGeom prst="line">
            <a:avLst/>
          </a:prstGeom>
          <a:noFill/>
          <a:ln w="9525">
            <a:solidFill>
              <a:schemeClr val="bg2"/>
            </a:solidFill>
            <a:round/>
            <a:headEnd/>
            <a:tailEnd/>
          </a:ln>
          <a:effectLst/>
        </p:spPr>
        <p:txBody>
          <a:bodyPr/>
          <a:lstStyle/>
          <a:p>
            <a:pPr>
              <a:defRPr/>
            </a:pPr>
            <a:endParaRPr lang="ja-JP" altLang="en-US">
              <a:ea typeface="ＭＳ Ｐゴシック" pitchFamily="50" charset="-128"/>
            </a:endParaRPr>
          </a:p>
        </p:txBody>
      </p:sp>
      <p:sp>
        <p:nvSpPr>
          <p:cNvPr id="61442" name="Rectangle 2"/>
          <p:cNvSpPr>
            <a:spLocks noGrp="1" noChangeArrowheads="1"/>
          </p:cNvSpPr>
          <p:nvPr>
            <p:ph type="ctrTitle"/>
          </p:nvPr>
        </p:nvSpPr>
        <p:spPr bwMode="gray">
          <a:xfrm>
            <a:off x="2133600" y="1371600"/>
            <a:ext cx="6470848" cy="1752600"/>
          </a:xfrm>
        </p:spPr>
        <p:txBody>
          <a:bodyPr/>
          <a:lstStyle>
            <a:lvl1pPr>
              <a:defRPr sz="3600">
                <a:latin typeface="+mn-ea"/>
                <a:ea typeface="+mn-ea"/>
              </a:defRPr>
            </a:lvl1pPr>
          </a:lstStyle>
          <a:p>
            <a:r>
              <a:rPr lang="ja-JP" altLang="en-US" dirty="0"/>
              <a:t>マスタ タイトルの書式設定</a:t>
            </a:r>
          </a:p>
        </p:txBody>
      </p:sp>
      <p:sp>
        <p:nvSpPr>
          <p:cNvPr id="61443" name="Rectangle 3"/>
          <p:cNvSpPr>
            <a:spLocks noGrp="1" noChangeArrowheads="1"/>
          </p:cNvSpPr>
          <p:nvPr>
            <p:ph type="subTitle" idx="1"/>
          </p:nvPr>
        </p:nvSpPr>
        <p:spPr bwMode="gray">
          <a:xfrm>
            <a:off x="1979712" y="4502722"/>
            <a:ext cx="5256584" cy="498598"/>
          </a:xfrm>
        </p:spPr>
        <p:txBody>
          <a:bodyPr anchor="ctr"/>
          <a:lstStyle>
            <a:lvl1pPr marL="0" indent="0" algn="r">
              <a:buFont typeface="Wingdings" pitchFamily="2" charset="2"/>
              <a:buNone/>
              <a:defRPr sz="2400">
                <a:latin typeface="+mj-lt"/>
              </a:defRPr>
            </a:lvl1pPr>
          </a:lstStyle>
          <a:p>
            <a:r>
              <a:rPr lang="ja-JP" altLang="en-US" dirty="0" smtClean="0"/>
              <a:t>マスタ </a:t>
            </a:r>
            <a:r>
              <a:rPr lang="ja-JP" altLang="en-US" dirty="0"/>
              <a:t>サブタイトルの書式設定</a:t>
            </a:r>
          </a:p>
        </p:txBody>
      </p:sp>
      <p:sp>
        <p:nvSpPr>
          <p:cNvPr id="11" name="テキスト プレースホルダ 10"/>
          <p:cNvSpPr>
            <a:spLocks noGrp="1"/>
          </p:cNvSpPr>
          <p:nvPr>
            <p:ph type="body" sz="quarter" idx="12"/>
          </p:nvPr>
        </p:nvSpPr>
        <p:spPr>
          <a:xfrm>
            <a:off x="1691680" y="116632"/>
            <a:ext cx="5760640" cy="532453"/>
          </a:xfrm>
        </p:spPr>
        <p:txBody>
          <a:bodyPr/>
          <a:lstStyle>
            <a:lvl1pPr algn="ctr">
              <a:buNone/>
              <a:defRPr>
                <a:solidFill>
                  <a:schemeClr val="bg1"/>
                </a:solidFill>
              </a:defRPr>
            </a:lvl1pPr>
          </a:lstStyle>
          <a:p>
            <a:pPr lvl="0"/>
            <a:r>
              <a:rPr kumimoji="1" lang="ja-JP" altLang="en-US" dirty="0" smtClean="0"/>
              <a:t>マスタ テキストの書式設定</a:t>
            </a:r>
            <a:endParaRPr kumimoji="1" lang="ja-JP" altLang="en-US" dirty="0"/>
          </a:p>
        </p:txBody>
      </p:sp>
      <p:pic>
        <p:nvPicPr>
          <p:cNvPr id="13" name="Picture 1"/>
          <p:cNvPicPr>
            <a:picLocks noChangeAspect="1" noChangeArrowheads="1"/>
          </p:cNvPicPr>
          <p:nvPr userDrawn="1"/>
        </p:nvPicPr>
        <p:blipFill>
          <a:blip r:embed="rId2" cstate="print"/>
          <a:srcRect/>
          <a:stretch>
            <a:fillRect/>
          </a:stretch>
        </p:blipFill>
        <p:spPr bwMode="auto">
          <a:xfrm>
            <a:off x="3890963" y="6453336"/>
            <a:ext cx="1362075" cy="2667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11"/>
          <p:cNvSpPr>
            <a:spLocks noChangeArrowheads="1"/>
          </p:cNvSpPr>
          <p:nvPr/>
        </p:nvSpPr>
        <p:spPr bwMode="auto">
          <a:xfrm>
            <a:off x="-3175" y="-1588"/>
            <a:ext cx="9147175" cy="503238"/>
          </a:xfrm>
          <a:prstGeom prst="rect">
            <a:avLst/>
          </a:prstGeom>
          <a:solidFill>
            <a:schemeClr val="accent1"/>
          </a:solidFill>
          <a:ln w="9525">
            <a:noFill/>
            <a:miter lim="800000"/>
            <a:headEnd/>
            <a:tailEnd/>
          </a:ln>
          <a:effectLst/>
        </p:spPr>
        <p:txBody>
          <a:bodyPr wrap="none" anchor="ctr"/>
          <a:lstStyle/>
          <a:p>
            <a:pPr indent="444500">
              <a:defRPr/>
            </a:pPr>
            <a:endParaRPr lang="ja-JP" altLang="ja-JP" sz="2000" b="1">
              <a:solidFill>
                <a:schemeClr val="bg1"/>
              </a:solidFill>
              <a:ea typeface="ＭＳ Ｐゴシック" pitchFamily="50" charset="-128"/>
            </a:endParaRPr>
          </a:p>
        </p:txBody>
      </p:sp>
      <p:sp>
        <p:nvSpPr>
          <p:cNvPr id="6" name="Line 14"/>
          <p:cNvSpPr>
            <a:spLocks noChangeShapeType="1"/>
          </p:cNvSpPr>
          <p:nvPr/>
        </p:nvSpPr>
        <p:spPr bwMode="auto">
          <a:xfrm>
            <a:off x="1042988" y="6381750"/>
            <a:ext cx="7416800" cy="0"/>
          </a:xfrm>
          <a:prstGeom prst="line">
            <a:avLst/>
          </a:prstGeom>
          <a:noFill/>
          <a:ln w="9525">
            <a:solidFill>
              <a:schemeClr val="bg2"/>
            </a:solidFill>
            <a:round/>
            <a:headEnd/>
            <a:tailEnd/>
          </a:ln>
          <a:effectLst/>
        </p:spPr>
        <p:txBody>
          <a:bodyPr/>
          <a:lstStyle/>
          <a:p>
            <a:pPr>
              <a:defRPr/>
            </a:pPr>
            <a:endParaRPr lang="ja-JP" altLang="en-US">
              <a:ea typeface="ＭＳ Ｐゴシック" pitchFamily="50" charset="-128"/>
            </a:endParaRPr>
          </a:p>
        </p:txBody>
      </p:sp>
      <p:sp>
        <p:nvSpPr>
          <p:cNvPr id="2" name="タイトル 1"/>
          <p:cNvSpPr>
            <a:spLocks noGrp="1"/>
          </p:cNvSpPr>
          <p:nvPr>
            <p:ph type="title"/>
          </p:nvPr>
        </p:nvSpPr>
        <p:spPr>
          <a:xfrm>
            <a:off x="2123728" y="1556792"/>
            <a:ext cx="6084862" cy="1362075"/>
          </a:xfrm>
        </p:spPr>
        <p:txBody>
          <a:bodyPr anchor="t"/>
          <a:lstStyle>
            <a:lvl1pPr algn="l">
              <a:defRPr sz="4000" b="0" cap="all">
                <a:solidFill>
                  <a:schemeClr val="accent2"/>
                </a:solidFill>
                <a:latin typeface="+mn-ea"/>
                <a:ea typeface="+mn-ea"/>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23728" y="3908302"/>
            <a:ext cx="5760640" cy="498598"/>
          </a:xfrm>
        </p:spPr>
        <p:txBody>
          <a:bodyPr anchor="b"/>
          <a:lstStyle>
            <a:lvl1pPr marL="0" indent="0">
              <a:buNone/>
              <a:defRPr sz="2400">
                <a:latin typeface="+mj-ea"/>
                <a:ea typeface="+mj-e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dirty="0" smtClean="0"/>
              <a:t>マスタ テキストの書式設定</a:t>
            </a:r>
          </a:p>
        </p:txBody>
      </p:sp>
      <p:sp>
        <p:nvSpPr>
          <p:cNvPr id="10" name="Rectangle 5"/>
          <p:cNvSpPr txBox="1">
            <a:spLocks noChangeArrowheads="1"/>
          </p:cNvSpPr>
          <p:nvPr userDrawn="1"/>
        </p:nvSpPr>
        <p:spPr bwMode="auto">
          <a:xfrm>
            <a:off x="7884368" y="6453188"/>
            <a:ext cx="648445"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tab pos="5029200" algn="r"/>
              </a:tabLst>
              <a:defRPr/>
            </a:pPr>
            <a:r>
              <a:rPr kumimoji="0" lang="en-US" altLang="ja-JP" sz="1200" b="0" i="0" u="none" strike="noStrike" kern="1200" cap="none" spc="0" normalizeH="0" baseline="0" noProof="0" dirty="0" smtClean="0">
                <a:ln>
                  <a:noFill/>
                </a:ln>
                <a:solidFill>
                  <a:schemeClr val="tx1"/>
                </a:solidFill>
                <a:effectLst/>
                <a:uLnTx/>
                <a:uFillTx/>
                <a:latin typeface="Arial" charset="0"/>
                <a:ea typeface="ＭＳ Ｐゴシック" pitchFamily="50" charset="-128"/>
                <a:cs typeface="+mn-cs"/>
              </a:rPr>
              <a:t>	</a:t>
            </a:r>
            <a:fld id="{0892345C-42ED-4D78-93D0-47E73543063F}" type="slidenum">
              <a:rPr kumimoji="0" lang="en-US" altLang="ja-JP" sz="1200" b="0" i="0" u="none" strike="noStrike" kern="1200" cap="none" spc="0" normalizeH="0" baseline="0" noProof="0" smtClean="0">
                <a:ln>
                  <a:noFill/>
                </a:ln>
                <a:solidFill>
                  <a:schemeClr val="tx1"/>
                </a:solidFill>
                <a:effectLst/>
                <a:uLnTx/>
                <a:uFillTx/>
                <a:latin typeface="Arial" charset="0"/>
                <a:ea typeface="ＭＳ Ｐゴシック"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tab pos="5029200" algn="r"/>
                </a:tabLst>
                <a:defRPr/>
              </a:pPr>
              <a:t>‹#›</a:t>
            </a:fld>
            <a:endParaRPr kumimoji="0" lang="en-US" altLang="ja-JP" sz="1200" b="0" i="0" u="none" strike="noStrike" kern="1200" cap="none" spc="0" normalizeH="0" baseline="0" noProof="0" dirty="0">
              <a:ln>
                <a:noFill/>
              </a:ln>
              <a:solidFill>
                <a:schemeClr val="tx1"/>
              </a:solidFill>
              <a:effectLst/>
              <a:uLnTx/>
              <a:uFillTx/>
              <a:latin typeface="Arial" charset="0"/>
              <a:ea typeface="ＭＳ Ｐゴシック" pitchFamily="50" charset="-128"/>
              <a:cs typeface="+mn-cs"/>
            </a:endParaRPr>
          </a:p>
        </p:txBody>
      </p:sp>
      <p:sp>
        <p:nvSpPr>
          <p:cNvPr id="8" name="Rectangle 5"/>
          <p:cNvSpPr>
            <a:spLocks noChangeArrowheads="1"/>
          </p:cNvSpPr>
          <p:nvPr userDrawn="1"/>
        </p:nvSpPr>
        <p:spPr bwMode="auto">
          <a:xfrm>
            <a:off x="1619672" y="1556793"/>
            <a:ext cx="358775" cy="1368152"/>
          </a:xfrm>
          <a:prstGeom prst="rect">
            <a:avLst/>
          </a:prstGeom>
          <a:gradFill rotWithShape="1">
            <a:gsLst>
              <a:gs pos="0">
                <a:srgbClr val="F8CCC8"/>
              </a:gs>
              <a:gs pos="100000">
                <a:srgbClr val="FDF2F1"/>
              </a:gs>
            </a:gsLst>
            <a:lin ang="5400000" scaled="1"/>
          </a:gradFill>
          <a:ln w="9525">
            <a:noFill/>
            <a:miter lim="800000"/>
            <a:headEnd/>
            <a:tailEnd/>
          </a:ln>
        </p:spPr>
        <p:txBody>
          <a:bodyPr wrap="none" anchor="ctr"/>
          <a:lstStyle/>
          <a:p>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 name="Rectangle 11"/>
          <p:cNvSpPr>
            <a:spLocks noChangeArrowheads="1"/>
          </p:cNvSpPr>
          <p:nvPr/>
        </p:nvSpPr>
        <p:spPr bwMode="auto">
          <a:xfrm>
            <a:off x="-3175" y="-1588"/>
            <a:ext cx="9147175" cy="503238"/>
          </a:xfrm>
          <a:prstGeom prst="rect">
            <a:avLst/>
          </a:prstGeom>
          <a:solidFill>
            <a:schemeClr val="accent1"/>
          </a:solidFill>
          <a:ln w="9525">
            <a:noFill/>
            <a:miter lim="800000"/>
            <a:headEnd/>
            <a:tailEnd/>
          </a:ln>
          <a:effectLst/>
        </p:spPr>
        <p:txBody>
          <a:bodyPr wrap="none" anchor="ctr"/>
          <a:lstStyle/>
          <a:p>
            <a:pPr indent="444500">
              <a:defRPr/>
            </a:pPr>
            <a:endParaRPr lang="ja-JP" altLang="ja-JP" sz="2000" b="1">
              <a:solidFill>
                <a:schemeClr val="bg1"/>
              </a:solidFill>
              <a:ea typeface="ＭＳ Ｐゴシック" pitchFamily="50" charset="-128"/>
            </a:endParaRPr>
          </a:p>
        </p:txBody>
      </p:sp>
      <p:sp>
        <p:nvSpPr>
          <p:cNvPr id="5" name="Rectangle 12"/>
          <p:cNvSpPr>
            <a:spLocks noChangeArrowheads="1"/>
          </p:cNvSpPr>
          <p:nvPr/>
        </p:nvSpPr>
        <p:spPr bwMode="auto">
          <a:xfrm>
            <a:off x="539750" y="671513"/>
            <a:ext cx="358775" cy="720725"/>
          </a:xfrm>
          <a:prstGeom prst="rect">
            <a:avLst/>
          </a:prstGeom>
          <a:solidFill>
            <a:srgbClr val="F8CCC8">
              <a:alpha val="50000"/>
            </a:srgbClr>
          </a:solidFill>
          <a:ln w="9525">
            <a:noFill/>
            <a:miter lim="800000"/>
            <a:headEnd/>
            <a:tailEnd/>
          </a:ln>
        </p:spPr>
        <p:txBody>
          <a:bodyPr wrap="none" anchor="ctr"/>
          <a:lstStyle/>
          <a:p>
            <a:pPr>
              <a:defRPr/>
            </a:pPr>
            <a:endParaRPr lang="ja-JP" altLang="en-US">
              <a:ea typeface="ＭＳ Ｐゴシック" pitchFamily="50" charset="-128"/>
            </a:endParaRPr>
          </a:p>
        </p:txBody>
      </p:sp>
      <p:sp>
        <p:nvSpPr>
          <p:cNvPr id="6" name="Line 14"/>
          <p:cNvSpPr>
            <a:spLocks noChangeShapeType="1"/>
          </p:cNvSpPr>
          <p:nvPr/>
        </p:nvSpPr>
        <p:spPr bwMode="auto">
          <a:xfrm>
            <a:off x="1042988" y="6381750"/>
            <a:ext cx="7416800" cy="0"/>
          </a:xfrm>
          <a:prstGeom prst="line">
            <a:avLst/>
          </a:prstGeom>
          <a:noFill/>
          <a:ln w="9525">
            <a:solidFill>
              <a:schemeClr val="bg2"/>
            </a:solidFill>
            <a:round/>
            <a:headEnd/>
            <a:tailEnd/>
          </a:ln>
          <a:effectLst/>
        </p:spPr>
        <p:txBody>
          <a:bodyPr/>
          <a:lstStyle/>
          <a:p>
            <a:pPr>
              <a:defRPr/>
            </a:pPr>
            <a:endParaRPr lang="ja-JP" altLang="en-US">
              <a:ea typeface="ＭＳ Ｐゴシック" pitchFamily="50" charset="-128"/>
            </a:endParaRPr>
          </a:p>
        </p:txBody>
      </p:sp>
      <p:sp>
        <p:nvSpPr>
          <p:cNvPr id="2" name="タイトル 1"/>
          <p:cNvSpPr>
            <a:spLocks noGrp="1"/>
          </p:cNvSpPr>
          <p:nvPr>
            <p:ph type="title"/>
          </p:nvPr>
        </p:nvSpPr>
        <p:spPr/>
        <p:txBody>
          <a:bodyPr/>
          <a:lstStyle>
            <a:lvl1pPr>
              <a:defRPr sz="32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969963" y="1457419"/>
            <a:ext cx="7513637" cy="2594556"/>
          </a:xfrm>
        </p:spPr>
        <p:txBody>
          <a:bodyPr/>
          <a:lstStyle>
            <a:lvl1pPr>
              <a:defRPr sz="3200">
                <a:latin typeface="+mj-ea"/>
                <a:ea typeface="+mj-ea"/>
              </a:defRPr>
            </a:lvl1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pic>
        <p:nvPicPr>
          <p:cNvPr id="9" name="Picture 1"/>
          <p:cNvPicPr>
            <a:picLocks noChangeAspect="1" noChangeArrowheads="1"/>
          </p:cNvPicPr>
          <p:nvPr userDrawn="1"/>
        </p:nvPicPr>
        <p:blipFill>
          <a:blip r:embed="rId2" cstate="print"/>
          <a:srcRect/>
          <a:stretch>
            <a:fillRect/>
          </a:stretch>
        </p:blipFill>
        <p:spPr bwMode="auto">
          <a:xfrm>
            <a:off x="3890963" y="6453336"/>
            <a:ext cx="1362075" cy="266700"/>
          </a:xfrm>
          <a:prstGeom prst="rect">
            <a:avLst/>
          </a:prstGeom>
          <a:noFill/>
          <a:ln w="9525">
            <a:noFill/>
            <a:miter lim="800000"/>
            <a:headEnd/>
            <a:tailEnd/>
          </a:ln>
        </p:spPr>
      </p:pic>
      <p:sp>
        <p:nvSpPr>
          <p:cNvPr id="10" name="Rectangle 5"/>
          <p:cNvSpPr txBox="1">
            <a:spLocks noChangeArrowheads="1"/>
          </p:cNvSpPr>
          <p:nvPr userDrawn="1"/>
        </p:nvSpPr>
        <p:spPr bwMode="auto">
          <a:xfrm>
            <a:off x="7884368" y="6453188"/>
            <a:ext cx="648445"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tab pos="5029200" algn="r"/>
              </a:tabLst>
              <a:defRPr/>
            </a:pPr>
            <a:r>
              <a:rPr kumimoji="0" lang="en-US" altLang="ja-JP" sz="1200" b="0" i="0" u="none" strike="noStrike" kern="1200" cap="none" spc="0" normalizeH="0" baseline="0" noProof="0" dirty="0" smtClean="0">
                <a:ln>
                  <a:noFill/>
                </a:ln>
                <a:solidFill>
                  <a:schemeClr val="tx1"/>
                </a:solidFill>
                <a:effectLst/>
                <a:uLnTx/>
                <a:uFillTx/>
                <a:latin typeface="Arial" charset="0"/>
                <a:ea typeface="ＭＳ Ｐゴシック" pitchFamily="50" charset="-128"/>
                <a:cs typeface="+mn-cs"/>
              </a:rPr>
              <a:t>	</a:t>
            </a:r>
            <a:fld id="{0892345C-42ED-4D78-93D0-47E73543063F}" type="slidenum">
              <a:rPr kumimoji="0" lang="en-US" altLang="ja-JP" sz="1200" b="0" i="0" u="none" strike="noStrike" kern="1200" cap="none" spc="0" normalizeH="0" baseline="0" noProof="0" smtClean="0">
                <a:ln>
                  <a:noFill/>
                </a:ln>
                <a:solidFill>
                  <a:schemeClr val="tx1"/>
                </a:solidFill>
                <a:effectLst/>
                <a:uLnTx/>
                <a:uFillTx/>
                <a:latin typeface="Arial" charset="0"/>
                <a:ea typeface="ＭＳ Ｐゴシック"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tab pos="5029200" algn="r"/>
                </a:tabLst>
                <a:defRPr/>
              </a:pPr>
              <a:t>‹#›</a:t>
            </a:fld>
            <a:endParaRPr kumimoji="0" lang="en-US" altLang="ja-JP" sz="1200" b="0" i="0" u="none" strike="noStrike" kern="1200" cap="none" spc="0" normalizeH="0" baseline="0" noProof="0" dirty="0">
              <a:ln>
                <a:noFill/>
              </a:ln>
              <a:solidFill>
                <a:schemeClr val="tx1"/>
              </a:solidFill>
              <a:effectLst/>
              <a:uLnTx/>
              <a:uFillTx/>
              <a:latin typeface="Arial" charset="0"/>
              <a:ea typeface="ＭＳ Ｐゴシック" pitchFamily="50" charset="-128"/>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5" name="Rectangle 11"/>
          <p:cNvSpPr>
            <a:spLocks noChangeArrowheads="1"/>
          </p:cNvSpPr>
          <p:nvPr/>
        </p:nvSpPr>
        <p:spPr bwMode="auto">
          <a:xfrm>
            <a:off x="-3175" y="-1588"/>
            <a:ext cx="9147175" cy="503238"/>
          </a:xfrm>
          <a:prstGeom prst="rect">
            <a:avLst/>
          </a:prstGeom>
          <a:solidFill>
            <a:schemeClr val="accent1"/>
          </a:solidFill>
          <a:ln w="9525">
            <a:noFill/>
            <a:miter lim="800000"/>
            <a:headEnd/>
            <a:tailEnd/>
          </a:ln>
          <a:effectLst/>
        </p:spPr>
        <p:txBody>
          <a:bodyPr wrap="none" anchor="ctr"/>
          <a:lstStyle/>
          <a:p>
            <a:pPr indent="444500">
              <a:defRPr/>
            </a:pPr>
            <a:endParaRPr lang="ja-JP" altLang="ja-JP" sz="2000" b="1">
              <a:solidFill>
                <a:schemeClr val="bg1"/>
              </a:solidFill>
              <a:ea typeface="ＭＳ Ｐゴシック" pitchFamily="50" charset="-128"/>
            </a:endParaRPr>
          </a:p>
        </p:txBody>
      </p:sp>
      <p:sp>
        <p:nvSpPr>
          <p:cNvPr id="6" name="Rectangle 12"/>
          <p:cNvSpPr>
            <a:spLocks noChangeArrowheads="1"/>
          </p:cNvSpPr>
          <p:nvPr/>
        </p:nvSpPr>
        <p:spPr bwMode="auto">
          <a:xfrm>
            <a:off x="539750" y="620713"/>
            <a:ext cx="358775" cy="720725"/>
          </a:xfrm>
          <a:prstGeom prst="rect">
            <a:avLst/>
          </a:prstGeom>
          <a:solidFill>
            <a:srgbClr val="F8CCC8"/>
          </a:solidFill>
          <a:ln w="9525">
            <a:noFill/>
            <a:miter lim="800000"/>
            <a:headEnd/>
            <a:tailEnd/>
          </a:ln>
          <a:effectLst/>
        </p:spPr>
        <p:txBody>
          <a:bodyPr wrap="none" anchor="ctr"/>
          <a:lstStyle/>
          <a:p>
            <a:pPr>
              <a:defRPr/>
            </a:pPr>
            <a:endParaRPr lang="ja-JP" altLang="en-US">
              <a:ea typeface="ＭＳ Ｐゴシック" pitchFamily="50" charset="-128"/>
            </a:endParaRPr>
          </a:p>
        </p:txBody>
      </p:sp>
      <p:sp>
        <p:nvSpPr>
          <p:cNvPr id="7" name="Line 14"/>
          <p:cNvSpPr>
            <a:spLocks noChangeShapeType="1"/>
          </p:cNvSpPr>
          <p:nvPr/>
        </p:nvSpPr>
        <p:spPr bwMode="auto">
          <a:xfrm>
            <a:off x="1042988" y="6381750"/>
            <a:ext cx="7416800" cy="0"/>
          </a:xfrm>
          <a:prstGeom prst="line">
            <a:avLst/>
          </a:prstGeom>
          <a:noFill/>
          <a:ln w="9525">
            <a:solidFill>
              <a:schemeClr val="bg2"/>
            </a:solidFill>
            <a:round/>
            <a:headEnd/>
            <a:tailEnd/>
          </a:ln>
          <a:effectLst/>
        </p:spPr>
        <p:txBody>
          <a:bodyPr/>
          <a:lstStyle/>
          <a:p>
            <a:pPr>
              <a:defRPr/>
            </a:pPr>
            <a:endParaRPr lang="ja-JP" altLang="en-US">
              <a:ea typeface="ＭＳ Ｐゴシック" pitchFamily="50" charset="-128"/>
            </a:endParaRPr>
          </a:p>
        </p:txBody>
      </p:sp>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69963" y="1484313"/>
            <a:ext cx="367982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802188" y="1484313"/>
            <a:ext cx="3681412"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pic>
        <p:nvPicPr>
          <p:cNvPr id="9" name="Picture 1"/>
          <p:cNvPicPr>
            <a:picLocks noChangeAspect="1" noChangeArrowheads="1"/>
          </p:cNvPicPr>
          <p:nvPr userDrawn="1"/>
        </p:nvPicPr>
        <p:blipFill>
          <a:blip r:embed="rId2" cstate="print"/>
          <a:srcRect/>
          <a:stretch>
            <a:fillRect/>
          </a:stretch>
        </p:blipFill>
        <p:spPr bwMode="auto">
          <a:xfrm>
            <a:off x="3890963" y="6453336"/>
            <a:ext cx="1362075" cy="266700"/>
          </a:xfrm>
          <a:prstGeom prst="rect">
            <a:avLst/>
          </a:prstGeom>
          <a:noFill/>
          <a:ln w="9525">
            <a:noFill/>
            <a:miter lim="800000"/>
            <a:headEnd/>
            <a:tailEnd/>
          </a:ln>
        </p:spPr>
      </p:pic>
      <p:sp>
        <p:nvSpPr>
          <p:cNvPr id="11" name="Rectangle 5"/>
          <p:cNvSpPr txBox="1">
            <a:spLocks noChangeArrowheads="1"/>
          </p:cNvSpPr>
          <p:nvPr userDrawn="1"/>
        </p:nvSpPr>
        <p:spPr bwMode="auto">
          <a:xfrm>
            <a:off x="7884368" y="6453188"/>
            <a:ext cx="648445"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tab pos="5029200" algn="r"/>
              </a:tabLst>
              <a:defRPr/>
            </a:pPr>
            <a:r>
              <a:rPr kumimoji="0" lang="en-US" altLang="ja-JP" sz="1200" b="0" i="0" u="none" strike="noStrike" kern="1200" cap="none" spc="0" normalizeH="0" baseline="0" noProof="0" dirty="0" smtClean="0">
                <a:ln>
                  <a:noFill/>
                </a:ln>
                <a:solidFill>
                  <a:schemeClr val="tx1"/>
                </a:solidFill>
                <a:effectLst/>
                <a:uLnTx/>
                <a:uFillTx/>
                <a:latin typeface="Arial" charset="0"/>
                <a:ea typeface="ＭＳ Ｐゴシック" pitchFamily="50" charset="-128"/>
                <a:cs typeface="+mn-cs"/>
              </a:rPr>
              <a:t>	</a:t>
            </a:r>
            <a:fld id="{0892345C-42ED-4D78-93D0-47E73543063F}" type="slidenum">
              <a:rPr kumimoji="0" lang="en-US" altLang="ja-JP" sz="1200" b="0" i="0" u="none" strike="noStrike" kern="1200" cap="none" spc="0" normalizeH="0" baseline="0" noProof="0" smtClean="0">
                <a:ln>
                  <a:noFill/>
                </a:ln>
                <a:solidFill>
                  <a:schemeClr val="tx1"/>
                </a:solidFill>
                <a:effectLst/>
                <a:uLnTx/>
                <a:uFillTx/>
                <a:latin typeface="Arial" charset="0"/>
                <a:ea typeface="ＭＳ Ｐゴシック"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tab pos="5029200" algn="r"/>
                </a:tabLst>
                <a:defRPr/>
              </a:pPr>
              <a:t>‹#›</a:t>
            </a:fld>
            <a:endParaRPr kumimoji="0" lang="en-US" altLang="ja-JP" sz="1200" b="0" i="0" u="none" strike="noStrike" kern="1200" cap="none" spc="0" normalizeH="0" baseline="0" noProof="0" dirty="0">
              <a:ln>
                <a:noFill/>
              </a:ln>
              <a:solidFill>
                <a:schemeClr val="tx1"/>
              </a:solidFill>
              <a:effectLst/>
              <a:uLnTx/>
              <a:uFillTx/>
              <a:latin typeface="Arial" charset="0"/>
              <a:ea typeface="ＭＳ Ｐゴシック" pitchFamily="50" charset="-128"/>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4" name="Rectangle 5"/>
          <p:cNvSpPr txBox="1">
            <a:spLocks noChangeArrowheads="1"/>
          </p:cNvSpPr>
          <p:nvPr userDrawn="1"/>
        </p:nvSpPr>
        <p:spPr bwMode="auto">
          <a:xfrm>
            <a:off x="7884368" y="6453188"/>
            <a:ext cx="648445"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tab pos="5029200" algn="r"/>
              </a:tabLst>
              <a:defRPr/>
            </a:pPr>
            <a:r>
              <a:rPr kumimoji="0" lang="en-US" altLang="ja-JP" sz="1200" b="0" i="0" u="none" strike="noStrike" kern="1200" cap="none" spc="0" normalizeH="0" baseline="0" noProof="0" dirty="0" smtClean="0">
                <a:ln>
                  <a:noFill/>
                </a:ln>
                <a:solidFill>
                  <a:schemeClr val="tx1"/>
                </a:solidFill>
                <a:effectLst/>
                <a:uLnTx/>
                <a:uFillTx/>
                <a:latin typeface="Arial" charset="0"/>
                <a:ea typeface="ＭＳ Ｐゴシック" pitchFamily="50" charset="-128"/>
                <a:cs typeface="+mn-cs"/>
              </a:rPr>
              <a:t>	</a:t>
            </a:r>
            <a:fld id="{0892345C-42ED-4D78-93D0-47E73543063F}" type="slidenum">
              <a:rPr kumimoji="0" lang="en-US" altLang="ja-JP" sz="1200" b="0" i="0" u="none" strike="noStrike" kern="1200" cap="none" spc="0" normalizeH="0" baseline="0" noProof="0" smtClean="0">
                <a:ln>
                  <a:noFill/>
                </a:ln>
                <a:solidFill>
                  <a:schemeClr val="tx1"/>
                </a:solidFill>
                <a:effectLst/>
                <a:uLnTx/>
                <a:uFillTx/>
                <a:latin typeface="Arial" charset="0"/>
                <a:ea typeface="ＭＳ Ｐゴシック"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tab pos="5029200" algn="r"/>
                </a:tabLst>
                <a:defRPr/>
              </a:pPr>
              <a:t>‹#›</a:t>
            </a:fld>
            <a:endParaRPr kumimoji="0" lang="en-US" altLang="ja-JP" sz="1200" b="0" i="0" u="none" strike="noStrike" kern="1200" cap="none" spc="0" normalizeH="0" baseline="0" noProof="0" dirty="0">
              <a:ln>
                <a:noFill/>
              </a:ln>
              <a:solidFill>
                <a:schemeClr val="tx1"/>
              </a:solidFill>
              <a:effectLst/>
              <a:uLnTx/>
              <a:uFillTx/>
              <a:latin typeface="Arial" charset="0"/>
              <a:ea typeface="ＭＳ Ｐゴシック" pitchFamily="50" charset="-128"/>
              <a:cs typeface="+mn-cs"/>
            </a:endParaRPr>
          </a:p>
        </p:txBody>
      </p:sp>
      <p:pic>
        <p:nvPicPr>
          <p:cNvPr id="5" name="Picture 1"/>
          <p:cNvPicPr>
            <a:picLocks noChangeAspect="1" noChangeArrowheads="1"/>
          </p:cNvPicPr>
          <p:nvPr userDrawn="1"/>
        </p:nvPicPr>
        <p:blipFill>
          <a:blip r:embed="rId2" cstate="print"/>
          <a:srcRect/>
          <a:stretch>
            <a:fillRect/>
          </a:stretch>
        </p:blipFill>
        <p:spPr bwMode="auto">
          <a:xfrm>
            <a:off x="3890963" y="6453336"/>
            <a:ext cx="1362075" cy="2667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7884368" y="6453188"/>
            <a:ext cx="648445"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tab pos="5029200" algn="r"/>
              </a:tabLst>
              <a:defRPr/>
            </a:pPr>
            <a:r>
              <a:rPr kumimoji="0" lang="en-US" altLang="ja-JP" sz="1200" b="0" i="0" u="none" strike="noStrike" kern="1200" cap="none" spc="0" normalizeH="0" baseline="0" noProof="0" dirty="0" smtClean="0">
                <a:ln>
                  <a:noFill/>
                </a:ln>
                <a:solidFill>
                  <a:schemeClr val="tx1"/>
                </a:solidFill>
                <a:effectLst/>
                <a:uLnTx/>
                <a:uFillTx/>
                <a:latin typeface="Arial" charset="0"/>
                <a:ea typeface="ＭＳ Ｐゴシック" pitchFamily="50" charset="-128"/>
                <a:cs typeface="+mn-cs"/>
              </a:rPr>
              <a:t>	</a:t>
            </a:r>
            <a:fld id="{0892345C-42ED-4D78-93D0-47E73543063F}" type="slidenum">
              <a:rPr kumimoji="0" lang="en-US" altLang="ja-JP" sz="1200" b="0" i="0" u="none" strike="noStrike" kern="1200" cap="none" spc="0" normalizeH="0" baseline="0" noProof="0" smtClean="0">
                <a:ln>
                  <a:noFill/>
                </a:ln>
                <a:solidFill>
                  <a:schemeClr val="tx1"/>
                </a:solidFill>
                <a:effectLst/>
                <a:uLnTx/>
                <a:uFillTx/>
                <a:latin typeface="Arial" charset="0"/>
                <a:ea typeface="ＭＳ Ｐゴシック"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tab pos="5029200" algn="r"/>
                </a:tabLst>
                <a:defRPr/>
              </a:pPr>
              <a:t>‹#›</a:t>
            </a:fld>
            <a:endParaRPr kumimoji="0" lang="en-US" altLang="ja-JP" sz="1200" b="0" i="0" u="none" strike="noStrike" kern="1200" cap="none" spc="0" normalizeH="0" baseline="0" noProof="0" dirty="0">
              <a:ln>
                <a:noFill/>
              </a:ln>
              <a:solidFill>
                <a:schemeClr val="tx1"/>
              </a:solidFill>
              <a:effectLst/>
              <a:uLnTx/>
              <a:uFillTx/>
              <a:latin typeface="Arial" charset="0"/>
              <a:ea typeface="ＭＳ Ｐゴシック" pitchFamily="50" charset="-128"/>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9963" y="549275"/>
            <a:ext cx="7513637"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969963" y="1484313"/>
            <a:ext cx="7513637" cy="249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60427" name="Rectangle 11"/>
          <p:cNvSpPr>
            <a:spLocks noChangeArrowheads="1"/>
          </p:cNvSpPr>
          <p:nvPr/>
        </p:nvSpPr>
        <p:spPr bwMode="auto">
          <a:xfrm>
            <a:off x="-3175" y="-1588"/>
            <a:ext cx="9147175" cy="503238"/>
          </a:xfrm>
          <a:prstGeom prst="rect">
            <a:avLst/>
          </a:prstGeom>
          <a:solidFill>
            <a:schemeClr val="accent1"/>
          </a:solidFill>
          <a:ln w="9525">
            <a:noFill/>
            <a:miter lim="800000"/>
            <a:headEnd/>
            <a:tailEnd/>
          </a:ln>
          <a:effectLst/>
        </p:spPr>
        <p:txBody>
          <a:bodyPr wrap="none" anchor="ctr"/>
          <a:lstStyle/>
          <a:p>
            <a:pPr indent="444500">
              <a:defRPr/>
            </a:pPr>
            <a:endParaRPr lang="ja-JP" altLang="ja-JP" sz="2000" b="1">
              <a:solidFill>
                <a:schemeClr val="bg1"/>
              </a:solidFill>
              <a:ea typeface="ＭＳ Ｐゴシック" pitchFamily="50" charset="-128"/>
            </a:endParaRPr>
          </a:p>
        </p:txBody>
      </p:sp>
      <p:sp>
        <p:nvSpPr>
          <p:cNvPr id="60430" name="Line 14"/>
          <p:cNvSpPr>
            <a:spLocks noChangeShapeType="1"/>
          </p:cNvSpPr>
          <p:nvPr/>
        </p:nvSpPr>
        <p:spPr bwMode="auto">
          <a:xfrm>
            <a:off x="1042988" y="6381750"/>
            <a:ext cx="7416800" cy="0"/>
          </a:xfrm>
          <a:prstGeom prst="line">
            <a:avLst/>
          </a:prstGeom>
          <a:noFill/>
          <a:ln w="9525">
            <a:solidFill>
              <a:schemeClr val="bg2"/>
            </a:solidFill>
            <a:round/>
            <a:headEnd/>
            <a:tailEnd/>
          </a:ln>
          <a:effectLst/>
        </p:spPr>
        <p:txBody>
          <a:bodyPr/>
          <a:lstStyle/>
          <a:p>
            <a:pPr>
              <a:defRPr/>
            </a:pPr>
            <a:endParaRPr lang="ja-JP" altLang="en-US">
              <a:ea typeface="ＭＳ Ｐゴシック" pitchFamily="50" charset="-128"/>
            </a:endParaRPr>
          </a:p>
        </p:txBody>
      </p:sp>
      <p:sp>
        <p:nvSpPr>
          <p:cNvPr id="9" name="スライド番号プレースホルダ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a:defRPr/>
            </a:pPr>
            <a:fld id="{1D8C1835-5B80-4E77-8009-4BFF8060EF06}"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746" r:id="rId1"/>
    <p:sldLayoutId id="2147483748" r:id="rId2"/>
    <p:sldLayoutId id="2147483747" r:id="rId3"/>
    <p:sldLayoutId id="2147483749" r:id="rId4"/>
    <p:sldLayoutId id="2147483751" r:id="rId5"/>
    <p:sldLayoutId id="2147483752" r:id="rId6"/>
  </p:sldLayoutIdLst>
  <p:timing>
    <p:tnLst>
      <p:par>
        <p:cTn id="1" dur="indefinite" restart="never" nodeType="tmRoot"/>
      </p:par>
    </p:tnLst>
  </p:timing>
  <p:hf sldNum="0" hd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fontAlgn="base">
        <a:spcBef>
          <a:spcPct val="0"/>
        </a:spcBef>
        <a:spcAft>
          <a:spcPct val="0"/>
        </a:spcAft>
        <a:defRPr kumimoji="1" sz="2800">
          <a:solidFill>
            <a:schemeClr val="tx2"/>
          </a:solidFill>
          <a:latin typeface="Arial" charset="0"/>
          <a:ea typeface="ＭＳ Ｐゴシック" pitchFamily="50" charset="-128"/>
        </a:defRPr>
      </a:lvl6pPr>
      <a:lvl7pPr marL="914400" algn="l" rtl="0" fontAlgn="base">
        <a:spcBef>
          <a:spcPct val="0"/>
        </a:spcBef>
        <a:spcAft>
          <a:spcPct val="0"/>
        </a:spcAft>
        <a:defRPr kumimoji="1" sz="2800">
          <a:solidFill>
            <a:schemeClr val="tx2"/>
          </a:solidFill>
          <a:latin typeface="Arial" charset="0"/>
          <a:ea typeface="ＭＳ Ｐゴシック" pitchFamily="50" charset="-128"/>
        </a:defRPr>
      </a:lvl7pPr>
      <a:lvl8pPr marL="1371600" algn="l" rtl="0" fontAlgn="base">
        <a:spcBef>
          <a:spcPct val="0"/>
        </a:spcBef>
        <a:spcAft>
          <a:spcPct val="0"/>
        </a:spcAft>
        <a:defRPr kumimoji="1" sz="2800">
          <a:solidFill>
            <a:schemeClr val="tx2"/>
          </a:solidFill>
          <a:latin typeface="Arial" charset="0"/>
          <a:ea typeface="ＭＳ Ｐゴシック" pitchFamily="50" charset="-128"/>
        </a:defRPr>
      </a:lvl8pPr>
      <a:lvl9pPr marL="1828800" algn="l" rtl="0" fontAlgn="base">
        <a:spcBef>
          <a:spcPct val="0"/>
        </a:spcBef>
        <a:spcAft>
          <a:spcPct val="0"/>
        </a:spcAft>
        <a:defRPr kumimoji="1" sz="2800">
          <a:solidFill>
            <a:schemeClr val="tx2"/>
          </a:solidFill>
          <a:latin typeface="Arial" charset="0"/>
          <a:ea typeface="ＭＳ Ｐゴシック" pitchFamily="50" charset="-128"/>
        </a:defRPr>
      </a:lvl9pPr>
    </p:titleStyle>
    <p:bodyStyle>
      <a:lvl1pPr marL="342900" indent="-342900" algn="l" rtl="0" eaLnBrk="0" fontAlgn="base" hangingPunct="0">
        <a:lnSpc>
          <a:spcPct val="110000"/>
        </a:lnSpc>
        <a:spcBef>
          <a:spcPct val="20000"/>
        </a:spcBef>
        <a:spcAft>
          <a:spcPct val="0"/>
        </a:spcAft>
        <a:buClr>
          <a:schemeClr val="bg2"/>
        </a:buClr>
        <a:buSzPct val="90000"/>
        <a:buFont typeface="Wingdings" pitchFamily="2" charset="2"/>
        <a:buChar char="n"/>
        <a:defRPr kumimoji="1" sz="2600">
          <a:solidFill>
            <a:schemeClr val="tx2"/>
          </a:solidFill>
          <a:latin typeface="+mn-lt"/>
          <a:ea typeface="+mn-ea"/>
          <a:cs typeface="+mn-cs"/>
        </a:defRPr>
      </a:lvl1pPr>
      <a:lvl2pPr marL="742950" indent="-285750" algn="l" rtl="0" eaLnBrk="0" fontAlgn="base" hangingPunct="0">
        <a:lnSpc>
          <a:spcPct val="110000"/>
        </a:lnSpc>
        <a:spcBef>
          <a:spcPct val="20000"/>
        </a:spcBef>
        <a:spcAft>
          <a:spcPct val="0"/>
        </a:spcAft>
        <a:buClr>
          <a:schemeClr val="bg2"/>
        </a:buClr>
        <a:buSzPct val="75000"/>
        <a:buFont typeface="Wingdings" pitchFamily="2" charset="2"/>
        <a:buChar char="l"/>
        <a:defRPr kumimoji="1" sz="2600">
          <a:solidFill>
            <a:schemeClr val="tx2"/>
          </a:solidFill>
          <a:latin typeface="+mj-lt"/>
          <a:ea typeface="+mj-ea"/>
        </a:defRPr>
      </a:lvl2pPr>
      <a:lvl3pPr marL="1143000" indent="-228600" algn="l" rtl="0" eaLnBrk="0" fontAlgn="base" hangingPunct="0">
        <a:lnSpc>
          <a:spcPct val="110000"/>
        </a:lnSpc>
        <a:spcBef>
          <a:spcPct val="20000"/>
        </a:spcBef>
        <a:spcAft>
          <a:spcPct val="0"/>
        </a:spcAft>
        <a:buClr>
          <a:schemeClr val="bg2"/>
        </a:buClr>
        <a:buChar char="•"/>
        <a:defRPr kumimoji="1" sz="2600">
          <a:solidFill>
            <a:schemeClr val="tx2"/>
          </a:solidFill>
          <a:latin typeface="+mj-lt"/>
          <a:ea typeface="+mj-ea"/>
        </a:defRPr>
      </a:lvl3pPr>
      <a:lvl4pPr marL="1600200" indent="-228600" algn="l" rtl="0" eaLnBrk="0" fontAlgn="base" hangingPunct="0">
        <a:lnSpc>
          <a:spcPct val="110000"/>
        </a:lnSpc>
        <a:spcBef>
          <a:spcPct val="20000"/>
        </a:spcBef>
        <a:spcAft>
          <a:spcPct val="0"/>
        </a:spcAft>
        <a:buClr>
          <a:schemeClr val="tx1"/>
        </a:buClr>
        <a:buChar char="•"/>
        <a:defRPr kumimoji="1" sz="2400">
          <a:solidFill>
            <a:schemeClr val="tx2"/>
          </a:solidFill>
          <a:latin typeface="+mj-lt"/>
          <a:ea typeface="+mj-ea"/>
        </a:defRPr>
      </a:lvl4pPr>
      <a:lvl5pPr marL="2057400" indent="-228600" algn="l" rtl="0" eaLnBrk="0" fontAlgn="base" hangingPunct="0">
        <a:lnSpc>
          <a:spcPct val="110000"/>
        </a:lnSpc>
        <a:spcBef>
          <a:spcPct val="20000"/>
        </a:spcBef>
        <a:spcAft>
          <a:spcPct val="0"/>
        </a:spcAft>
        <a:buChar char="•"/>
        <a:defRPr kumimoji="1" sz="2200">
          <a:solidFill>
            <a:schemeClr val="tx2"/>
          </a:solidFill>
          <a:latin typeface="+mj-lt"/>
          <a:ea typeface="+mj-ea"/>
        </a:defRPr>
      </a:lvl5pPr>
      <a:lvl6pPr marL="2514600" indent="-228600" algn="l" rtl="0" fontAlgn="base">
        <a:lnSpc>
          <a:spcPct val="110000"/>
        </a:lnSpc>
        <a:spcBef>
          <a:spcPct val="20000"/>
        </a:spcBef>
        <a:spcAft>
          <a:spcPct val="0"/>
        </a:spcAft>
        <a:buChar char="•"/>
        <a:defRPr kumimoji="1" sz="2200">
          <a:solidFill>
            <a:schemeClr val="tx2"/>
          </a:solidFill>
          <a:latin typeface="+mj-lt"/>
          <a:ea typeface="+mj-ea"/>
        </a:defRPr>
      </a:lvl6pPr>
      <a:lvl7pPr marL="2971800" indent="-228600" algn="l" rtl="0" fontAlgn="base">
        <a:lnSpc>
          <a:spcPct val="110000"/>
        </a:lnSpc>
        <a:spcBef>
          <a:spcPct val="20000"/>
        </a:spcBef>
        <a:spcAft>
          <a:spcPct val="0"/>
        </a:spcAft>
        <a:buChar char="•"/>
        <a:defRPr kumimoji="1" sz="2200">
          <a:solidFill>
            <a:schemeClr val="tx2"/>
          </a:solidFill>
          <a:latin typeface="+mj-lt"/>
          <a:ea typeface="+mj-ea"/>
        </a:defRPr>
      </a:lvl7pPr>
      <a:lvl8pPr marL="3429000" indent="-228600" algn="l" rtl="0" fontAlgn="base">
        <a:lnSpc>
          <a:spcPct val="110000"/>
        </a:lnSpc>
        <a:spcBef>
          <a:spcPct val="20000"/>
        </a:spcBef>
        <a:spcAft>
          <a:spcPct val="0"/>
        </a:spcAft>
        <a:buChar char="•"/>
        <a:defRPr kumimoji="1" sz="2200">
          <a:solidFill>
            <a:schemeClr val="tx2"/>
          </a:solidFill>
          <a:latin typeface="+mj-lt"/>
          <a:ea typeface="+mj-ea"/>
        </a:defRPr>
      </a:lvl8pPr>
      <a:lvl9pPr marL="3886200" indent="-228600" algn="l" rtl="0" fontAlgn="base">
        <a:lnSpc>
          <a:spcPct val="110000"/>
        </a:lnSpc>
        <a:spcBef>
          <a:spcPct val="20000"/>
        </a:spcBef>
        <a:spcAft>
          <a:spcPct val="0"/>
        </a:spcAft>
        <a:buChar char="•"/>
        <a:defRPr kumimoji="1" sz="2200">
          <a:solidFill>
            <a:schemeClr val="tx2"/>
          </a:solidFill>
          <a:latin typeface="+mj-lt"/>
          <a:ea typeface="+mj-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hyperlink" Target="http://www.mdn.co.jp/di/articles/529/?page=4" TargetMode="Externa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01.xml.rels><?xml version="1.0" encoding="UTF-8" standalone="yes"?>
<Relationships xmlns="http://schemas.openxmlformats.org/package/2006/relationships"><Relationship Id="rId3" Type="http://schemas.openxmlformats.org/officeDocument/2006/relationships/hyperlink" Target="http://www.webexp.jp/feature/200902/20090203_cmsia2_1.html" TargetMode="External"/><Relationship Id="rId2" Type="http://schemas.openxmlformats.org/officeDocument/2006/relationships/hyperlink" Target="http://www.webexp.jp/feature/200811/20081125_cmsia1.html" TargetMode="External"/><Relationship Id="rId1" Type="http://schemas.openxmlformats.org/officeDocument/2006/relationships/slideLayout" Target="../slideLayouts/slideLayout3.xml"/><Relationship Id="rId6" Type="http://schemas.openxmlformats.org/officeDocument/2006/relationships/image" Target="../media/image139.jpeg"/><Relationship Id="rId5" Type="http://schemas.openxmlformats.org/officeDocument/2006/relationships/hyperlink" Target="http://www.webexp.jp/feature/200911/20091104_ascii1.html" TargetMode="External"/><Relationship Id="rId4" Type="http://schemas.openxmlformats.org/officeDocument/2006/relationships/hyperlink" Target="http://www.webexp.jp/feature/200906/20090627_cmsia3_1.html"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hyperlink" Target="http://www.mdn.co.jp/di/articles/315/?page=2" TargetMode="Externa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03.xml.rels><?xml version="1.0" encoding="UTF-8" standalone="yes"?>
<Relationships xmlns="http://schemas.openxmlformats.org/package/2006/relationships"><Relationship Id="rId3" Type="http://schemas.openxmlformats.org/officeDocument/2006/relationships/hyperlink" Target="http://web-tan.forum.impressrd.jp/e/2009/02/20/4875" TargetMode="External"/><Relationship Id="rId2" Type="http://schemas.openxmlformats.org/officeDocument/2006/relationships/hyperlink" Target="http://web-tan.forum.impressrd.jp/l/2499" TargetMode="Externa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oleObject" Target="../embeddings/oleObject13.bin"/><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www.cms-ia.info/web-analytics/measure-outbound-links/" TargetMode="External"/><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www.cms-ia.info/web-analytics/measure-outbound-links/exce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17.e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46.png"/><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17.emf"/><Relationship Id="rId11" Type="http://schemas.openxmlformats.org/officeDocument/2006/relationships/image" Target="../media/image44.png"/><Relationship Id="rId5" Type="http://schemas.openxmlformats.org/officeDocument/2006/relationships/oleObject" Target="../embeddings/oleObject20.bin"/><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9.emf"/><Relationship Id="rId9" Type="http://schemas.openxmlformats.org/officeDocument/2006/relationships/oleObject" Target="../embeddings/oleObject23.bin"/><Relationship Id="rId1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ldierant.net/archives/2005/10/flickr_user_mod.html"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m/support/analytics/bin/answer.py?hl=ja&amp;answer=86205" TargetMode="External"/><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kagua.biz/help/dollarindextoha.html" TargetMode="Externa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markezine.jp/article/detail/10542" TargetMode="External"/><Relationship Id="rId2" Type="http://schemas.openxmlformats.org/officeDocument/2006/relationships/image" Target="../media/image55.gi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hyperlink" Target="http://markezine.jp/article/detail/11734" TargetMode="External"/><Relationship Id="rId1" Type="http://schemas.openxmlformats.org/officeDocument/2006/relationships/slideLayout" Target="../slideLayouts/slideLayout3.xml"/><Relationship Id="rId4" Type="http://schemas.openxmlformats.org/officeDocument/2006/relationships/image" Target="../media/image57.gif"/></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hyperlink" Target="http://markezine.jp/article/detail/12412" TargetMode="External"/><Relationship Id="rId1" Type="http://schemas.openxmlformats.org/officeDocument/2006/relationships/slideLayout" Target="../slideLayouts/slideLayout3.xml"/><Relationship Id="rId4" Type="http://schemas.openxmlformats.org/officeDocument/2006/relationships/image" Target="../media/image62.gif"/></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17.emf"/><Relationship Id="rId4" Type="http://schemas.openxmlformats.org/officeDocument/2006/relationships/oleObject" Target="../embeddings/oleObject24.bin"/></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hyperlink" Target="http://www.mdn.co.jp/di/articles/529/?page=4" TargetMode="External"/><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17.emf"/></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3.png"/><Relationship Id="rId7"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30.bin"/><Relationship Id="rId10" Type="http://schemas.openxmlformats.org/officeDocument/2006/relationships/image" Target="../media/image43.png"/><Relationship Id="rId4" Type="http://schemas.openxmlformats.org/officeDocument/2006/relationships/image" Target="../media/image74.png"/><Relationship Id="rId9" Type="http://schemas.openxmlformats.org/officeDocument/2006/relationships/image" Target="../media/image76.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image" Target="../media/image73.png"/><Relationship Id="rId5" Type="http://schemas.openxmlformats.org/officeDocument/2006/relationships/image" Target="../media/image74.png"/><Relationship Id="rId4" Type="http://schemas.openxmlformats.org/officeDocument/2006/relationships/image" Target="../media/image9.emf"/></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83.png"/></Relationships>
</file>

<file path=ppt/slides/_rels/slide7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3.bin"/><Relationship Id="rId7" Type="http://schemas.openxmlformats.org/officeDocument/2006/relationships/image" Target="../media/image10.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9.emf"/><Relationship Id="rId9"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oleObject" Target="../embeddings/oleObject35.bin"/><Relationship Id="rId5" Type="http://schemas.openxmlformats.org/officeDocument/2006/relationships/image" Target="../media/image9.emf"/><Relationship Id="rId4" Type="http://schemas.openxmlformats.org/officeDocument/2006/relationships/oleObject" Target="../embeddings/oleObject34.bin"/></Relationships>
</file>

<file path=ppt/slides/_rels/slide8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gif"/><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gif"/><Relationship Id="rId2" Type="http://schemas.openxmlformats.org/officeDocument/2006/relationships/image" Target="../media/image88.png"/><Relationship Id="rId16"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92.png"/><Relationship Id="rId11" Type="http://schemas.openxmlformats.org/officeDocument/2006/relationships/image" Target="../media/image97.gif"/><Relationship Id="rId5" Type="http://schemas.openxmlformats.org/officeDocument/2006/relationships/image" Target="../media/image91.png"/><Relationship Id="rId15" Type="http://schemas.openxmlformats.org/officeDocument/2006/relationships/image" Target="../media/image101.png"/><Relationship Id="rId10" Type="http://schemas.openxmlformats.org/officeDocument/2006/relationships/image" Target="../media/image96.gif"/><Relationship Id="rId4" Type="http://schemas.openxmlformats.org/officeDocument/2006/relationships/image" Target="../media/image90.png"/><Relationship Id="rId9" Type="http://schemas.openxmlformats.org/officeDocument/2006/relationships/image" Target="../media/image95.gif"/><Relationship Id="rId14" Type="http://schemas.openxmlformats.org/officeDocument/2006/relationships/image" Target="../media/image100.gi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vmlDrawing" Target="../drawings/vmlDrawing15.vml"/><Relationship Id="rId4" Type="http://schemas.openxmlformats.org/officeDocument/2006/relationships/image" Target="../media/image9.emf"/></Relationships>
</file>

<file path=ppt/slides/_rels/slide8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3.png"/><Relationship Id="rId18" Type="http://schemas.openxmlformats.org/officeDocument/2006/relationships/image" Target="../media/image118.gif"/><Relationship Id="rId26" Type="http://schemas.openxmlformats.org/officeDocument/2006/relationships/image" Target="../media/image126.gif"/><Relationship Id="rId3" Type="http://schemas.openxmlformats.org/officeDocument/2006/relationships/image" Target="../media/image22.jpeg"/><Relationship Id="rId21" Type="http://schemas.openxmlformats.org/officeDocument/2006/relationships/image" Target="../media/image121.png"/><Relationship Id="rId7" Type="http://schemas.openxmlformats.org/officeDocument/2006/relationships/image" Target="../media/image108.png"/><Relationship Id="rId12" Type="http://schemas.openxmlformats.org/officeDocument/2006/relationships/image" Target="../media/image25.png"/><Relationship Id="rId17" Type="http://schemas.openxmlformats.org/officeDocument/2006/relationships/image" Target="../media/image117.png"/><Relationship Id="rId25" Type="http://schemas.openxmlformats.org/officeDocument/2006/relationships/image" Target="../media/image125.png"/><Relationship Id="rId2" Type="http://schemas.openxmlformats.org/officeDocument/2006/relationships/image" Target="../media/image105.png"/><Relationship Id="rId16" Type="http://schemas.openxmlformats.org/officeDocument/2006/relationships/image" Target="../media/image116.gif"/><Relationship Id="rId20" Type="http://schemas.openxmlformats.org/officeDocument/2006/relationships/image" Target="../media/image120.png"/><Relationship Id="rId29" Type="http://schemas.openxmlformats.org/officeDocument/2006/relationships/image" Target="../media/image129.png"/><Relationship Id="rId1" Type="http://schemas.openxmlformats.org/officeDocument/2006/relationships/slideLayout" Target="../slideLayouts/slideLayout3.xml"/><Relationship Id="rId6" Type="http://schemas.openxmlformats.org/officeDocument/2006/relationships/image" Target="../media/image107.png"/><Relationship Id="rId11" Type="http://schemas.openxmlformats.org/officeDocument/2006/relationships/image" Target="../media/image112.png"/><Relationship Id="rId24" Type="http://schemas.openxmlformats.org/officeDocument/2006/relationships/image" Target="../media/image124.gif"/><Relationship Id="rId5" Type="http://schemas.openxmlformats.org/officeDocument/2006/relationships/image" Target="../media/image106.png"/><Relationship Id="rId15" Type="http://schemas.openxmlformats.org/officeDocument/2006/relationships/image" Target="../media/image115.png"/><Relationship Id="rId23" Type="http://schemas.openxmlformats.org/officeDocument/2006/relationships/image" Target="../media/image123.png"/><Relationship Id="rId28" Type="http://schemas.openxmlformats.org/officeDocument/2006/relationships/image" Target="../media/image128.png"/><Relationship Id="rId10" Type="http://schemas.openxmlformats.org/officeDocument/2006/relationships/image" Target="../media/image111.png"/><Relationship Id="rId19" Type="http://schemas.openxmlformats.org/officeDocument/2006/relationships/image" Target="../media/image119.png"/><Relationship Id="rId4" Type="http://schemas.openxmlformats.org/officeDocument/2006/relationships/image" Target="../media/image23.png"/><Relationship Id="rId9" Type="http://schemas.openxmlformats.org/officeDocument/2006/relationships/image" Target="../media/image110.png"/><Relationship Id="rId14" Type="http://schemas.openxmlformats.org/officeDocument/2006/relationships/image" Target="../media/image114.png"/><Relationship Id="rId22" Type="http://schemas.openxmlformats.org/officeDocument/2006/relationships/image" Target="../media/image122.gif"/><Relationship Id="rId27" Type="http://schemas.openxmlformats.org/officeDocument/2006/relationships/image" Target="../media/image12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1.png"/><Relationship Id="rId7" Type="http://schemas.openxmlformats.org/officeDocument/2006/relationships/image" Target="../media/image9.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0.emf"/><Relationship Id="rId4" Type="http://schemas.openxmlformats.org/officeDocument/2006/relationships/oleObject" Target="../embeddings/oleObject7.bin"/><Relationship Id="rId9" Type="http://schemas.openxmlformats.org/officeDocument/2006/relationships/oleObject" Target="../embeddings/oleObject10.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image" Target="../media/image130.wmf"/><Relationship Id="rId5" Type="http://schemas.openxmlformats.org/officeDocument/2006/relationships/oleObject" Target="../embeddings/oleObject39.bin"/><Relationship Id="rId4" Type="http://schemas.openxmlformats.org/officeDocument/2006/relationships/image" Target="../media/image17.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11.png"/><Relationship Id="rId7" Type="http://schemas.openxmlformats.org/officeDocument/2006/relationships/image" Target="../media/image9.emf"/><Relationship Id="rId2" Type="http://schemas.openxmlformats.org/officeDocument/2006/relationships/slideLayout" Target="../slideLayouts/slideLayout3.xml"/><Relationship Id="rId1" Type="http://schemas.openxmlformats.org/officeDocument/2006/relationships/vmlDrawing" Target="../drawings/vmlDrawing17.vml"/><Relationship Id="rId6" Type="http://schemas.openxmlformats.org/officeDocument/2006/relationships/oleObject" Target="../embeddings/oleObject41.bin"/><Relationship Id="rId5" Type="http://schemas.openxmlformats.org/officeDocument/2006/relationships/image" Target="../media/image10.emf"/><Relationship Id="rId4" Type="http://schemas.openxmlformats.org/officeDocument/2006/relationships/oleObject" Target="../embeddings/oleObject40.bin"/><Relationship Id="rId9" Type="http://schemas.openxmlformats.org/officeDocument/2006/relationships/oleObject" Target="../embeddings/oleObject43.bin"/></Relationships>
</file>

<file path=ppt/slides/_rels/slide93.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vmlDrawing" Target="../drawings/vmlDrawing18.vml"/><Relationship Id="rId6" Type="http://schemas.openxmlformats.org/officeDocument/2006/relationships/image" Target="../media/image9.emf"/><Relationship Id="rId5" Type="http://schemas.openxmlformats.org/officeDocument/2006/relationships/oleObject" Target="../embeddings/oleObject45.bin"/><Relationship Id="rId4" Type="http://schemas.openxmlformats.org/officeDocument/2006/relationships/image" Target="../media/image10.emf"/><Relationship Id="rId9" Type="http://schemas.openxmlformats.org/officeDocument/2006/relationships/image" Target="../media/image13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cms-ia.info/" TargetMode="External"/><Relationship Id="rId1" Type="http://schemas.openxmlformats.org/officeDocument/2006/relationships/slideLayout" Target="../slideLayouts/slideLayout3.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9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hyperlink" Target="http://www.ustream.tv/channel/ia2010" TargetMode="Externa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hyperlink" Target="http://markezine.jp/article/detail/9983" TargetMode="External"/><Relationship Id="rId7" Type="http://schemas.openxmlformats.org/officeDocument/2006/relationships/image" Target="../media/image137.png"/><Relationship Id="rId2" Type="http://schemas.openxmlformats.org/officeDocument/2006/relationships/hyperlink" Target="http://www.itmedia.co.jp/enterprise/articles/1005/21/news003.html" TargetMode="External"/><Relationship Id="rId1" Type="http://schemas.openxmlformats.org/officeDocument/2006/relationships/slideLayout" Target="../slideLayouts/slideLayout3.xml"/><Relationship Id="rId6" Type="http://schemas.openxmlformats.org/officeDocument/2006/relationships/hyperlink" Target="http://www.markezine.jp/article/detail/11734" TargetMode="External"/><Relationship Id="rId5" Type="http://schemas.openxmlformats.org/officeDocument/2006/relationships/hyperlink" Target="http://www.markezine.jp/article/detail/11111" TargetMode="External"/><Relationship Id="rId4" Type="http://schemas.openxmlformats.org/officeDocument/2006/relationships/hyperlink" Target="http://markezine.jp/article/detail/105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ctrTitle"/>
          </p:nvPr>
        </p:nvSpPr>
        <p:spPr>
          <a:xfrm>
            <a:off x="2133600" y="1371600"/>
            <a:ext cx="6758880" cy="1752600"/>
          </a:xfrm>
        </p:spPr>
        <p:txBody>
          <a:bodyPr/>
          <a:lstStyle/>
          <a:p>
            <a:r>
              <a:rPr lang="ja-JP" altLang="en-US" dirty="0">
                <a:solidFill>
                  <a:schemeClr val="accent2"/>
                </a:solidFill>
                <a:ea typeface="HGP創英角ｺﾞｼｯｸUB" pitchFamily="50" charset="-128"/>
              </a:rPr>
              <a:t>個客と</a:t>
            </a:r>
            <a:r>
              <a:rPr lang="en-US" altLang="ja-JP" dirty="0">
                <a:solidFill>
                  <a:schemeClr val="accent2"/>
                </a:solidFill>
                <a:ea typeface="HGP創英角ｺﾞｼｯｸUB" pitchFamily="50" charset="-128"/>
              </a:rPr>
              <a:t>IA</a:t>
            </a:r>
            <a:r>
              <a:rPr lang="ja-JP" altLang="en-US" dirty="0">
                <a:solidFill>
                  <a:schemeClr val="accent2"/>
                </a:solidFill>
                <a:ea typeface="HGP創英角ｺﾞｼｯｸUB" pitchFamily="50" charset="-128"/>
              </a:rPr>
              <a:t>とアクセス解析</a:t>
            </a:r>
            <a:br>
              <a:rPr lang="ja-JP" altLang="en-US" dirty="0">
                <a:solidFill>
                  <a:schemeClr val="accent2"/>
                </a:solidFill>
                <a:ea typeface="HGP創英角ｺﾞｼｯｸUB" pitchFamily="50" charset="-128"/>
              </a:rPr>
            </a:br>
            <a:r>
              <a:rPr lang="ja-JP" altLang="en-US" sz="3500" dirty="0">
                <a:solidFill>
                  <a:schemeClr val="tx1"/>
                </a:solidFill>
                <a:ea typeface="HGP創英角ｺﾞｼｯｸUB" pitchFamily="50" charset="-128"/>
              </a:rPr>
              <a:t>クリエイティブに考える新アプローチ</a:t>
            </a:r>
            <a:endParaRPr lang="ja-JP" altLang="en-US" sz="3500" dirty="0" smtClean="0">
              <a:solidFill>
                <a:schemeClr val="tx1"/>
              </a:solidFill>
            </a:endParaRPr>
          </a:p>
        </p:txBody>
      </p:sp>
      <p:sp>
        <p:nvSpPr>
          <p:cNvPr id="27650" name="Rectangle 5"/>
          <p:cNvSpPr>
            <a:spLocks noGrp="1" noChangeArrowheads="1"/>
          </p:cNvSpPr>
          <p:nvPr>
            <p:ph type="subTitle" idx="1"/>
          </p:nvPr>
        </p:nvSpPr>
        <p:spPr>
          <a:xfrm>
            <a:off x="1979712" y="4022590"/>
            <a:ext cx="5256584" cy="1458861"/>
          </a:xfrm>
        </p:spPr>
        <p:txBody>
          <a:bodyPr/>
          <a:lstStyle/>
          <a:p>
            <a:r>
              <a:rPr lang="en-US" altLang="ja-JP" dirty="0" smtClean="0"/>
              <a:t>2011-2-23</a:t>
            </a:r>
          </a:p>
          <a:p>
            <a:r>
              <a:rPr lang="ja-JP" altLang="en-US" dirty="0" smtClean="0">
                <a:latin typeface="+mj-ea"/>
                <a:ea typeface="+mj-ea"/>
              </a:rPr>
              <a:t>実践</a:t>
            </a:r>
            <a:r>
              <a:rPr lang="en-US" altLang="ja-JP" dirty="0" smtClean="0">
                <a:latin typeface="+mj-ea"/>
                <a:ea typeface="+mj-ea"/>
              </a:rPr>
              <a:t>CMS*IA</a:t>
            </a:r>
            <a:r>
              <a:rPr lang="ja-JP" altLang="en-US" dirty="0" smtClean="0">
                <a:latin typeface="+mj-ea"/>
                <a:ea typeface="+mj-ea"/>
              </a:rPr>
              <a:t>／</a:t>
            </a:r>
            <a:r>
              <a:rPr lang="en-US" altLang="ja-JP" dirty="0" smtClean="0">
                <a:latin typeface="+mj-ea"/>
                <a:ea typeface="+mj-ea"/>
              </a:rPr>
              <a:t>eVar7</a:t>
            </a:r>
            <a:r>
              <a:rPr lang="ja-JP" altLang="en-US" dirty="0" smtClean="0">
                <a:latin typeface="+mj-ea"/>
                <a:ea typeface="+mj-ea"/>
              </a:rPr>
              <a:t>／</a:t>
            </a:r>
            <a:r>
              <a:rPr lang="en-US" altLang="ja-JP" dirty="0" smtClean="0">
                <a:latin typeface="+mj-ea"/>
                <a:ea typeface="+mj-ea"/>
              </a:rPr>
              <a:t>GILT GROUPE</a:t>
            </a:r>
            <a:endParaRPr lang="ja-JP" altLang="en-US" dirty="0" smtClean="0">
              <a:latin typeface="+mj-ea"/>
              <a:ea typeface="+mj-ea"/>
            </a:endParaRPr>
          </a:p>
          <a:p>
            <a:r>
              <a:rPr lang="ja-JP" altLang="en-US" dirty="0" smtClean="0"/>
              <a:t>清水　誠</a:t>
            </a:r>
          </a:p>
        </p:txBody>
      </p:sp>
      <p:sp>
        <p:nvSpPr>
          <p:cNvPr id="11" name="テキスト プレースホルダ 10"/>
          <p:cNvSpPr>
            <a:spLocks noGrp="1"/>
          </p:cNvSpPr>
          <p:nvPr>
            <p:ph type="body" sz="quarter" idx="12"/>
          </p:nvPr>
        </p:nvSpPr>
        <p:spPr>
          <a:xfrm>
            <a:off x="1691680" y="116632"/>
            <a:ext cx="5760640" cy="478657"/>
          </a:xfrm>
        </p:spPr>
        <p:txBody>
          <a:bodyPr/>
          <a:lstStyle/>
          <a:p>
            <a:r>
              <a:rPr kumimoji="1" lang="ja-JP" altLang="en-US" dirty="0" smtClean="0"/>
              <a:t>実践</a:t>
            </a:r>
            <a:r>
              <a:rPr kumimoji="1" lang="en-US" altLang="ja-JP" dirty="0" smtClean="0"/>
              <a:t>CMS*IA</a:t>
            </a:r>
            <a:r>
              <a:rPr kumimoji="1" lang="ja-JP" altLang="en-US" dirty="0" smtClean="0"/>
              <a:t>流</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dirty="0" smtClean="0">
                <a:latin typeface="+mn-ea"/>
                <a:ea typeface="+mn-ea"/>
              </a:rPr>
              <a:t>計測すべき指標を決めやすくなる</a:t>
            </a:r>
          </a:p>
        </p:txBody>
      </p:sp>
      <p:pic>
        <p:nvPicPr>
          <p:cNvPr id="131075" name="Picture 3"/>
          <p:cNvPicPr>
            <a:picLocks noChangeAspect="1" noChangeArrowheads="1"/>
          </p:cNvPicPr>
          <p:nvPr/>
        </p:nvPicPr>
        <p:blipFill>
          <a:blip r:embed="rId2" cstate="print"/>
          <a:srcRect/>
          <a:stretch>
            <a:fillRect/>
          </a:stretch>
        </p:blipFill>
        <p:spPr bwMode="auto">
          <a:xfrm>
            <a:off x="2118849" y="2383063"/>
            <a:ext cx="4930108" cy="3998265"/>
          </a:xfrm>
          <a:prstGeom prst="rect">
            <a:avLst/>
          </a:prstGeom>
          <a:noFill/>
          <a:ln w="9525">
            <a:noFill/>
            <a:miter lim="800000"/>
            <a:headEnd/>
            <a:tailEnd/>
          </a:ln>
          <a:effectLst/>
        </p:spPr>
      </p:pic>
      <p:sp>
        <p:nvSpPr>
          <p:cNvPr id="7" name="Text Box 5"/>
          <p:cNvSpPr txBox="1">
            <a:spLocks noChangeArrowheads="1"/>
          </p:cNvSpPr>
          <p:nvPr/>
        </p:nvSpPr>
        <p:spPr bwMode="auto">
          <a:xfrm>
            <a:off x="827584" y="1474797"/>
            <a:ext cx="4580448" cy="99603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mn-ea"/>
                <a:ea typeface="+mn-ea"/>
              </a:rPr>
              <a:t>勤務先のユニーク会社数</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規模、業種、職種、国内／外資</a:t>
            </a:r>
            <a:endParaRPr lang="ja-JP" altLang="en-US" sz="2400" dirty="0">
              <a:latin typeface="+mn-ea"/>
              <a:ea typeface="+mn-ea"/>
            </a:endParaRPr>
          </a:p>
        </p:txBody>
      </p:sp>
    </p:spTree>
    <p:extLst>
      <p:ext uri="{BB962C8B-B14F-4D97-AF65-F5344CB8AC3E}">
        <p14:creationId xmlns:p14="http://schemas.microsoft.com/office/powerpoint/2010/main" val="38950615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ja-JP" smtClean="0"/>
              <a:t>MdN</a:t>
            </a:r>
            <a:r>
              <a:rPr lang="ja-JP" altLang="en-US" smtClean="0"/>
              <a:t>　</a:t>
            </a:r>
            <a:r>
              <a:rPr lang="en-US" altLang="ja-JP" smtClean="0"/>
              <a:t>Web STRATEGY</a:t>
            </a:r>
          </a:p>
        </p:txBody>
      </p:sp>
      <p:sp>
        <p:nvSpPr>
          <p:cNvPr id="106499" name="Rectangle 3"/>
          <p:cNvSpPr>
            <a:spLocks noGrp="1" noChangeArrowheads="1"/>
          </p:cNvSpPr>
          <p:nvPr>
            <p:ph type="body" idx="1"/>
          </p:nvPr>
        </p:nvSpPr>
        <p:spPr>
          <a:xfrm>
            <a:off x="969963" y="1298575"/>
            <a:ext cx="7513637" cy="4232275"/>
          </a:xfrm>
        </p:spPr>
        <p:txBody>
          <a:bodyPr/>
          <a:lstStyle/>
          <a:p>
            <a:pPr marL="495300" indent="-495300" eaLnBrk="1" hangingPunct="1">
              <a:buFont typeface="Wingdings" pitchFamily="2" charset="2"/>
              <a:buNone/>
            </a:pPr>
            <a:r>
              <a:rPr lang="en-US" altLang="ja-JP" sz="2800" dirty="0" smtClean="0"/>
              <a:t>『</a:t>
            </a:r>
            <a:r>
              <a:rPr lang="ja-JP" altLang="en-US" sz="2800" dirty="0" smtClean="0">
                <a:solidFill>
                  <a:schemeClr val="accent2"/>
                </a:solidFill>
              </a:rPr>
              <a:t>実践的インフォメーションアーキテクト論</a:t>
            </a:r>
            <a:r>
              <a:rPr lang="en-US" altLang="ja-JP" sz="2800" dirty="0" smtClean="0"/>
              <a:t>』</a:t>
            </a:r>
            <a:r>
              <a:rPr lang="en-US" altLang="ja-JP" sz="3300" dirty="0" smtClean="0"/>
              <a:t/>
            </a:r>
            <a:br>
              <a:rPr lang="en-US" altLang="ja-JP" sz="3300" dirty="0" smtClean="0"/>
            </a:br>
            <a:r>
              <a:rPr lang="en-US" altLang="ja-JP" sz="1800" dirty="0" smtClean="0">
                <a:solidFill>
                  <a:srgbClr val="000000"/>
                </a:solidFill>
                <a:hlinkClick r:id="rId2"/>
              </a:rPr>
              <a:t>http://www.mdn.co.jp/di/articles/529/?page=4</a:t>
            </a:r>
            <a:endParaRPr lang="en-US" altLang="ja-JP" sz="1800" dirty="0" smtClean="0"/>
          </a:p>
          <a:p>
            <a:pPr marL="952500" lvl="1" indent="-495300" eaLnBrk="1" hangingPunct="1">
              <a:buFont typeface="Wingdings" pitchFamily="2" charset="2"/>
              <a:buAutoNum type="arabicPeriod"/>
            </a:pPr>
            <a:r>
              <a:rPr lang="en-US" altLang="ja-JP" sz="2400" dirty="0" smtClean="0"/>
              <a:t>IA</a:t>
            </a:r>
            <a:r>
              <a:rPr lang="ja-JP" altLang="en-US" sz="2400" dirty="0" smtClean="0"/>
              <a:t>の成り立ちとタイプ分け</a:t>
            </a:r>
          </a:p>
          <a:p>
            <a:pPr marL="952500" lvl="1" indent="-495300" eaLnBrk="1" hangingPunct="1">
              <a:buFont typeface="Wingdings" pitchFamily="2" charset="2"/>
              <a:buAutoNum type="arabicPeriod"/>
            </a:pPr>
            <a:r>
              <a:rPr lang="ja-JP" altLang="en-US" sz="2400" dirty="0" smtClean="0"/>
              <a:t>架空プロジェクトで</a:t>
            </a:r>
            <a:r>
              <a:rPr lang="en-US" altLang="ja-JP" sz="2400" dirty="0" smtClean="0"/>
              <a:t>IA</a:t>
            </a:r>
            <a:r>
              <a:rPr lang="ja-JP" altLang="en-US" sz="2400" dirty="0" smtClean="0"/>
              <a:t>の活動内容を理解する</a:t>
            </a:r>
          </a:p>
          <a:p>
            <a:pPr marL="952500" lvl="1" indent="-495300" eaLnBrk="1" hangingPunct="1">
              <a:buFont typeface="Wingdings" pitchFamily="2" charset="2"/>
              <a:buAutoNum type="arabicPeriod"/>
            </a:pPr>
            <a:r>
              <a:rPr lang="ja-JP" altLang="en-US" sz="2400" dirty="0" smtClean="0"/>
              <a:t>情報の整理とは</a:t>
            </a:r>
          </a:p>
          <a:p>
            <a:pPr marL="952500" lvl="1" indent="-495300" eaLnBrk="1" hangingPunct="1">
              <a:buFont typeface="Wingdings" pitchFamily="2" charset="2"/>
              <a:buAutoNum type="arabicPeriod"/>
            </a:pPr>
            <a:r>
              <a:rPr lang="en-US" altLang="ja-JP" sz="2400" dirty="0" smtClean="0"/>
              <a:t>IA</a:t>
            </a:r>
            <a:r>
              <a:rPr lang="ja-JP" altLang="en-US" sz="2400" dirty="0" smtClean="0"/>
              <a:t>設計の逆流アプローチ　★</a:t>
            </a:r>
          </a:p>
          <a:p>
            <a:pPr marL="952500" lvl="1" indent="-495300" eaLnBrk="1" hangingPunct="1">
              <a:buFont typeface="Wingdings" pitchFamily="2" charset="2"/>
              <a:buAutoNum type="arabicPeriod"/>
            </a:pPr>
            <a:r>
              <a:rPr lang="ja-JP" altLang="en-US" sz="2400" dirty="0" smtClean="0"/>
              <a:t>ワイヤフレームもコンテンツ管理を</a:t>
            </a:r>
          </a:p>
          <a:p>
            <a:pPr marL="952500" lvl="1" indent="-495300" eaLnBrk="1" hangingPunct="1">
              <a:buFont typeface="Wingdings" pitchFamily="2" charset="2"/>
              <a:buAutoNum type="arabicPeriod"/>
            </a:pPr>
            <a:r>
              <a:rPr lang="ja-JP" altLang="en-US" sz="2400" dirty="0" smtClean="0"/>
              <a:t>捨てられないスタイルガイドとは　★</a:t>
            </a:r>
          </a:p>
          <a:p>
            <a:pPr marL="952500" lvl="1" indent="-495300" eaLnBrk="1" hangingPunct="1">
              <a:buFont typeface="Wingdings" pitchFamily="2" charset="2"/>
              <a:buAutoNum type="arabicPeriod"/>
            </a:pPr>
            <a:r>
              <a:rPr lang="en-US" altLang="ja-JP" sz="2400" dirty="0" smtClean="0"/>
              <a:t>IA</a:t>
            </a:r>
            <a:r>
              <a:rPr lang="ja-JP" altLang="en-US" sz="2400" dirty="0" smtClean="0"/>
              <a:t>は救世主？</a:t>
            </a:r>
          </a:p>
        </p:txBody>
      </p:sp>
      <p:pic>
        <p:nvPicPr>
          <p:cNvPr id="106500" name="Picture 4" descr="WS_logo"/>
          <p:cNvPicPr>
            <a:picLocks noChangeAspect="1" noChangeArrowheads="1"/>
          </p:cNvPicPr>
          <p:nvPr/>
        </p:nvPicPr>
        <p:blipFill>
          <a:blip r:embed="rId3" cstate="print"/>
          <a:srcRect/>
          <a:stretch>
            <a:fillRect/>
          </a:stretch>
        </p:blipFill>
        <p:spPr bwMode="auto">
          <a:xfrm>
            <a:off x="7031038" y="765175"/>
            <a:ext cx="1428750" cy="628650"/>
          </a:xfrm>
          <a:prstGeom prst="rect">
            <a:avLst/>
          </a:prstGeom>
          <a:noFill/>
          <a:ln w="9525">
            <a:noFill/>
            <a:miter lim="800000"/>
            <a:headEnd/>
            <a:tailEnd/>
          </a:ln>
        </p:spPr>
      </p:pic>
      <p:sp>
        <p:nvSpPr>
          <p:cNvPr id="106501" name="Rectangle 5"/>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r>
              <a:rPr lang="ja-JP" altLang="en-US" sz="2400" dirty="0">
                <a:solidFill>
                  <a:schemeClr val="bg1"/>
                </a:solidFill>
              </a:rPr>
              <a:t>（参考）オンラインで読める記事</a:t>
            </a:r>
          </a:p>
        </p:txBody>
      </p:sp>
      <p:pic>
        <p:nvPicPr>
          <p:cNvPr id="106502" name="Picture 13" descr=" "/>
          <p:cNvPicPr>
            <a:picLocks noChangeAspect="1" noChangeArrowheads="1"/>
          </p:cNvPicPr>
          <p:nvPr/>
        </p:nvPicPr>
        <p:blipFill>
          <a:blip r:embed="rId4" cstate="print"/>
          <a:srcRect/>
          <a:stretch>
            <a:fillRect/>
          </a:stretch>
        </p:blipFill>
        <p:spPr bwMode="auto">
          <a:xfrm>
            <a:off x="6286500" y="785813"/>
            <a:ext cx="571500" cy="571500"/>
          </a:xfrm>
          <a:prstGeom prst="rect">
            <a:avLst/>
          </a:prstGeom>
          <a:noFill/>
          <a:ln w="9525">
            <a:noFill/>
            <a:miter lim="800000"/>
            <a:headEnd/>
            <a:tailEnd/>
          </a:ln>
        </p:spPr>
      </p:pic>
      <p:sp>
        <p:nvSpPr>
          <p:cNvPr id="106503" name="Text Box 9"/>
          <p:cNvSpPr txBox="1">
            <a:spLocks noChangeArrowheads="1"/>
          </p:cNvSpPr>
          <p:nvPr/>
        </p:nvSpPr>
        <p:spPr bwMode="auto">
          <a:xfrm>
            <a:off x="4714875" y="5214938"/>
            <a:ext cx="3673475" cy="830262"/>
          </a:xfrm>
          <a:prstGeom prst="rect">
            <a:avLst/>
          </a:prstGeom>
          <a:noFill/>
          <a:ln w="9525">
            <a:noFill/>
            <a:miter lim="800000"/>
            <a:headEnd/>
            <a:tailEnd/>
          </a:ln>
        </p:spPr>
        <p:txBody>
          <a:bodyPr wrap="none">
            <a:spAutoFit/>
          </a:bodyPr>
          <a:lstStyle/>
          <a:p>
            <a:pPr marL="176213" indent="-176213">
              <a:spcBef>
                <a:spcPct val="50000"/>
              </a:spcBef>
            </a:pPr>
            <a:r>
              <a:rPr lang="en-US" altLang="ja-JP" sz="4800">
                <a:solidFill>
                  <a:schemeClr val="bg2"/>
                </a:solidFill>
                <a:latin typeface="Arial Black" pitchFamily="34" charset="0"/>
              </a:rPr>
              <a:t>2005-2007</a:t>
            </a:r>
          </a:p>
        </p:txBody>
      </p:sp>
    </p:spTree>
    <p:extLst>
      <p:ext uri="{BB962C8B-B14F-4D97-AF65-F5344CB8AC3E}">
        <p14:creationId xmlns:p14="http://schemas.microsoft.com/office/powerpoint/2010/main" val="40200462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ja-JP" altLang="en-US" sz="3000" smtClean="0"/>
              <a:t>ロフトワーク　</a:t>
            </a:r>
            <a:r>
              <a:rPr lang="en-US" altLang="ja-JP" sz="3000" smtClean="0"/>
              <a:t>WebEXP.jp</a:t>
            </a:r>
          </a:p>
        </p:txBody>
      </p:sp>
      <p:sp>
        <p:nvSpPr>
          <p:cNvPr id="107523" name="Rectangle 3"/>
          <p:cNvSpPr>
            <a:spLocks noGrp="1" noChangeArrowheads="1"/>
          </p:cNvSpPr>
          <p:nvPr>
            <p:ph type="body" idx="1"/>
          </p:nvPr>
        </p:nvSpPr>
        <p:spPr>
          <a:xfrm>
            <a:off x="969963" y="1298575"/>
            <a:ext cx="7513637" cy="3830638"/>
          </a:xfrm>
        </p:spPr>
        <p:txBody>
          <a:bodyPr/>
          <a:lstStyle/>
          <a:p>
            <a:pPr marL="495300" indent="-495300" eaLnBrk="1" hangingPunct="1">
              <a:lnSpc>
                <a:spcPct val="100000"/>
              </a:lnSpc>
              <a:buFont typeface="Wingdings" pitchFamily="2" charset="2"/>
              <a:buNone/>
            </a:pPr>
            <a:r>
              <a:rPr lang="en-US" altLang="ja-JP" smtClean="0"/>
              <a:t>『</a:t>
            </a:r>
            <a:r>
              <a:rPr lang="en-US" altLang="ja-JP" smtClean="0">
                <a:solidFill>
                  <a:schemeClr val="accent2"/>
                </a:solidFill>
              </a:rPr>
              <a:t>CMS</a:t>
            </a:r>
            <a:r>
              <a:rPr lang="ja-JP" altLang="en-US" smtClean="0">
                <a:solidFill>
                  <a:schemeClr val="accent2"/>
                </a:solidFill>
              </a:rPr>
              <a:t>と</a:t>
            </a:r>
            <a:r>
              <a:rPr lang="en-US" altLang="ja-JP" smtClean="0">
                <a:solidFill>
                  <a:schemeClr val="accent2"/>
                </a:solidFill>
              </a:rPr>
              <a:t>IA〜</a:t>
            </a:r>
            <a:r>
              <a:rPr lang="ja-JP" altLang="en-US" smtClean="0">
                <a:solidFill>
                  <a:schemeClr val="accent2"/>
                </a:solidFill>
              </a:rPr>
              <a:t>デジタル時代を生き抜く情報整理術</a:t>
            </a:r>
            <a:r>
              <a:rPr lang="en-US" altLang="ja-JP" smtClean="0"/>
              <a:t>』</a:t>
            </a:r>
          </a:p>
          <a:p>
            <a:pPr marL="952500" lvl="1" indent="-495300" eaLnBrk="1" hangingPunct="1">
              <a:lnSpc>
                <a:spcPct val="100000"/>
              </a:lnSpc>
              <a:buFont typeface="Wingdings" pitchFamily="2" charset="2"/>
              <a:buAutoNum type="arabicPeriod"/>
            </a:pPr>
            <a:r>
              <a:rPr lang="en-US" altLang="ja-JP" smtClean="0"/>
              <a:t>CMS</a:t>
            </a:r>
            <a:r>
              <a:rPr lang="ja-JP" altLang="en-US" smtClean="0"/>
              <a:t>と</a:t>
            </a:r>
            <a:r>
              <a:rPr lang="en-US" altLang="ja-JP" smtClean="0"/>
              <a:t>IA</a:t>
            </a:r>
            <a:r>
              <a:rPr lang="ja-JP" altLang="en-US" smtClean="0"/>
              <a:t>の接点：溢れる情報を整理しよう</a:t>
            </a:r>
            <a:r>
              <a:rPr lang="ja-JP" altLang="en-US" sz="2800" smtClean="0"/>
              <a:t/>
            </a:r>
            <a:br>
              <a:rPr lang="ja-JP" altLang="en-US" sz="2800" smtClean="0"/>
            </a:br>
            <a:r>
              <a:rPr lang="en-US" altLang="ja-JP" sz="1700" smtClean="0">
                <a:solidFill>
                  <a:srgbClr val="000000"/>
                </a:solidFill>
                <a:hlinkClick r:id="rId2"/>
              </a:rPr>
              <a:t>http://www.webexp.jp/feature/200811/20081125_cmsia1.html</a:t>
            </a:r>
            <a:endParaRPr lang="en-US" altLang="ja-JP" sz="2500" smtClean="0"/>
          </a:p>
          <a:p>
            <a:pPr marL="952500" lvl="1" indent="-495300" eaLnBrk="1" hangingPunct="1">
              <a:lnSpc>
                <a:spcPct val="100000"/>
              </a:lnSpc>
              <a:buFont typeface="Wingdings" pitchFamily="2" charset="2"/>
              <a:buAutoNum type="arabicPeriod"/>
            </a:pPr>
            <a:r>
              <a:rPr lang="ja-JP" altLang="en-US" smtClean="0"/>
              <a:t>コンテンツ管理の本質：リポジトリとは</a:t>
            </a:r>
            <a:r>
              <a:rPr lang="ja-JP" altLang="en-US" sz="2800" smtClean="0"/>
              <a:t/>
            </a:r>
            <a:br>
              <a:rPr lang="ja-JP" altLang="en-US" sz="2800" smtClean="0"/>
            </a:br>
            <a:r>
              <a:rPr lang="en-US" altLang="ja-JP" sz="1700" smtClean="0">
                <a:hlinkClick r:id="rId3"/>
              </a:rPr>
              <a:t>http://www.webexp.jp/feature/200902/20090203_cmsia2_1.html</a:t>
            </a:r>
            <a:endParaRPr lang="en-US" altLang="ja-JP" sz="1700" smtClean="0"/>
          </a:p>
          <a:p>
            <a:pPr marL="952500" lvl="1" indent="-495300" eaLnBrk="1" hangingPunct="1">
              <a:lnSpc>
                <a:spcPct val="100000"/>
              </a:lnSpc>
              <a:buFont typeface="Wingdings" pitchFamily="2" charset="2"/>
              <a:buAutoNum type="arabicPeriod"/>
            </a:pPr>
            <a:r>
              <a:rPr lang="ja-JP" altLang="en-US" smtClean="0"/>
              <a:t>音楽ファイル（</a:t>
            </a:r>
            <a:r>
              <a:rPr lang="en-US" altLang="ja-JP" smtClean="0"/>
              <a:t>MP3</a:t>
            </a:r>
            <a:r>
              <a:rPr lang="ja-JP" altLang="en-US" smtClean="0"/>
              <a:t>）を</a:t>
            </a:r>
            <a:r>
              <a:rPr lang="en-US" altLang="ja-JP" smtClean="0"/>
              <a:t>CMS</a:t>
            </a:r>
            <a:r>
              <a:rPr lang="ja-JP" altLang="en-US" smtClean="0"/>
              <a:t>流に管理しよう</a:t>
            </a:r>
            <a:r>
              <a:rPr lang="ja-JP" altLang="en-US" sz="2800" smtClean="0"/>
              <a:t/>
            </a:r>
            <a:br>
              <a:rPr lang="ja-JP" altLang="en-US" sz="2800" smtClean="0"/>
            </a:br>
            <a:r>
              <a:rPr lang="en-US" altLang="ja-JP" sz="1700" smtClean="0">
                <a:hlinkClick r:id="rId4"/>
              </a:rPr>
              <a:t>http://www.webexp.jp/feature/200906/20090627_cmsia3_1.html</a:t>
            </a:r>
            <a:endParaRPr lang="en-US" altLang="ja-JP" sz="1700" smtClean="0"/>
          </a:p>
          <a:p>
            <a:pPr marL="495300" indent="-495300" eaLnBrk="1" hangingPunct="1">
              <a:lnSpc>
                <a:spcPct val="100000"/>
              </a:lnSpc>
              <a:buFont typeface="Wingdings" pitchFamily="2" charset="2"/>
              <a:buNone/>
            </a:pPr>
            <a:r>
              <a:rPr lang="en-US" altLang="ja-JP" smtClean="0"/>
              <a:t>『</a:t>
            </a:r>
            <a:r>
              <a:rPr lang="en-US" altLang="en-US" smtClean="0">
                <a:solidFill>
                  <a:schemeClr val="accent2"/>
                </a:solidFill>
              </a:rPr>
              <a:t>CMS選定の表ワザ・裏ワザ</a:t>
            </a:r>
            <a:r>
              <a:rPr lang="en-US" altLang="ja-JP" smtClean="0"/>
              <a:t>』</a:t>
            </a:r>
          </a:p>
          <a:p>
            <a:pPr marL="952500" lvl="1" indent="-495300" eaLnBrk="1" hangingPunct="1">
              <a:lnSpc>
                <a:spcPct val="100000"/>
              </a:lnSpc>
            </a:pPr>
            <a:r>
              <a:rPr lang="ja-JP" altLang="en-US" sz="2200" smtClean="0"/>
              <a:t>ロフトワーク諏訪社長</a:t>
            </a:r>
            <a:r>
              <a:rPr lang="en-US" altLang="ja-JP" sz="2200" smtClean="0"/>
              <a:t>×</a:t>
            </a:r>
            <a:r>
              <a:rPr lang="ja-JP" altLang="en-US" sz="2200" smtClean="0"/>
              <a:t>楽天 清水氏のメール対談</a:t>
            </a:r>
            <a:br>
              <a:rPr lang="ja-JP" altLang="en-US" sz="2200" smtClean="0"/>
            </a:br>
            <a:r>
              <a:rPr lang="en-US" altLang="ja-JP" sz="1700" smtClean="0">
                <a:hlinkClick r:id="rId5"/>
              </a:rPr>
              <a:t>http://www.webexp.jp/feature/200911/20091104_ascii1.html</a:t>
            </a:r>
            <a:endParaRPr lang="ja-JP" altLang="en-US" sz="2000" smtClean="0"/>
          </a:p>
        </p:txBody>
      </p:sp>
      <p:pic>
        <p:nvPicPr>
          <p:cNvPr id="107524" name="Picture 4"/>
          <p:cNvPicPr>
            <a:picLocks noChangeAspect="1" noChangeArrowheads="1"/>
          </p:cNvPicPr>
          <p:nvPr/>
        </p:nvPicPr>
        <p:blipFill>
          <a:blip r:embed="rId6" cstate="print"/>
          <a:srcRect/>
          <a:stretch>
            <a:fillRect/>
          </a:stretch>
        </p:blipFill>
        <p:spPr bwMode="auto">
          <a:xfrm>
            <a:off x="6443663" y="765175"/>
            <a:ext cx="2016125" cy="522288"/>
          </a:xfrm>
          <a:prstGeom prst="rect">
            <a:avLst/>
          </a:prstGeom>
          <a:noFill/>
          <a:ln w="9525">
            <a:noFill/>
            <a:miter lim="800000"/>
            <a:headEnd/>
            <a:tailEnd/>
          </a:ln>
        </p:spPr>
      </p:pic>
      <p:sp>
        <p:nvSpPr>
          <p:cNvPr id="107525" name="Rectangle 5"/>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r>
              <a:rPr lang="ja-JP" altLang="en-US" sz="2400">
                <a:solidFill>
                  <a:schemeClr val="bg1"/>
                </a:solidFill>
              </a:rPr>
              <a:t>（参考）オンラインで読める記事</a:t>
            </a:r>
          </a:p>
        </p:txBody>
      </p:sp>
      <p:sp>
        <p:nvSpPr>
          <p:cNvPr id="107526" name="Text Box 9"/>
          <p:cNvSpPr txBox="1">
            <a:spLocks noChangeArrowheads="1"/>
          </p:cNvSpPr>
          <p:nvPr/>
        </p:nvSpPr>
        <p:spPr bwMode="auto">
          <a:xfrm>
            <a:off x="4786313" y="5630069"/>
            <a:ext cx="3673475" cy="830262"/>
          </a:xfrm>
          <a:prstGeom prst="rect">
            <a:avLst/>
          </a:prstGeom>
          <a:noFill/>
          <a:ln w="9525">
            <a:noFill/>
            <a:miter lim="800000"/>
            <a:headEnd/>
            <a:tailEnd/>
          </a:ln>
        </p:spPr>
        <p:txBody>
          <a:bodyPr wrap="none">
            <a:spAutoFit/>
          </a:bodyPr>
          <a:lstStyle/>
          <a:p>
            <a:pPr marL="176213" indent="-176213">
              <a:spcBef>
                <a:spcPct val="50000"/>
              </a:spcBef>
            </a:pPr>
            <a:r>
              <a:rPr lang="en-US" altLang="ja-JP" sz="4800" dirty="0">
                <a:solidFill>
                  <a:schemeClr val="bg2"/>
                </a:solidFill>
                <a:latin typeface="Arial Black" pitchFamily="34" charset="0"/>
              </a:rPr>
              <a:t>2008-2009</a:t>
            </a:r>
          </a:p>
        </p:txBody>
      </p:sp>
    </p:spTree>
    <p:extLst>
      <p:ext uri="{BB962C8B-B14F-4D97-AF65-F5344CB8AC3E}">
        <p14:creationId xmlns:p14="http://schemas.microsoft.com/office/powerpoint/2010/main" val="1946497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ja-JP" smtClean="0"/>
              <a:t>MdN</a:t>
            </a:r>
            <a:r>
              <a:rPr lang="ja-JP" altLang="en-US" smtClean="0"/>
              <a:t>　</a:t>
            </a:r>
            <a:r>
              <a:rPr lang="en-US" altLang="ja-JP" smtClean="0"/>
              <a:t>Web STRATEGY</a:t>
            </a:r>
          </a:p>
        </p:txBody>
      </p:sp>
      <p:sp>
        <p:nvSpPr>
          <p:cNvPr id="108547" name="Rectangle 3"/>
          <p:cNvSpPr>
            <a:spLocks noGrp="1" noChangeArrowheads="1"/>
          </p:cNvSpPr>
          <p:nvPr>
            <p:ph type="body" idx="1"/>
          </p:nvPr>
        </p:nvSpPr>
        <p:spPr>
          <a:xfrm>
            <a:off x="969963" y="1298575"/>
            <a:ext cx="7513637" cy="4927600"/>
          </a:xfrm>
        </p:spPr>
        <p:txBody>
          <a:bodyPr/>
          <a:lstStyle/>
          <a:p>
            <a:pPr marL="495300" indent="-495300" eaLnBrk="1" hangingPunct="1">
              <a:lnSpc>
                <a:spcPct val="90000"/>
              </a:lnSpc>
              <a:buFont typeface="Wingdings" pitchFamily="2" charset="2"/>
              <a:buNone/>
            </a:pPr>
            <a:r>
              <a:rPr lang="en-US" altLang="ja-JP" sz="2800" dirty="0" smtClean="0"/>
              <a:t>『</a:t>
            </a:r>
            <a:r>
              <a:rPr lang="ja-JP" altLang="en-US" sz="2800" dirty="0" smtClean="0">
                <a:solidFill>
                  <a:schemeClr val="accent2"/>
                </a:solidFill>
              </a:rPr>
              <a:t>実践</a:t>
            </a:r>
            <a:r>
              <a:rPr lang="en-US" altLang="ja-JP" sz="2800" dirty="0" smtClean="0">
                <a:solidFill>
                  <a:schemeClr val="accent2"/>
                </a:solidFill>
              </a:rPr>
              <a:t>CMS</a:t>
            </a:r>
            <a:r>
              <a:rPr lang="ja-JP" altLang="en-US" sz="2800" dirty="0" smtClean="0">
                <a:solidFill>
                  <a:schemeClr val="accent2"/>
                </a:solidFill>
              </a:rPr>
              <a:t>導入・運用ガイド</a:t>
            </a:r>
            <a:r>
              <a:rPr lang="en-US" altLang="ja-JP" sz="2800" dirty="0" smtClean="0"/>
              <a:t>』</a:t>
            </a:r>
            <a:r>
              <a:rPr lang="en-US" altLang="ja-JP" dirty="0" smtClean="0"/>
              <a:t/>
            </a:r>
            <a:br>
              <a:rPr lang="en-US" altLang="ja-JP" dirty="0" smtClean="0"/>
            </a:br>
            <a:r>
              <a:rPr lang="en-US" altLang="ja-JP" sz="1500" dirty="0" smtClean="0">
                <a:solidFill>
                  <a:srgbClr val="000000"/>
                </a:solidFill>
                <a:hlinkClick r:id="rId2"/>
              </a:rPr>
              <a:t>http://www.mdn.co.jp/di/articles/315/?page=2</a:t>
            </a:r>
            <a:endParaRPr lang="en-US" altLang="ja-JP" sz="1500" dirty="0" smtClean="0"/>
          </a:p>
          <a:p>
            <a:pPr marL="952500" lvl="1" indent="-495300" eaLnBrk="1" hangingPunct="1">
              <a:lnSpc>
                <a:spcPct val="90000"/>
              </a:lnSpc>
              <a:buFont typeface="Wingdings" pitchFamily="2" charset="2"/>
              <a:buAutoNum type="arabicPeriod"/>
            </a:pPr>
            <a:r>
              <a:rPr lang="en-US" altLang="ja-JP" sz="1800" dirty="0" smtClean="0"/>
              <a:t>CMS</a:t>
            </a:r>
            <a:r>
              <a:rPr lang="ja-JP" altLang="en-US" sz="1800" dirty="0" smtClean="0"/>
              <a:t>の要件は何を定義すべき？</a:t>
            </a:r>
          </a:p>
          <a:p>
            <a:pPr marL="952500" lvl="1" indent="-495300" eaLnBrk="1" hangingPunct="1">
              <a:lnSpc>
                <a:spcPct val="90000"/>
              </a:lnSpc>
              <a:buFont typeface="Wingdings" pitchFamily="2" charset="2"/>
              <a:buAutoNum type="arabicPeriod"/>
            </a:pPr>
            <a:r>
              <a:rPr lang="ja-JP" altLang="en-US" sz="1800" dirty="0" smtClean="0"/>
              <a:t>ツールの評価から運用上の問題点を見極めよう</a:t>
            </a:r>
          </a:p>
          <a:p>
            <a:pPr marL="952500" lvl="1" indent="-495300" eaLnBrk="1" hangingPunct="1">
              <a:lnSpc>
                <a:spcPct val="90000"/>
              </a:lnSpc>
              <a:buFont typeface="Wingdings" pitchFamily="2" charset="2"/>
              <a:buAutoNum type="arabicPeriod"/>
            </a:pPr>
            <a:r>
              <a:rPr lang="en-US" altLang="ja-JP" sz="1800" dirty="0" smtClean="0"/>
              <a:t>CMS</a:t>
            </a:r>
            <a:r>
              <a:rPr lang="ja-JP" altLang="en-US" sz="1800" dirty="0" smtClean="0"/>
              <a:t>で解決できる分類・ナビゲーションの課題とは</a:t>
            </a:r>
          </a:p>
          <a:p>
            <a:pPr marL="952500" lvl="1" indent="-495300" eaLnBrk="1" hangingPunct="1">
              <a:lnSpc>
                <a:spcPct val="90000"/>
              </a:lnSpc>
              <a:buFont typeface="Wingdings" pitchFamily="2" charset="2"/>
              <a:buAutoNum type="arabicPeriod"/>
            </a:pPr>
            <a:r>
              <a:rPr lang="ja-JP" altLang="en-US" sz="1800" dirty="0" smtClean="0"/>
              <a:t>ドキュメント管理で生産性を</a:t>
            </a:r>
            <a:r>
              <a:rPr lang="en-US" altLang="ja-JP" sz="1800" dirty="0" smtClean="0"/>
              <a:t>UP</a:t>
            </a:r>
          </a:p>
          <a:p>
            <a:pPr marL="952500" lvl="1" indent="-495300" eaLnBrk="1" hangingPunct="1">
              <a:lnSpc>
                <a:spcPct val="90000"/>
              </a:lnSpc>
              <a:buFont typeface="Wingdings" pitchFamily="2" charset="2"/>
              <a:buAutoNum type="arabicPeriod"/>
            </a:pPr>
            <a:r>
              <a:rPr lang="ja-JP" altLang="en-US" sz="1800" dirty="0" smtClean="0"/>
              <a:t>ワークフローの本当の意義とは</a:t>
            </a:r>
          </a:p>
          <a:p>
            <a:pPr marL="952500" lvl="1" indent="-495300" eaLnBrk="1" hangingPunct="1">
              <a:lnSpc>
                <a:spcPct val="90000"/>
              </a:lnSpc>
              <a:buFont typeface="Wingdings" pitchFamily="2" charset="2"/>
              <a:buAutoNum type="arabicPeriod"/>
            </a:pPr>
            <a:r>
              <a:rPr lang="ja-JP" altLang="en-US" sz="1800" dirty="0" smtClean="0"/>
              <a:t>資産としてのテンプレート</a:t>
            </a:r>
          </a:p>
          <a:p>
            <a:pPr marL="952500" lvl="1" indent="-495300" eaLnBrk="1" hangingPunct="1">
              <a:lnSpc>
                <a:spcPct val="90000"/>
              </a:lnSpc>
              <a:buFont typeface="Wingdings" pitchFamily="2" charset="2"/>
              <a:buAutoNum type="arabicPeriod"/>
            </a:pPr>
            <a:r>
              <a:rPr lang="ja-JP" altLang="en-US" sz="1800" dirty="0" smtClean="0"/>
              <a:t>複雑化するサイト配信</a:t>
            </a:r>
          </a:p>
          <a:p>
            <a:pPr marL="952500" lvl="1" indent="-495300" eaLnBrk="1" hangingPunct="1">
              <a:lnSpc>
                <a:spcPct val="90000"/>
              </a:lnSpc>
              <a:buFont typeface="Wingdings" pitchFamily="2" charset="2"/>
              <a:buAutoNum type="arabicPeriod"/>
            </a:pPr>
            <a:r>
              <a:rPr lang="en-US" altLang="ja-JP" sz="1800" dirty="0" smtClean="0"/>
              <a:t>DAM</a:t>
            </a:r>
            <a:r>
              <a:rPr lang="ja-JP" altLang="en-US" sz="1800" dirty="0" smtClean="0"/>
              <a:t>と</a:t>
            </a:r>
            <a:r>
              <a:rPr lang="en-US" altLang="ja-JP" sz="1800" dirty="0" smtClean="0"/>
              <a:t>CMS</a:t>
            </a:r>
            <a:r>
              <a:rPr lang="ja-JP" altLang="en-US" sz="1800" dirty="0" smtClean="0"/>
              <a:t>でシングルソースを実現</a:t>
            </a:r>
          </a:p>
          <a:p>
            <a:pPr marL="952500" lvl="1" indent="-495300" eaLnBrk="1" hangingPunct="1">
              <a:lnSpc>
                <a:spcPct val="90000"/>
              </a:lnSpc>
              <a:buFont typeface="Wingdings" pitchFamily="2" charset="2"/>
              <a:buAutoNum type="arabicPeriod"/>
            </a:pPr>
            <a:r>
              <a:rPr lang="ja-JP" altLang="en-US" sz="1800" dirty="0" smtClean="0"/>
              <a:t>コンテンツ移行をスムーズに進めるためのプランニング</a:t>
            </a:r>
          </a:p>
          <a:p>
            <a:pPr marL="952500" lvl="1" indent="-495300" eaLnBrk="1" hangingPunct="1">
              <a:lnSpc>
                <a:spcPct val="90000"/>
              </a:lnSpc>
              <a:buFont typeface="Wingdings" pitchFamily="2" charset="2"/>
              <a:buAutoNum type="arabicPeriod"/>
            </a:pPr>
            <a:r>
              <a:rPr lang="ja-JP" altLang="en-US" sz="1800" dirty="0" smtClean="0"/>
              <a:t>使いやすさの最先端？気になる</a:t>
            </a:r>
            <a:r>
              <a:rPr lang="en-US" altLang="ja-JP" sz="1800" dirty="0" smtClean="0"/>
              <a:t>3</a:t>
            </a:r>
            <a:r>
              <a:rPr lang="ja-JP" altLang="en-US" sz="1800" dirty="0" smtClean="0"/>
              <a:t>種類の</a:t>
            </a:r>
            <a:r>
              <a:rPr lang="en-US" altLang="ja-JP" sz="1800" dirty="0" smtClean="0"/>
              <a:t>CMS</a:t>
            </a:r>
            <a:r>
              <a:rPr lang="ja-JP" altLang="en-US" sz="1800" dirty="0" smtClean="0"/>
              <a:t>をレビュー</a:t>
            </a:r>
          </a:p>
          <a:p>
            <a:pPr marL="952500" lvl="1" indent="-495300" eaLnBrk="1" hangingPunct="1">
              <a:lnSpc>
                <a:spcPct val="90000"/>
              </a:lnSpc>
              <a:buFont typeface="Wingdings" pitchFamily="2" charset="2"/>
              <a:buAutoNum type="arabicPeriod"/>
            </a:pPr>
            <a:r>
              <a:rPr lang="en-US" altLang="ja-JP" sz="1800" dirty="0" smtClean="0"/>
              <a:t>SOA</a:t>
            </a:r>
            <a:r>
              <a:rPr lang="ja-JP" altLang="en-US" sz="1800" dirty="0" smtClean="0"/>
              <a:t>流の</a:t>
            </a:r>
            <a:r>
              <a:rPr lang="en-US" altLang="ja-JP" sz="1800" dirty="0" smtClean="0"/>
              <a:t>CMS</a:t>
            </a:r>
            <a:r>
              <a:rPr lang="ja-JP" altLang="en-US" sz="1800" dirty="0" smtClean="0"/>
              <a:t>連携術</a:t>
            </a:r>
          </a:p>
          <a:p>
            <a:pPr marL="952500" lvl="1" indent="-495300" eaLnBrk="1" hangingPunct="1">
              <a:lnSpc>
                <a:spcPct val="90000"/>
              </a:lnSpc>
              <a:buFont typeface="Wingdings" pitchFamily="2" charset="2"/>
              <a:buAutoNum type="arabicPeriod"/>
            </a:pPr>
            <a:r>
              <a:rPr lang="en-US" altLang="ja-JP" sz="1800" dirty="0" smtClean="0"/>
              <a:t>ECM</a:t>
            </a:r>
            <a:r>
              <a:rPr lang="ja-JP" altLang="en-US" sz="1800" dirty="0" smtClean="0"/>
              <a:t>の本命？ようやく動き出した</a:t>
            </a:r>
            <a:r>
              <a:rPr lang="en-US" altLang="ja-JP" sz="1800" dirty="0" smtClean="0"/>
              <a:t>Oracle</a:t>
            </a:r>
            <a:r>
              <a:rPr lang="ja-JP" altLang="en-US" sz="1800" dirty="0" smtClean="0"/>
              <a:t>の</a:t>
            </a:r>
            <a:r>
              <a:rPr lang="en-US" altLang="ja-JP" sz="1800" dirty="0" smtClean="0"/>
              <a:t>CMS</a:t>
            </a:r>
            <a:r>
              <a:rPr lang="ja-JP" altLang="en-US" sz="1800" dirty="0" smtClean="0"/>
              <a:t>を徹底レビュー</a:t>
            </a:r>
          </a:p>
          <a:p>
            <a:pPr marL="952500" lvl="1" indent="-495300" eaLnBrk="1" hangingPunct="1">
              <a:lnSpc>
                <a:spcPct val="90000"/>
              </a:lnSpc>
              <a:buFont typeface="Wingdings" pitchFamily="2" charset="2"/>
              <a:buAutoNum type="arabicPeriod"/>
            </a:pPr>
            <a:r>
              <a:rPr lang="en-US" altLang="ja-JP" sz="1800" dirty="0" smtClean="0"/>
              <a:t>CMS</a:t>
            </a:r>
            <a:r>
              <a:rPr lang="ja-JP" altLang="en-US" sz="1800" dirty="0" smtClean="0"/>
              <a:t>の真価はコンテンツの構造化にあり</a:t>
            </a:r>
          </a:p>
          <a:p>
            <a:pPr marL="952500" lvl="1" indent="-495300" eaLnBrk="1" hangingPunct="1">
              <a:lnSpc>
                <a:spcPct val="90000"/>
              </a:lnSpc>
              <a:buFont typeface="Wingdings" pitchFamily="2" charset="2"/>
              <a:buAutoNum type="arabicPeriod"/>
            </a:pPr>
            <a:r>
              <a:rPr lang="ja-JP" altLang="en-US" sz="1800" dirty="0" smtClean="0"/>
              <a:t>マーケティングを加速する</a:t>
            </a:r>
            <a:r>
              <a:rPr lang="en-US" altLang="ja-JP" sz="1800" dirty="0" smtClean="0"/>
              <a:t>CMS</a:t>
            </a:r>
          </a:p>
        </p:txBody>
      </p:sp>
      <p:pic>
        <p:nvPicPr>
          <p:cNvPr id="108548" name="Picture 4" descr="WS_logo"/>
          <p:cNvPicPr>
            <a:picLocks noChangeAspect="1" noChangeArrowheads="1"/>
          </p:cNvPicPr>
          <p:nvPr/>
        </p:nvPicPr>
        <p:blipFill>
          <a:blip r:embed="rId3" cstate="print"/>
          <a:srcRect/>
          <a:stretch>
            <a:fillRect/>
          </a:stretch>
        </p:blipFill>
        <p:spPr bwMode="auto">
          <a:xfrm>
            <a:off x="7031038" y="765175"/>
            <a:ext cx="1428750" cy="628650"/>
          </a:xfrm>
          <a:prstGeom prst="rect">
            <a:avLst/>
          </a:prstGeom>
          <a:noFill/>
          <a:ln w="9525">
            <a:noFill/>
            <a:miter lim="800000"/>
            <a:headEnd/>
            <a:tailEnd/>
          </a:ln>
        </p:spPr>
      </p:pic>
      <p:sp>
        <p:nvSpPr>
          <p:cNvPr id="108549" name="Rectangle 5"/>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r>
              <a:rPr lang="ja-JP" altLang="en-US" sz="2400">
                <a:solidFill>
                  <a:schemeClr val="bg1"/>
                </a:solidFill>
              </a:rPr>
              <a:t>（参考）オンラインで読める記事</a:t>
            </a:r>
          </a:p>
        </p:txBody>
      </p:sp>
      <p:pic>
        <p:nvPicPr>
          <p:cNvPr id="108550" name="Picture 13" descr=" "/>
          <p:cNvPicPr>
            <a:picLocks noChangeAspect="1" noChangeArrowheads="1"/>
          </p:cNvPicPr>
          <p:nvPr/>
        </p:nvPicPr>
        <p:blipFill>
          <a:blip r:embed="rId4" cstate="print"/>
          <a:srcRect/>
          <a:stretch>
            <a:fillRect/>
          </a:stretch>
        </p:blipFill>
        <p:spPr bwMode="auto">
          <a:xfrm>
            <a:off x="6286500" y="785813"/>
            <a:ext cx="571500" cy="571500"/>
          </a:xfrm>
          <a:prstGeom prst="rect">
            <a:avLst/>
          </a:prstGeom>
          <a:noFill/>
          <a:ln w="9525">
            <a:noFill/>
            <a:miter lim="800000"/>
            <a:headEnd/>
            <a:tailEnd/>
          </a:ln>
        </p:spPr>
      </p:pic>
      <p:sp>
        <p:nvSpPr>
          <p:cNvPr id="108551" name="Text Box 9"/>
          <p:cNvSpPr txBox="1">
            <a:spLocks noChangeArrowheads="1"/>
          </p:cNvSpPr>
          <p:nvPr/>
        </p:nvSpPr>
        <p:spPr bwMode="auto">
          <a:xfrm>
            <a:off x="5035550" y="3143250"/>
            <a:ext cx="3671888" cy="830263"/>
          </a:xfrm>
          <a:prstGeom prst="rect">
            <a:avLst/>
          </a:prstGeom>
          <a:noFill/>
          <a:ln w="9525">
            <a:noFill/>
            <a:miter lim="800000"/>
            <a:headEnd/>
            <a:tailEnd/>
          </a:ln>
        </p:spPr>
        <p:txBody>
          <a:bodyPr wrap="none">
            <a:spAutoFit/>
          </a:bodyPr>
          <a:lstStyle/>
          <a:p>
            <a:pPr marL="176213" indent="-176213">
              <a:spcBef>
                <a:spcPct val="50000"/>
              </a:spcBef>
            </a:pPr>
            <a:r>
              <a:rPr lang="en-US" altLang="ja-JP" sz="4800">
                <a:solidFill>
                  <a:schemeClr val="bg2"/>
                </a:solidFill>
                <a:latin typeface="Arial Black" pitchFamily="34" charset="0"/>
              </a:rPr>
              <a:t>2007-2009</a:t>
            </a:r>
          </a:p>
        </p:txBody>
      </p:sp>
    </p:spTree>
    <p:extLst>
      <p:ext uri="{BB962C8B-B14F-4D97-AF65-F5344CB8AC3E}">
        <p14:creationId xmlns:p14="http://schemas.microsoft.com/office/powerpoint/2010/main" val="28048055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ja-JP" smtClean="0"/>
              <a:t>Web</a:t>
            </a:r>
            <a:r>
              <a:rPr lang="ja-JP" altLang="en-US" smtClean="0"/>
              <a:t>担当者</a:t>
            </a:r>
            <a:r>
              <a:rPr lang="en-US" altLang="ja-JP" smtClean="0"/>
              <a:t>Forum</a:t>
            </a:r>
          </a:p>
        </p:txBody>
      </p:sp>
      <p:sp>
        <p:nvSpPr>
          <p:cNvPr id="109571" name="Rectangle 3"/>
          <p:cNvSpPr>
            <a:spLocks noGrp="1" noChangeArrowheads="1"/>
          </p:cNvSpPr>
          <p:nvPr>
            <p:ph type="body" idx="1"/>
          </p:nvPr>
        </p:nvSpPr>
        <p:spPr>
          <a:xfrm>
            <a:off x="969963" y="1298575"/>
            <a:ext cx="7513637" cy="4918269"/>
          </a:xfrm>
        </p:spPr>
        <p:txBody>
          <a:bodyPr/>
          <a:lstStyle/>
          <a:p>
            <a:pPr marL="495300" indent="-495300" eaLnBrk="1" hangingPunct="1">
              <a:lnSpc>
                <a:spcPct val="100000"/>
              </a:lnSpc>
              <a:buFont typeface="Wingdings" pitchFamily="2" charset="2"/>
              <a:buNone/>
            </a:pPr>
            <a:r>
              <a:rPr lang="en-US" altLang="ja-JP" sz="2800" dirty="0" smtClean="0"/>
              <a:t>『</a:t>
            </a:r>
            <a:r>
              <a:rPr lang="ja-JP" altLang="en-US" sz="2800" dirty="0" smtClean="0">
                <a:solidFill>
                  <a:schemeClr val="accent2"/>
                </a:solidFill>
              </a:rPr>
              <a:t>ステップ式！</a:t>
            </a:r>
            <a:r>
              <a:rPr lang="en-US" altLang="ja-JP" sz="2800" dirty="0" smtClean="0">
                <a:solidFill>
                  <a:schemeClr val="accent2"/>
                </a:solidFill>
              </a:rPr>
              <a:t>CMS</a:t>
            </a:r>
            <a:r>
              <a:rPr lang="ja-JP" altLang="en-US" sz="2800" dirty="0" smtClean="0">
                <a:solidFill>
                  <a:schemeClr val="accent2"/>
                </a:solidFill>
              </a:rPr>
              <a:t>活用はじめの一歩</a:t>
            </a:r>
            <a:r>
              <a:rPr lang="en-US" altLang="ja-JP" sz="2800" dirty="0" smtClean="0"/>
              <a:t>』</a:t>
            </a:r>
            <a:br>
              <a:rPr lang="en-US" altLang="ja-JP" sz="2800" dirty="0" smtClean="0"/>
            </a:br>
            <a:r>
              <a:rPr lang="en-US" altLang="en-US" sz="1800" dirty="0" smtClean="0">
                <a:latin typeface="Arial" charset="0"/>
                <a:hlinkClick r:id="rId2"/>
              </a:rPr>
              <a:t>http://web-tan.forum.impressrd.jp/l/2499</a:t>
            </a:r>
            <a:endParaRPr lang="en-US" altLang="ja-JP" sz="1800" dirty="0" smtClean="0">
              <a:latin typeface="Arial" charset="0"/>
            </a:endParaRPr>
          </a:p>
          <a:p>
            <a:pPr marL="952500" lvl="1" indent="-495300" eaLnBrk="1" hangingPunct="1">
              <a:lnSpc>
                <a:spcPct val="100000"/>
              </a:lnSpc>
              <a:buFont typeface="Wingdings" pitchFamily="2" charset="2"/>
              <a:buAutoNum type="arabicPeriod"/>
            </a:pPr>
            <a:r>
              <a:rPr lang="ja-JP" altLang="en-US" sz="2000" dirty="0" smtClean="0"/>
              <a:t>コンテンツの理解から始める導入準備</a:t>
            </a:r>
          </a:p>
          <a:p>
            <a:pPr marL="952500" lvl="1" indent="-495300" eaLnBrk="1" hangingPunct="1">
              <a:lnSpc>
                <a:spcPct val="100000"/>
              </a:lnSpc>
              <a:buFont typeface="Wingdings" pitchFamily="2" charset="2"/>
              <a:buAutoNum type="arabicPeriod"/>
            </a:pPr>
            <a:r>
              <a:rPr lang="en-US" altLang="ja-JP" sz="2000" dirty="0" smtClean="0"/>
              <a:t>4</a:t>
            </a:r>
            <a:r>
              <a:rPr lang="ja-JP" altLang="en-US" sz="2000" dirty="0" err="1" smtClean="0"/>
              <a:t>つの</a:t>
            </a:r>
            <a:r>
              <a:rPr lang="ja-JP" altLang="en-US" sz="2000" dirty="0" smtClean="0"/>
              <a:t>ステップで進める</a:t>
            </a:r>
            <a:r>
              <a:rPr lang="en-US" altLang="ja-JP" sz="2000" dirty="0" smtClean="0"/>
              <a:t>CMS</a:t>
            </a:r>
            <a:r>
              <a:rPr lang="ja-JP" altLang="en-US" sz="2000" dirty="0" smtClean="0"/>
              <a:t>の情報収集</a:t>
            </a:r>
          </a:p>
          <a:p>
            <a:pPr marL="952500" lvl="1" indent="-495300" eaLnBrk="1" hangingPunct="1">
              <a:lnSpc>
                <a:spcPct val="100000"/>
              </a:lnSpc>
              <a:buFont typeface="Wingdings" pitchFamily="2" charset="2"/>
              <a:buAutoNum type="arabicPeriod"/>
            </a:pPr>
            <a:r>
              <a:rPr lang="en-US" altLang="ja-JP" sz="2000" dirty="0" smtClean="0"/>
              <a:t>CMS</a:t>
            </a:r>
            <a:r>
              <a:rPr lang="ja-JP" altLang="en-US" sz="2000" dirty="0" smtClean="0"/>
              <a:t>導入の提案を社内で通すための</a:t>
            </a:r>
            <a:r>
              <a:rPr lang="en-US" altLang="ja-JP" sz="2000" dirty="0" smtClean="0"/>
              <a:t>7</a:t>
            </a:r>
            <a:r>
              <a:rPr lang="ja-JP" altLang="en-US" sz="2000" dirty="0" err="1" smtClean="0"/>
              <a:t>つの</a:t>
            </a:r>
            <a:r>
              <a:rPr lang="ja-JP" altLang="en-US" sz="2000" dirty="0" smtClean="0"/>
              <a:t>説得手法</a:t>
            </a:r>
          </a:p>
          <a:p>
            <a:pPr marL="952500" lvl="1" indent="-495300" eaLnBrk="1" hangingPunct="1">
              <a:lnSpc>
                <a:spcPct val="100000"/>
              </a:lnSpc>
              <a:buFont typeface="Wingdings" pitchFamily="2" charset="2"/>
              <a:buAutoNum type="arabicPeriod"/>
            </a:pPr>
            <a:r>
              <a:rPr lang="en-US" altLang="ja-JP" sz="2000" dirty="0" smtClean="0"/>
              <a:t>RFP</a:t>
            </a:r>
            <a:r>
              <a:rPr lang="ja-JP" altLang="en-US" sz="2000" dirty="0" smtClean="0"/>
              <a:t>では失敗する？ </a:t>
            </a:r>
            <a:r>
              <a:rPr lang="en-US" altLang="ja-JP" sz="2000" dirty="0" smtClean="0"/>
              <a:t>CMS</a:t>
            </a:r>
            <a:r>
              <a:rPr lang="ja-JP" altLang="en-US" sz="2000" dirty="0" smtClean="0"/>
              <a:t>をうまく選ぶためのチェックリスト</a:t>
            </a:r>
          </a:p>
          <a:p>
            <a:pPr marL="952500" lvl="1" indent="-495300" eaLnBrk="1" hangingPunct="1">
              <a:lnSpc>
                <a:spcPct val="100000"/>
              </a:lnSpc>
              <a:buFont typeface="Wingdings" pitchFamily="2" charset="2"/>
              <a:buAutoNum type="arabicPeriod"/>
            </a:pPr>
            <a:r>
              <a:rPr lang="en-US" altLang="ja-JP" sz="2000" dirty="0" smtClean="0"/>
              <a:t>CMS</a:t>
            </a:r>
            <a:r>
              <a:rPr lang="ja-JP" altLang="en-US" sz="2000" dirty="0" smtClean="0"/>
              <a:t>の可能性を最大化するための</a:t>
            </a:r>
            <a:r>
              <a:rPr lang="en-US" altLang="ja-JP" sz="2000" dirty="0" smtClean="0"/>
              <a:t>Web</a:t>
            </a:r>
            <a:r>
              <a:rPr lang="ja-JP" altLang="en-US" sz="2000" dirty="0" smtClean="0"/>
              <a:t>担当者の心得</a:t>
            </a:r>
          </a:p>
          <a:p>
            <a:pPr marL="952500" lvl="1" indent="-495300" eaLnBrk="1" hangingPunct="1">
              <a:lnSpc>
                <a:spcPct val="100000"/>
              </a:lnSpc>
              <a:buFont typeface="Wingdings" pitchFamily="2" charset="2"/>
              <a:buAutoNum type="arabicPeriod"/>
            </a:pPr>
            <a:r>
              <a:rPr lang="en-US" altLang="ja-JP" sz="2000" dirty="0" smtClean="0"/>
              <a:t>CMS</a:t>
            </a:r>
            <a:r>
              <a:rPr lang="ja-JP" altLang="en-US" sz="2000" dirty="0" smtClean="0"/>
              <a:t>導入でのコンテンツ移行を成功させるポイント</a:t>
            </a:r>
          </a:p>
          <a:p>
            <a:pPr marL="952500" lvl="1" indent="-495300" eaLnBrk="1" hangingPunct="1">
              <a:lnSpc>
                <a:spcPct val="100000"/>
              </a:lnSpc>
              <a:buFont typeface="Wingdings" pitchFamily="2" charset="2"/>
              <a:buAutoNum type="arabicPeriod"/>
            </a:pPr>
            <a:r>
              <a:rPr lang="en-US" altLang="ja-JP" sz="2000" dirty="0" smtClean="0"/>
              <a:t>CMS</a:t>
            </a:r>
            <a:r>
              <a:rPr lang="ja-JP" altLang="en-US" sz="2000" dirty="0" smtClean="0"/>
              <a:t>導入はゴールではなくスタート、その「運用」の秘訣とは</a:t>
            </a:r>
          </a:p>
          <a:p>
            <a:pPr marL="952500" lvl="1" indent="-495300" eaLnBrk="1" hangingPunct="1">
              <a:lnSpc>
                <a:spcPct val="100000"/>
              </a:lnSpc>
              <a:buFont typeface="Wingdings" pitchFamily="2" charset="2"/>
              <a:buAutoNum type="arabicPeriod"/>
            </a:pPr>
            <a:r>
              <a:rPr lang="en-US" altLang="ja-JP" sz="2000" dirty="0" smtClean="0"/>
              <a:t>CMS</a:t>
            </a:r>
            <a:r>
              <a:rPr lang="ja-JP" altLang="en-US" sz="2000" dirty="0" smtClean="0"/>
              <a:t>の</a:t>
            </a:r>
            <a:r>
              <a:rPr lang="en-US" altLang="ja-JP" sz="2000" dirty="0" smtClean="0"/>
              <a:t>ROI</a:t>
            </a:r>
            <a:r>
              <a:rPr lang="ja-JP" altLang="en-US" sz="2000" dirty="0" smtClean="0"/>
              <a:t>を体感しよう</a:t>
            </a:r>
          </a:p>
          <a:p>
            <a:pPr marL="952500" lvl="1" indent="-495300" eaLnBrk="1" hangingPunct="1">
              <a:lnSpc>
                <a:spcPct val="100000"/>
              </a:lnSpc>
              <a:buFont typeface="Wingdings" pitchFamily="2" charset="2"/>
              <a:buAutoNum type="arabicPeriod"/>
            </a:pPr>
            <a:r>
              <a:rPr lang="en-US" altLang="ja-JP" sz="2000" dirty="0" smtClean="0"/>
              <a:t>CMS</a:t>
            </a:r>
            <a:r>
              <a:rPr lang="ja-JP" altLang="en-US" sz="2000" dirty="0" smtClean="0"/>
              <a:t>を超えた？無料でサイトを構築できる</a:t>
            </a:r>
            <a:r>
              <a:rPr lang="en-US" altLang="ja-JP" sz="2000" dirty="0" smtClean="0"/>
              <a:t>16</a:t>
            </a:r>
            <a:r>
              <a:rPr lang="ja-JP" altLang="en-US" sz="2000" dirty="0" smtClean="0"/>
              <a:t>サービス紹介</a:t>
            </a:r>
          </a:p>
          <a:p>
            <a:pPr marL="495300" indent="-495300" eaLnBrk="1" hangingPunct="1">
              <a:lnSpc>
                <a:spcPct val="100000"/>
              </a:lnSpc>
              <a:buFont typeface="Wingdings" pitchFamily="2" charset="2"/>
              <a:buNone/>
            </a:pPr>
            <a:r>
              <a:rPr lang="en-US" altLang="ja-JP" sz="2800" dirty="0" smtClean="0"/>
              <a:t>『</a:t>
            </a:r>
            <a:r>
              <a:rPr lang="en-US" altLang="ja-JP" sz="2800" dirty="0" smtClean="0">
                <a:solidFill>
                  <a:schemeClr val="accent2"/>
                </a:solidFill>
              </a:rPr>
              <a:t>Web</a:t>
            </a:r>
            <a:r>
              <a:rPr lang="ja-JP" altLang="en-US" sz="2800" dirty="0" smtClean="0">
                <a:solidFill>
                  <a:schemeClr val="accent2"/>
                </a:solidFill>
              </a:rPr>
              <a:t>のレビューに便利なオンライン付箋ツール</a:t>
            </a:r>
            <a:r>
              <a:rPr lang="en-US" altLang="ja-JP" sz="2800" dirty="0" smtClean="0"/>
              <a:t>』</a:t>
            </a:r>
            <a:br>
              <a:rPr lang="en-US" altLang="ja-JP" sz="2800" dirty="0" smtClean="0"/>
            </a:br>
            <a:r>
              <a:rPr lang="en-US" altLang="ja-JP" sz="1800" dirty="0" smtClean="0">
                <a:latin typeface="Arial" charset="0"/>
                <a:hlinkClick r:id="rId3"/>
              </a:rPr>
              <a:t>http://web-tan.forum.impressrd.jp/e/2009/02/20/4875</a:t>
            </a:r>
            <a:endParaRPr lang="en-US" altLang="ja-JP" sz="1800" dirty="0" smtClean="0">
              <a:latin typeface="Arial" charset="0"/>
            </a:endParaRPr>
          </a:p>
        </p:txBody>
      </p:sp>
      <p:pic>
        <p:nvPicPr>
          <p:cNvPr id="109572" name="Picture 4" descr="kmqsmn0000007r4s"/>
          <p:cNvPicPr>
            <a:picLocks noChangeAspect="1" noChangeArrowheads="1"/>
          </p:cNvPicPr>
          <p:nvPr/>
        </p:nvPicPr>
        <p:blipFill>
          <a:blip r:embed="rId4" cstate="print"/>
          <a:srcRect t="16586" b="18182"/>
          <a:stretch>
            <a:fillRect/>
          </a:stretch>
        </p:blipFill>
        <p:spPr bwMode="auto">
          <a:xfrm>
            <a:off x="5507038" y="549275"/>
            <a:ext cx="3386137" cy="727075"/>
          </a:xfrm>
          <a:prstGeom prst="rect">
            <a:avLst/>
          </a:prstGeom>
          <a:noFill/>
          <a:ln w="9525">
            <a:noFill/>
            <a:miter lim="800000"/>
            <a:headEnd/>
            <a:tailEnd/>
          </a:ln>
        </p:spPr>
      </p:pic>
      <p:sp>
        <p:nvSpPr>
          <p:cNvPr id="109573" name="Rectangle 5"/>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r>
              <a:rPr lang="ja-JP" altLang="en-US" sz="2400">
                <a:solidFill>
                  <a:schemeClr val="bg1"/>
                </a:solidFill>
              </a:rPr>
              <a:t>（参考）オンラインで読める記事</a:t>
            </a:r>
          </a:p>
        </p:txBody>
      </p:sp>
      <p:sp>
        <p:nvSpPr>
          <p:cNvPr id="109574" name="Text Box 9"/>
          <p:cNvSpPr txBox="1">
            <a:spLocks noChangeArrowheads="1"/>
          </p:cNvSpPr>
          <p:nvPr/>
        </p:nvSpPr>
        <p:spPr bwMode="auto">
          <a:xfrm>
            <a:off x="6704013" y="1357313"/>
            <a:ext cx="2209800" cy="1570037"/>
          </a:xfrm>
          <a:prstGeom prst="rect">
            <a:avLst/>
          </a:prstGeom>
          <a:noFill/>
          <a:ln w="9525">
            <a:noFill/>
            <a:miter lim="800000"/>
            <a:headEnd/>
            <a:tailEnd/>
          </a:ln>
        </p:spPr>
        <p:txBody>
          <a:bodyPr wrap="none">
            <a:spAutoFit/>
          </a:bodyPr>
          <a:lstStyle/>
          <a:p>
            <a:pPr marL="176213" indent="-176213">
              <a:spcBef>
                <a:spcPct val="50000"/>
              </a:spcBef>
            </a:pPr>
            <a:r>
              <a:rPr lang="en-US" altLang="ja-JP" sz="4800">
                <a:solidFill>
                  <a:schemeClr val="bg2"/>
                </a:solidFill>
                <a:latin typeface="Arial Black" pitchFamily="34" charset="0"/>
              </a:rPr>
              <a:t>2008</a:t>
            </a:r>
            <a:br>
              <a:rPr lang="en-US" altLang="ja-JP" sz="4800">
                <a:solidFill>
                  <a:schemeClr val="bg2"/>
                </a:solidFill>
                <a:latin typeface="Arial Black" pitchFamily="34" charset="0"/>
              </a:rPr>
            </a:br>
            <a:r>
              <a:rPr lang="en-US" altLang="ja-JP" sz="4800">
                <a:solidFill>
                  <a:schemeClr val="bg2"/>
                </a:solidFill>
                <a:latin typeface="Arial Black" pitchFamily="34" charset="0"/>
              </a:rPr>
              <a:t>-2009</a:t>
            </a:r>
          </a:p>
        </p:txBody>
      </p:sp>
    </p:spTree>
    <p:extLst>
      <p:ext uri="{BB962C8B-B14F-4D97-AF65-F5344CB8AC3E}">
        <p14:creationId xmlns:p14="http://schemas.microsoft.com/office/powerpoint/2010/main" val="1006953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latin typeface="HGP創英角ｺﾞｼｯｸUB" pitchFamily="50" charset="-128"/>
                <a:ea typeface="HGP創英角ｺﾞｼｯｸUB" pitchFamily="50" charset="-128"/>
              </a:rPr>
              <a:t>結果を視覚化した例</a:t>
            </a:r>
            <a:endParaRPr lang="ja-JP" altLang="en-US" sz="3200" dirty="0">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6" name="Rectangle 42"/>
          <p:cNvSpPr>
            <a:spLocks noChangeArrowheads="1"/>
          </p:cNvSpPr>
          <p:nvPr/>
        </p:nvSpPr>
        <p:spPr bwMode="auto">
          <a:xfrm>
            <a:off x="214313" y="2180109"/>
            <a:ext cx="2951162" cy="3341687"/>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rIns="54000" anchor="ctr"/>
          <a:lstStyle/>
          <a:p>
            <a:pPr algn="ctr">
              <a:lnSpc>
                <a:spcPct val="110000"/>
              </a:lnSpc>
            </a:pPr>
            <a:r>
              <a:rPr lang="en-US" altLang="ja-JP" sz="1800">
                <a:solidFill>
                  <a:schemeClr val="bg1"/>
                </a:solidFill>
              </a:rPr>
              <a:t>Toppan Printing</a:t>
            </a:r>
            <a:endParaRPr lang="ja-JP" altLang="en-US" sz="1800">
              <a:solidFill>
                <a:schemeClr val="bg1"/>
              </a:solidFill>
            </a:endParaRPr>
          </a:p>
        </p:txBody>
      </p:sp>
      <p:sp>
        <p:nvSpPr>
          <p:cNvPr id="7" name="Rectangle 43"/>
          <p:cNvSpPr>
            <a:spLocks noChangeArrowheads="1"/>
          </p:cNvSpPr>
          <p:nvPr/>
        </p:nvSpPr>
        <p:spPr bwMode="auto">
          <a:xfrm>
            <a:off x="4500563" y="5277321"/>
            <a:ext cx="773112" cy="244475"/>
          </a:xfrm>
          <a:prstGeom prst="rect">
            <a:avLst/>
          </a:prstGeom>
          <a:solidFill>
            <a:srgbClr val="46E8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r>
              <a:rPr lang="en-US" altLang="ja-JP" sz="1400">
                <a:latin typeface="Tahoma" pitchFamily="34" charset="0"/>
              </a:rPr>
              <a:t>Razorfish</a:t>
            </a:r>
          </a:p>
        </p:txBody>
      </p:sp>
      <p:sp>
        <p:nvSpPr>
          <p:cNvPr id="8" name="Rectangle 44"/>
          <p:cNvSpPr>
            <a:spLocks noChangeArrowheads="1"/>
          </p:cNvSpPr>
          <p:nvPr/>
        </p:nvSpPr>
        <p:spPr bwMode="auto">
          <a:xfrm>
            <a:off x="3165475" y="5277321"/>
            <a:ext cx="1125538" cy="24447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lgn="ctr"/>
            <a:r>
              <a:rPr lang="en-US" altLang="ja-JP" sz="1800">
                <a:solidFill>
                  <a:schemeClr val="bg1"/>
                </a:solidFill>
                <a:latin typeface="Tahoma" pitchFamily="34" charset="0"/>
              </a:rPr>
              <a:t>Scient</a:t>
            </a:r>
          </a:p>
        </p:txBody>
      </p:sp>
      <p:sp>
        <p:nvSpPr>
          <p:cNvPr id="9" name="Rectangle 45"/>
          <p:cNvSpPr>
            <a:spLocks noChangeArrowheads="1"/>
          </p:cNvSpPr>
          <p:nvPr/>
        </p:nvSpPr>
        <p:spPr bwMode="auto">
          <a:xfrm>
            <a:off x="4291013" y="5277321"/>
            <a:ext cx="206375" cy="244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18000" rIns="18000" anchor="ctr"/>
          <a:lstStyle/>
          <a:p>
            <a:pPr algn="ctr"/>
            <a:r>
              <a:rPr lang="en-US" altLang="ja-JP" sz="1200">
                <a:solidFill>
                  <a:schemeClr val="bg1"/>
                </a:solidFill>
                <a:latin typeface="Tahoma" pitchFamily="34" charset="0"/>
              </a:rPr>
              <a:t>Sapient</a:t>
            </a:r>
          </a:p>
        </p:txBody>
      </p:sp>
      <p:sp>
        <p:nvSpPr>
          <p:cNvPr id="10" name="Rectangle 53"/>
          <p:cNvSpPr>
            <a:spLocks noChangeArrowheads="1"/>
          </p:cNvSpPr>
          <p:nvPr/>
        </p:nvSpPr>
        <p:spPr bwMode="auto">
          <a:xfrm>
            <a:off x="5275263" y="5205884"/>
            <a:ext cx="773112" cy="315912"/>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lgn="ctr"/>
            <a:r>
              <a:rPr lang="en-US" altLang="ja-JP" sz="1400">
                <a:latin typeface="Tahoma" pitchFamily="34" charset="0"/>
              </a:rPr>
              <a:t>WebCrew</a:t>
            </a:r>
            <a:endParaRPr lang="ja-JP" altLang="en-US" sz="1400">
              <a:latin typeface="Tahoma" pitchFamily="34" charset="0"/>
            </a:endParaRPr>
          </a:p>
        </p:txBody>
      </p:sp>
      <p:sp>
        <p:nvSpPr>
          <p:cNvPr id="11" name="Rectangle 54"/>
          <p:cNvSpPr>
            <a:spLocks noChangeArrowheads="1"/>
          </p:cNvSpPr>
          <p:nvPr/>
        </p:nvSpPr>
        <p:spPr bwMode="auto">
          <a:xfrm>
            <a:off x="6048375" y="4585171"/>
            <a:ext cx="1465263" cy="9366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lgn="ctr"/>
            <a:r>
              <a:rPr lang="en-US" altLang="ja-JP" sz="2800">
                <a:solidFill>
                  <a:schemeClr val="bg1"/>
                </a:solidFill>
                <a:latin typeface="Tahoma" pitchFamily="34" charset="0"/>
              </a:rPr>
              <a:t>Amway</a:t>
            </a:r>
          </a:p>
        </p:txBody>
      </p:sp>
      <p:sp>
        <p:nvSpPr>
          <p:cNvPr id="12" name="Text Box 98"/>
          <p:cNvSpPr txBox="1">
            <a:spLocks noChangeArrowheads="1"/>
          </p:cNvSpPr>
          <p:nvPr/>
        </p:nvSpPr>
        <p:spPr bwMode="auto">
          <a:xfrm>
            <a:off x="6538913" y="4380384"/>
            <a:ext cx="4413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700</a:t>
            </a:r>
            <a:r>
              <a:rPr lang="ja-JP" altLang="en-US" sz="1200" b="1">
                <a:latin typeface="Tahoma" pitchFamily="34" charset="0"/>
              </a:rPr>
              <a:t>人</a:t>
            </a:r>
          </a:p>
        </p:txBody>
      </p:sp>
      <p:sp>
        <p:nvSpPr>
          <p:cNvPr id="13" name="Text Box 99"/>
          <p:cNvSpPr txBox="1">
            <a:spLocks noChangeArrowheads="1"/>
          </p:cNvSpPr>
          <p:nvPr/>
        </p:nvSpPr>
        <p:spPr bwMode="auto">
          <a:xfrm>
            <a:off x="5410200" y="4988396"/>
            <a:ext cx="4413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100</a:t>
            </a:r>
            <a:r>
              <a:rPr lang="ja-JP" altLang="en-US" sz="1200" b="1">
                <a:latin typeface="Tahoma" pitchFamily="34" charset="0"/>
              </a:rPr>
              <a:t>人</a:t>
            </a:r>
          </a:p>
        </p:txBody>
      </p:sp>
      <p:sp>
        <p:nvSpPr>
          <p:cNvPr id="14" name="Text Box 100"/>
          <p:cNvSpPr txBox="1">
            <a:spLocks noChangeArrowheads="1"/>
          </p:cNvSpPr>
          <p:nvPr/>
        </p:nvSpPr>
        <p:spPr bwMode="auto">
          <a:xfrm>
            <a:off x="4679950" y="5061421"/>
            <a:ext cx="3508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20</a:t>
            </a:r>
            <a:r>
              <a:rPr lang="ja-JP" altLang="en-US" sz="1200" b="1">
                <a:latin typeface="Tahoma" pitchFamily="34" charset="0"/>
              </a:rPr>
              <a:t>人</a:t>
            </a:r>
          </a:p>
        </p:txBody>
      </p:sp>
      <p:sp>
        <p:nvSpPr>
          <p:cNvPr id="15" name="Text Box 101"/>
          <p:cNvSpPr txBox="1">
            <a:spLocks noChangeArrowheads="1"/>
          </p:cNvSpPr>
          <p:nvPr/>
        </p:nvSpPr>
        <p:spPr bwMode="auto">
          <a:xfrm>
            <a:off x="4214813" y="5061421"/>
            <a:ext cx="3508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30</a:t>
            </a:r>
            <a:r>
              <a:rPr lang="ja-JP" altLang="en-US" sz="1200" b="1">
                <a:latin typeface="Tahoma" pitchFamily="34" charset="0"/>
              </a:rPr>
              <a:t>人</a:t>
            </a:r>
          </a:p>
        </p:txBody>
      </p:sp>
      <p:sp>
        <p:nvSpPr>
          <p:cNvPr id="16" name="Text Box 102"/>
          <p:cNvSpPr txBox="1">
            <a:spLocks noChangeArrowheads="1"/>
          </p:cNvSpPr>
          <p:nvPr/>
        </p:nvSpPr>
        <p:spPr bwMode="auto">
          <a:xfrm>
            <a:off x="3482975" y="5061421"/>
            <a:ext cx="3524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20</a:t>
            </a:r>
            <a:r>
              <a:rPr lang="ja-JP" altLang="en-US" sz="1200" b="1">
                <a:latin typeface="Tahoma" pitchFamily="34" charset="0"/>
              </a:rPr>
              <a:t>人</a:t>
            </a:r>
          </a:p>
        </p:txBody>
      </p:sp>
      <p:sp>
        <p:nvSpPr>
          <p:cNvPr id="17" name="Text Box 104"/>
          <p:cNvSpPr txBox="1">
            <a:spLocks noChangeArrowheads="1"/>
          </p:cNvSpPr>
          <p:nvPr/>
        </p:nvSpPr>
        <p:spPr bwMode="auto">
          <a:xfrm>
            <a:off x="1363663" y="1964209"/>
            <a:ext cx="661987"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12,000</a:t>
            </a:r>
            <a:r>
              <a:rPr lang="ja-JP" altLang="en-US" sz="1200" b="1">
                <a:latin typeface="Tahoma" pitchFamily="34" charset="0"/>
              </a:rPr>
              <a:t>人</a:t>
            </a:r>
          </a:p>
        </p:txBody>
      </p:sp>
      <p:sp>
        <p:nvSpPr>
          <p:cNvPr id="18" name="Rectangle 111"/>
          <p:cNvSpPr>
            <a:spLocks noChangeArrowheads="1"/>
          </p:cNvSpPr>
          <p:nvPr/>
        </p:nvSpPr>
        <p:spPr bwMode="auto">
          <a:xfrm>
            <a:off x="7502525" y="3648546"/>
            <a:ext cx="1349375" cy="1873250"/>
          </a:xfrm>
          <a:prstGeom prst="rect">
            <a:avLst/>
          </a:prstGeom>
          <a:solidFill>
            <a:schemeClr val="bg1"/>
          </a:solidFill>
          <a:ln w="28575">
            <a:solidFill>
              <a:srgbClr val="FF0000"/>
            </a:solidFill>
            <a:miter lim="800000"/>
            <a:headEnd/>
            <a:tailEnd/>
          </a:ln>
        </p:spPr>
        <p:txBody>
          <a:bodyPr wrap="none" lIns="18000" rIns="18000" anchor="ctr"/>
          <a:lstStyle/>
          <a:p>
            <a:pPr algn="ctr"/>
            <a:r>
              <a:rPr lang="ja-JP" altLang="en-US" sz="3200" b="1" dirty="0" smtClean="0">
                <a:latin typeface="Tahoma" pitchFamily="34" charset="0"/>
              </a:rPr>
              <a:t>楽天</a:t>
            </a:r>
            <a:endParaRPr lang="ja-JP" altLang="en-US" sz="3200" b="1" dirty="0">
              <a:latin typeface="Tahoma" pitchFamily="34" charset="0"/>
            </a:endParaRPr>
          </a:p>
        </p:txBody>
      </p:sp>
      <p:sp>
        <p:nvSpPr>
          <p:cNvPr id="19" name="Text Box 112"/>
          <p:cNvSpPr txBox="1">
            <a:spLocks noChangeArrowheads="1"/>
          </p:cNvSpPr>
          <p:nvPr/>
        </p:nvSpPr>
        <p:spPr bwMode="auto">
          <a:xfrm>
            <a:off x="7887344" y="3361209"/>
            <a:ext cx="5730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dirty="0">
                <a:latin typeface="Tahoma" pitchFamily="34" charset="0"/>
              </a:rPr>
              <a:t>5,000</a:t>
            </a:r>
            <a:r>
              <a:rPr lang="ja-JP" altLang="en-US" sz="1200" b="1" dirty="0">
                <a:latin typeface="Tahoma" pitchFamily="34" charset="0"/>
              </a:rPr>
              <a:t>人</a:t>
            </a:r>
          </a:p>
        </p:txBody>
      </p:sp>
      <p:graphicFrame>
        <p:nvGraphicFramePr>
          <p:cNvPr id="20" name="Group 4254"/>
          <p:cNvGraphicFramePr>
            <a:graphicFrameLocks noGrp="1"/>
          </p:cNvGraphicFramePr>
          <p:nvPr>
            <p:extLst>
              <p:ext uri="{D42A27DB-BD31-4B8C-83A1-F6EECF244321}">
                <p14:modId xmlns:p14="http://schemas.microsoft.com/office/powerpoint/2010/main" val="1817746446"/>
              </p:ext>
            </p:extLst>
          </p:nvPr>
        </p:nvGraphicFramePr>
        <p:xfrm>
          <a:off x="107950" y="5788496"/>
          <a:ext cx="8872544" cy="304800"/>
        </p:xfrm>
        <a:graphic>
          <a:graphicData uri="http://schemas.openxmlformats.org/drawingml/2006/table">
            <a:tbl>
              <a:tblPr/>
              <a:tblGrid>
                <a:gridCol w="554534"/>
                <a:gridCol w="554534"/>
                <a:gridCol w="554534"/>
                <a:gridCol w="554534"/>
                <a:gridCol w="554534"/>
                <a:gridCol w="554534"/>
                <a:gridCol w="554534"/>
                <a:gridCol w="554534"/>
                <a:gridCol w="554534"/>
                <a:gridCol w="554534"/>
                <a:gridCol w="554534"/>
                <a:gridCol w="554534"/>
                <a:gridCol w="554534"/>
                <a:gridCol w="554534"/>
                <a:gridCol w="554534"/>
                <a:gridCol w="554534"/>
              </a:tblGrid>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1995</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1996</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1997</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smtClean="0">
                          <a:ln>
                            <a:noFill/>
                          </a:ln>
                          <a:solidFill>
                            <a:schemeClr val="tx1"/>
                          </a:solidFill>
                          <a:effectLst/>
                          <a:latin typeface="Arial" charset="0"/>
                          <a:ea typeface="ＭＳ Ｐゴシック" pitchFamily="50" charset="-128"/>
                        </a:rPr>
                        <a:t>1998</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1999</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2000</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2001</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2002</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smtClean="0">
                          <a:ln>
                            <a:noFill/>
                          </a:ln>
                          <a:solidFill>
                            <a:schemeClr val="tx1"/>
                          </a:solidFill>
                          <a:effectLst/>
                          <a:latin typeface="Arial" charset="0"/>
                          <a:ea typeface="ＭＳ Ｐゴシック" pitchFamily="50" charset="-128"/>
                        </a:rPr>
                        <a:t>2003</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Arial" charset="0"/>
                          <a:ea typeface="ＭＳ Ｐゴシック" pitchFamily="50" charset="-128"/>
                        </a:rPr>
                        <a:t>2004</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2005</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2006</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2007</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2008</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2009</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a:t>
                      </a: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1</a:t>
                      </a: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0</a:t>
                      </a:r>
                      <a:endParaRPr kumimoji="0" lang="en-US" altLang="ja-JP" sz="1200" b="1"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r>
            </a:tbl>
          </a:graphicData>
        </a:graphic>
      </p:graphicFrame>
      <p:pic>
        <p:nvPicPr>
          <p:cNvPr id="21" name="Picture 4220" descr="Jap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526559"/>
            <a:ext cx="40481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221" desc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688" y="5526559"/>
            <a:ext cx="3857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222" descr="Jap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350" y="5526559"/>
            <a:ext cx="4048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223" desc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850" y="5526559"/>
            <a:ext cx="3857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24" desc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188" y="5526559"/>
            <a:ext cx="3857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225" desc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525" y="5526559"/>
            <a:ext cx="3857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256" descr="Jap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3611" y="5526559"/>
            <a:ext cx="4048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5"/>
          <p:cNvSpPr txBox="1">
            <a:spLocks noChangeArrowheads="1"/>
          </p:cNvSpPr>
          <p:nvPr/>
        </p:nvSpPr>
        <p:spPr bwMode="auto">
          <a:xfrm>
            <a:off x="3923928" y="1524159"/>
            <a:ext cx="4580448" cy="99603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勤務先のユニーク会社数</a:t>
            </a:r>
            <a:endParaRPr lang="en-US" altLang="ja-JP" sz="2400" dirty="0" smtClean="0">
              <a:latin typeface="ＭＳ Ｐゴシック" pitchFamily="50" charset="-128"/>
              <a:ea typeface="ＭＳ Ｐゴシック" pitchFamily="50" charset="-128"/>
            </a:endParaRPr>
          </a:p>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規模、業種、職種、国内／外資</a:t>
            </a:r>
            <a:endParaRPr lang="ja-JP" altLang="en-US" sz="2400" dirty="0">
              <a:latin typeface="ＭＳ Ｐゴシック" pitchFamily="50" charset="-128"/>
              <a:ea typeface="ＭＳ Ｐゴシック" pitchFamily="50" charset="-128"/>
            </a:endParaRPr>
          </a:p>
        </p:txBody>
      </p:sp>
      <p:grpSp>
        <p:nvGrpSpPr>
          <p:cNvPr id="39" name="グループ化 38"/>
          <p:cNvGrpSpPr/>
          <p:nvPr/>
        </p:nvGrpSpPr>
        <p:grpSpPr>
          <a:xfrm>
            <a:off x="3491880" y="2790800"/>
            <a:ext cx="2136775" cy="1944688"/>
            <a:chOff x="639763" y="1682693"/>
            <a:chExt cx="2136775" cy="1944688"/>
          </a:xfrm>
        </p:grpSpPr>
        <p:sp>
          <p:nvSpPr>
            <p:cNvPr id="28" name="Oval 4"/>
            <p:cNvSpPr>
              <a:spLocks noChangeArrowheads="1"/>
            </p:cNvSpPr>
            <p:nvPr/>
          </p:nvSpPr>
          <p:spPr bwMode="auto">
            <a:xfrm>
              <a:off x="1189038" y="1682693"/>
              <a:ext cx="1008062" cy="10080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144000" anchor="ctr"/>
            <a:lstStyle/>
            <a:p>
              <a:pPr algn="ctr"/>
              <a:r>
                <a:rPr lang="en-US" altLang="ja-JP" sz="2000">
                  <a:latin typeface="Arial Narrow" pitchFamily="34" charset="0"/>
                </a:rPr>
                <a:t>Marketing</a:t>
              </a:r>
            </a:p>
            <a:p>
              <a:pPr algn="ctr"/>
              <a:endParaRPr lang="en-US" altLang="ja-JP" sz="2000">
                <a:latin typeface="Arial Narrow" pitchFamily="34" charset="0"/>
              </a:endParaRPr>
            </a:p>
          </p:txBody>
        </p:sp>
        <p:sp>
          <p:nvSpPr>
            <p:cNvPr id="29" name="Oval 5"/>
            <p:cNvSpPr>
              <a:spLocks noChangeArrowheads="1"/>
            </p:cNvSpPr>
            <p:nvPr/>
          </p:nvSpPr>
          <p:spPr bwMode="auto">
            <a:xfrm>
              <a:off x="639763" y="2619318"/>
              <a:ext cx="1008062" cy="10080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ja-JP" sz="2000">
                <a:latin typeface="Arial Narrow" pitchFamily="34" charset="0"/>
              </a:endParaRPr>
            </a:p>
            <a:p>
              <a:pPr algn="ctr"/>
              <a:r>
                <a:rPr lang="en-US" altLang="ja-JP" sz="2000">
                  <a:latin typeface="Arial Narrow" pitchFamily="34" charset="0"/>
                </a:rPr>
                <a:t>IT</a:t>
              </a:r>
              <a:r>
                <a:rPr lang="ja-JP" altLang="en-US" sz="2000">
                  <a:latin typeface="Arial Narrow" pitchFamily="34" charset="0"/>
                </a:rPr>
                <a:t>　</a:t>
              </a:r>
            </a:p>
          </p:txBody>
        </p:sp>
        <p:sp>
          <p:nvSpPr>
            <p:cNvPr id="30" name="Oval 6"/>
            <p:cNvSpPr>
              <a:spLocks noChangeArrowheads="1"/>
            </p:cNvSpPr>
            <p:nvPr/>
          </p:nvSpPr>
          <p:spPr bwMode="auto">
            <a:xfrm>
              <a:off x="1768475" y="2619318"/>
              <a:ext cx="1008063" cy="10080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2000">
                  <a:latin typeface="Arial Narrow" pitchFamily="34" charset="0"/>
                </a:rPr>
                <a:t>　　</a:t>
              </a:r>
              <a:r>
                <a:rPr lang="en-US" altLang="ja-JP" sz="2000">
                  <a:latin typeface="Arial Narrow" pitchFamily="34" charset="0"/>
                </a:rPr>
                <a:t>User</a:t>
              </a:r>
              <a:br>
                <a:rPr lang="en-US" altLang="ja-JP" sz="2000">
                  <a:latin typeface="Arial Narrow" pitchFamily="34" charset="0"/>
                </a:rPr>
              </a:br>
              <a:r>
                <a:rPr lang="ja-JP" altLang="en-US" sz="2000">
                  <a:latin typeface="Arial Narrow" pitchFamily="34" charset="0"/>
                </a:rPr>
                <a:t>　　</a:t>
              </a:r>
              <a:r>
                <a:rPr lang="en-US" altLang="ja-JP" sz="2000">
                  <a:latin typeface="Arial Narrow" pitchFamily="34" charset="0"/>
                </a:rPr>
                <a:t>Experience</a:t>
              </a:r>
            </a:p>
          </p:txBody>
        </p:sp>
        <p:sp>
          <p:nvSpPr>
            <p:cNvPr id="31" name="Oval 7"/>
            <p:cNvSpPr>
              <a:spLocks noChangeArrowheads="1"/>
            </p:cNvSpPr>
            <p:nvPr/>
          </p:nvSpPr>
          <p:spPr bwMode="auto">
            <a:xfrm>
              <a:off x="1546225" y="2965393"/>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2</a:t>
              </a:r>
            </a:p>
          </p:txBody>
        </p:sp>
        <p:sp>
          <p:nvSpPr>
            <p:cNvPr id="32" name="Oval 8"/>
            <p:cNvSpPr>
              <a:spLocks noChangeArrowheads="1"/>
            </p:cNvSpPr>
            <p:nvPr/>
          </p:nvSpPr>
          <p:spPr bwMode="auto">
            <a:xfrm>
              <a:off x="1587500" y="2465331"/>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5</a:t>
              </a:r>
            </a:p>
          </p:txBody>
        </p:sp>
        <p:sp>
          <p:nvSpPr>
            <p:cNvPr id="34" name="Oval 9"/>
            <p:cNvSpPr>
              <a:spLocks noChangeArrowheads="1"/>
            </p:cNvSpPr>
            <p:nvPr/>
          </p:nvSpPr>
          <p:spPr bwMode="auto">
            <a:xfrm>
              <a:off x="1143000" y="2665356"/>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4</a:t>
              </a:r>
            </a:p>
          </p:txBody>
        </p:sp>
        <p:sp>
          <p:nvSpPr>
            <p:cNvPr id="35" name="Oval 10"/>
            <p:cNvSpPr>
              <a:spLocks noChangeArrowheads="1"/>
            </p:cNvSpPr>
            <p:nvPr/>
          </p:nvSpPr>
          <p:spPr bwMode="auto">
            <a:xfrm>
              <a:off x="1887538" y="2833631"/>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3</a:t>
              </a:r>
            </a:p>
          </p:txBody>
        </p:sp>
        <p:sp>
          <p:nvSpPr>
            <p:cNvPr id="36" name="Oval 11"/>
            <p:cNvSpPr>
              <a:spLocks noChangeArrowheads="1"/>
            </p:cNvSpPr>
            <p:nvPr/>
          </p:nvSpPr>
          <p:spPr bwMode="auto">
            <a:xfrm>
              <a:off x="1223963" y="3181293"/>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1</a:t>
              </a:r>
            </a:p>
          </p:txBody>
        </p:sp>
        <p:sp>
          <p:nvSpPr>
            <p:cNvPr id="37" name="Oval 58"/>
            <p:cNvSpPr>
              <a:spLocks noChangeArrowheads="1"/>
            </p:cNvSpPr>
            <p:nvPr/>
          </p:nvSpPr>
          <p:spPr bwMode="auto">
            <a:xfrm>
              <a:off x="1887538" y="2260543"/>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6</a:t>
              </a:r>
            </a:p>
          </p:txBody>
        </p:sp>
        <p:sp>
          <p:nvSpPr>
            <p:cNvPr id="38" name="Oval 58"/>
            <p:cNvSpPr>
              <a:spLocks noChangeArrowheads="1"/>
            </p:cNvSpPr>
            <p:nvPr/>
          </p:nvSpPr>
          <p:spPr bwMode="auto">
            <a:xfrm>
              <a:off x="1598613" y="1692218"/>
              <a:ext cx="288925" cy="288925"/>
            </a:xfrm>
            <a:prstGeom prst="ellipse">
              <a:avLst/>
            </a:prstGeom>
            <a:solidFill>
              <a:schemeClr val="bg1"/>
            </a:solidFill>
            <a:ln w="9525">
              <a:solidFill>
                <a:srgbClr val="FF3400"/>
              </a:solidFill>
              <a:round/>
              <a:headEnd/>
              <a:tailEnd/>
            </a:ln>
          </p:spPr>
          <p:txBody>
            <a:bodyPr wrap="none" anchor="ctr"/>
            <a:lstStyle/>
            <a:p>
              <a:pPr algn="ctr"/>
              <a:r>
                <a:rPr lang="en-US" altLang="ja-JP" sz="1800" b="1" dirty="0">
                  <a:solidFill>
                    <a:srgbClr val="FF0000"/>
                  </a:solidFill>
                  <a:latin typeface="Arial" charset="0"/>
                </a:rPr>
                <a:t>7</a:t>
              </a:r>
            </a:p>
          </p:txBody>
        </p:sp>
      </p:grpSp>
    </p:spTree>
    <p:extLst>
      <p:ext uri="{BB962C8B-B14F-4D97-AF65-F5344CB8AC3E}">
        <p14:creationId xmlns:p14="http://schemas.microsoft.com/office/powerpoint/2010/main" val="617796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dirty="0" smtClean="0">
                <a:latin typeface="+mn-ea"/>
                <a:ea typeface="+mn-ea"/>
              </a:rPr>
              <a:t>知るべきことは何か？</a:t>
            </a:r>
          </a:p>
        </p:txBody>
      </p:sp>
      <p:sp>
        <p:nvSpPr>
          <p:cNvPr id="65" name="Text Box 5"/>
          <p:cNvSpPr txBox="1">
            <a:spLocks noChangeArrowheads="1"/>
          </p:cNvSpPr>
          <p:nvPr/>
        </p:nvSpPr>
        <p:spPr bwMode="auto">
          <a:xfrm>
            <a:off x="539552" y="2636912"/>
            <a:ext cx="2770659" cy="2104028"/>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mn-ea"/>
                <a:ea typeface="+mn-ea"/>
              </a:rPr>
              <a:t>記事エントリー数</a:t>
            </a: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訪問・訪問者数</a:t>
            </a:r>
            <a:endParaRPr lang="en-US" altLang="ja-JP" sz="2400" dirty="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被リンク</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検索キーワード</a:t>
            </a:r>
            <a:endParaRPr lang="en-US" altLang="ja-JP" sz="2400" dirty="0" smtClean="0">
              <a:latin typeface="+mn-ea"/>
              <a:ea typeface="+mn-ea"/>
            </a:endParaRPr>
          </a:p>
        </p:txBody>
      </p:sp>
      <p:pic>
        <p:nvPicPr>
          <p:cNvPr id="131075" name="Picture 3"/>
          <p:cNvPicPr>
            <a:picLocks noChangeAspect="1" noChangeArrowheads="1"/>
          </p:cNvPicPr>
          <p:nvPr/>
        </p:nvPicPr>
        <p:blipFill>
          <a:blip r:embed="rId2" cstate="print"/>
          <a:srcRect/>
          <a:stretch>
            <a:fillRect/>
          </a:stretch>
        </p:blipFill>
        <p:spPr bwMode="auto">
          <a:xfrm>
            <a:off x="3314300" y="1518967"/>
            <a:ext cx="4930108" cy="3998265"/>
          </a:xfrm>
          <a:prstGeom prst="rect">
            <a:avLst/>
          </a:prstGeom>
          <a:noFill/>
          <a:ln w="9525">
            <a:noFill/>
            <a:miter lim="800000"/>
            <a:headEnd/>
            <a:tailEnd/>
          </a:ln>
          <a:effectLst/>
        </p:spPr>
      </p:pic>
    </p:spTree>
    <p:extLst>
      <p:ext uri="{BB962C8B-B14F-4D97-AF65-F5344CB8AC3E}">
        <p14:creationId xmlns:p14="http://schemas.microsoft.com/office/powerpoint/2010/main" val="130446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dirty="0"/>
              <a:t>知るべきことは何か？</a:t>
            </a:r>
            <a:endParaRPr lang="ja-JP" altLang="en-US" dirty="0" smtClean="0"/>
          </a:p>
        </p:txBody>
      </p:sp>
      <p:pic>
        <p:nvPicPr>
          <p:cNvPr id="131075" name="Picture 3"/>
          <p:cNvPicPr>
            <a:picLocks noChangeAspect="1" noChangeArrowheads="1"/>
          </p:cNvPicPr>
          <p:nvPr/>
        </p:nvPicPr>
        <p:blipFill>
          <a:blip r:embed="rId2" cstate="print"/>
          <a:srcRect/>
          <a:stretch>
            <a:fillRect/>
          </a:stretch>
        </p:blipFill>
        <p:spPr bwMode="auto">
          <a:xfrm>
            <a:off x="3314300" y="1268760"/>
            <a:ext cx="4930108" cy="3998265"/>
          </a:xfrm>
          <a:prstGeom prst="rect">
            <a:avLst/>
          </a:prstGeom>
          <a:noFill/>
          <a:ln w="9525">
            <a:noFill/>
            <a:miter lim="800000"/>
            <a:headEnd/>
            <a:tailEnd/>
          </a:ln>
          <a:effectLst/>
        </p:spPr>
      </p:pic>
      <p:sp>
        <p:nvSpPr>
          <p:cNvPr id="11" name="Text Box 5"/>
          <p:cNvSpPr txBox="1">
            <a:spLocks noChangeArrowheads="1"/>
          </p:cNvSpPr>
          <p:nvPr/>
        </p:nvSpPr>
        <p:spPr bwMode="auto">
          <a:xfrm>
            <a:off x="971600" y="5301208"/>
            <a:ext cx="2945385"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mn-ea"/>
                <a:ea typeface="+mn-ea"/>
              </a:rPr>
              <a:t>意図した訪問者数</a:t>
            </a:r>
            <a:endParaRPr lang="en-US" altLang="ja-JP" sz="2400" dirty="0">
              <a:latin typeface="+mn-ea"/>
              <a:ea typeface="+mn-ea"/>
            </a:endParaRPr>
          </a:p>
        </p:txBody>
      </p:sp>
      <p:sp>
        <p:nvSpPr>
          <p:cNvPr id="8" name="Text Box 5"/>
          <p:cNvSpPr txBox="1">
            <a:spLocks noChangeArrowheads="1"/>
          </p:cNvSpPr>
          <p:nvPr/>
        </p:nvSpPr>
        <p:spPr bwMode="auto">
          <a:xfrm>
            <a:off x="539552" y="2628192"/>
            <a:ext cx="2770659" cy="2104028"/>
          </a:xfrm>
          <a:prstGeom prst="rect">
            <a:avLst/>
          </a:prstGeom>
          <a:solidFill>
            <a:schemeClr val="bg1"/>
          </a:solidFill>
          <a:ln w="9525">
            <a:noFill/>
            <a:miter lim="800000"/>
            <a:headEnd/>
            <a:tailEnd/>
          </a:ln>
          <a:effectLst/>
        </p:spPr>
        <p:txBody>
          <a:bodyPr wrap="none" lIns="144000" tIns="36000" rIns="144000" bIns="36000">
            <a:spAutoFit/>
          </a:bodyPr>
          <a:lstStyle>
            <a:defPPr>
              <a:defRPr lang="ja-JP"/>
            </a:defPPr>
            <a:lvl1pPr marL="285750" indent="-285750" eaLnBrk="0" hangingPunct="0">
              <a:spcBef>
                <a:spcPct val="50000"/>
              </a:spcBef>
              <a:buSzPct val="75000"/>
              <a:buFont typeface="Wingdings" pitchFamily="2" charset="2"/>
              <a:buChar char="l"/>
              <a:defRPr sz="2400">
                <a:latin typeface="ＭＳ Ｐゴシック" pitchFamily="50" charset="-128"/>
                <a:ea typeface="ＭＳ Ｐゴシック" pitchFamily="50" charset="-128"/>
              </a:defRPr>
            </a:lvl1pPr>
          </a:lstStyle>
          <a:p>
            <a:r>
              <a:rPr lang="ja-JP" altLang="en-US" dirty="0" smtClean="0"/>
              <a:t>記事エントリー数</a:t>
            </a:r>
          </a:p>
          <a:p>
            <a:r>
              <a:rPr lang="ja-JP" altLang="en-US" dirty="0" smtClean="0"/>
              <a:t>訪問・訪問者数</a:t>
            </a:r>
            <a:endParaRPr lang="en-US" altLang="ja-JP" dirty="0"/>
          </a:p>
          <a:p>
            <a:r>
              <a:rPr lang="ja-JP" altLang="en-US" dirty="0"/>
              <a:t>被リンク</a:t>
            </a:r>
            <a:endParaRPr lang="en-US" altLang="ja-JP" dirty="0"/>
          </a:p>
          <a:p>
            <a:r>
              <a:rPr lang="ja-JP" altLang="en-US" dirty="0"/>
              <a:t>検索</a:t>
            </a:r>
            <a:r>
              <a:rPr lang="ja-JP" altLang="en-US" dirty="0" smtClean="0"/>
              <a:t>キーワード</a:t>
            </a:r>
            <a:endParaRPr lang="en-US" altLang="ja-JP" dirty="0"/>
          </a:p>
        </p:txBody>
      </p:sp>
    </p:spTree>
    <p:extLst>
      <p:ext uri="{BB962C8B-B14F-4D97-AF65-F5344CB8AC3E}">
        <p14:creationId xmlns:p14="http://schemas.microsoft.com/office/powerpoint/2010/main" val="1316709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ja-JP" altLang="en-US" dirty="0" smtClean="0"/>
              <a:t>検索キーワードで意図した訪問が分かる</a:t>
            </a:r>
          </a:p>
        </p:txBody>
      </p:sp>
      <p:sp>
        <p:nvSpPr>
          <p:cNvPr id="46084" name="コンテンツ プレースホルダ 5"/>
          <p:cNvSpPr>
            <a:spLocks noGrp="1"/>
          </p:cNvSpPr>
          <p:nvPr>
            <p:ph idx="1"/>
          </p:nvPr>
        </p:nvSpPr>
        <p:spPr>
          <a:xfrm>
            <a:off x="969963" y="1457325"/>
            <a:ext cx="7513637" cy="532453"/>
          </a:xfrm>
        </p:spPr>
        <p:txBody>
          <a:bodyPr/>
          <a:lstStyle/>
          <a:p>
            <a:pPr marL="342900" lvl="1" indent="-342900">
              <a:buSzPct val="90000"/>
              <a:buFont typeface="Wingdings" pitchFamily="2" charset="2"/>
              <a:buChar char="n"/>
              <a:defRPr/>
            </a:pPr>
            <a:r>
              <a:rPr lang="ja-JP" altLang="en-US" dirty="0" smtClean="0">
                <a:solidFill>
                  <a:schemeClr val="tx1"/>
                </a:solidFill>
                <a:latin typeface="+mn-ea"/>
                <a:ea typeface="+mn-ea"/>
              </a:rPr>
              <a:t>アクセスと意図した訪問は区別が必要</a:t>
            </a:r>
          </a:p>
        </p:txBody>
      </p:sp>
      <p:pic>
        <p:nvPicPr>
          <p:cNvPr id="225282" name="Picture 2"/>
          <p:cNvPicPr>
            <a:picLocks noChangeAspect="1" noChangeArrowheads="1"/>
          </p:cNvPicPr>
          <p:nvPr/>
        </p:nvPicPr>
        <p:blipFill>
          <a:blip r:embed="rId2" cstate="print"/>
          <a:srcRect t="9529"/>
          <a:stretch>
            <a:fillRect/>
          </a:stretch>
        </p:blipFill>
        <p:spPr bwMode="auto">
          <a:xfrm>
            <a:off x="1081088" y="4149080"/>
            <a:ext cx="6981825" cy="2050926"/>
          </a:xfrm>
          <a:prstGeom prst="rect">
            <a:avLst/>
          </a:prstGeom>
          <a:noFill/>
          <a:ln w="9525">
            <a:noFill/>
            <a:miter lim="800000"/>
            <a:headEnd/>
            <a:tailEnd/>
          </a:ln>
        </p:spPr>
      </p:pic>
      <p:pic>
        <p:nvPicPr>
          <p:cNvPr id="225283" name="Picture 3"/>
          <p:cNvPicPr>
            <a:picLocks noChangeAspect="1" noChangeArrowheads="1"/>
          </p:cNvPicPr>
          <p:nvPr/>
        </p:nvPicPr>
        <p:blipFill>
          <a:blip r:embed="rId3" cstate="print"/>
          <a:srcRect/>
          <a:stretch>
            <a:fillRect/>
          </a:stretch>
        </p:blipFill>
        <p:spPr bwMode="auto">
          <a:xfrm>
            <a:off x="1085850" y="2348880"/>
            <a:ext cx="6972300" cy="1285875"/>
          </a:xfrm>
          <a:prstGeom prst="rect">
            <a:avLst/>
          </a:prstGeom>
          <a:noFill/>
          <a:ln w="9525">
            <a:noFill/>
            <a:miter lim="800000"/>
            <a:headEnd/>
            <a:tailEnd/>
          </a:ln>
        </p:spPr>
      </p:pic>
    </p:spTree>
    <p:extLst>
      <p:ext uri="{BB962C8B-B14F-4D97-AF65-F5344CB8AC3E}">
        <p14:creationId xmlns:p14="http://schemas.microsoft.com/office/powerpoint/2010/main" val="2903718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ja-JP" altLang="en-US" dirty="0" smtClean="0">
                <a:latin typeface="+mn-ea"/>
                <a:ea typeface="+mn-ea"/>
              </a:rPr>
              <a:t>そもそも何を期待して訪問しているのか？</a:t>
            </a:r>
          </a:p>
        </p:txBody>
      </p:sp>
      <p:sp>
        <p:nvSpPr>
          <p:cNvPr id="60421" name="コンテンツ プレースホルダ 5"/>
          <p:cNvSpPr>
            <a:spLocks noGrp="1"/>
          </p:cNvSpPr>
          <p:nvPr>
            <p:ph idx="1"/>
          </p:nvPr>
        </p:nvSpPr>
        <p:spPr>
          <a:xfrm>
            <a:off x="969963" y="1484313"/>
            <a:ext cx="7513637" cy="2259080"/>
          </a:xfrm>
        </p:spPr>
        <p:txBody>
          <a:bodyPr/>
          <a:lstStyle/>
          <a:p>
            <a:r>
              <a:rPr lang="ja-JP" altLang="en-US" dirty="0" smtClean="0">
                <a:solidFill>
                  <a:schemeClr val="tx1"/>
                </a:solidFill>
              </a:rPr>
              <a:t>検索キーワードは</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バリエーションが多いため、</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個別に見ると</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全体傾向が分からない</a:t>
            </a:r>
            <a:endParaRPr lang="en-US" altLang="ja-JP" dirty="0" smtClean="0">
              <a:solidFill>
                <a:schemeClr val="tx1"/>
              </a:solidFill>
            </a:endParaRPr>
          </a:p>
        </p:txBody>
      </p:sp>
      <p:sp>
        <p:nvSpPr>
          <p:cNvPr id="7" name="メモ 6"/>
          <p:cNvSpPr/>
          <p:nvPr/>
        </p:nvSpPr>
        <p:spPr>
          <a:xfrm>
            <a:off x="3546475" y="4857750"/>
            <a:ext cx="1143000" cy="78581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latin typeface="+mj-ea"/>
                <a:ea typeface="+mj-ea"/>
              </a:rPr>
              <a:t>記事</a:t>
            </a:r>
          </a:p>
        </p:txBody>
      </p:sp>
      <p:sp>
        <p:nvSpPr>
          <p:cNvPr id="8" name="メモ 7"/>
          <p:cNvSpPr/>
          <p:nvPr/>
        </p:nvSpPr>
        <p:spPr>
          <a:xfrm>
            <a:off x="2052638" y="4572000"/>
            <a:ext cx="1143000" cy="78581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latin typeface="+mj-ea"/>
                <a:ea typeface="+mj-ea"/>
              </a:rPr>
              <a:t>ブログ</a:t>
            </a:r>
          </a:p>
        </p:txBody>
      </p:sp>
      <p:cxnSp>
        <p:nvCxnSpPr>
          <p:cNvPr id="14" name="図形 15"/>
          <p:cNvCxnSpPr>
            <a:stCxn id="8" idx="3"/>
            <a:endCxn id="7" idx="1"/>
          </p:cNvCxnSpPr>
          <p:nvPr/>
        </p:nvCxnSpPr>
        <p:spPr>
          <a:xfrm>
            <a:off x="3195638" y="4965700"/>
            <a:ext cx="350837" cy="284163"/>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5" name="メモ 14"/>
          <p:cNvSpPr/>
          <p:nvPr/>
        </p:nvSpPr>
        <p:spPr>
          <a:xfrm>
            <a:off x="584200" y="4357688"/>
            <a:ext cx="1143000" cy="78581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en-US" altLang="ja-JP" sz="2800" dirty="0">
                <a:solidFill>
                  <a:schemeClr val="tx1"/>
                </a:solidFill>
                <a:latin typeface="+mj-ea"/>
                <a:ea typeface="+mj-ea"/>
              </a:rPr>
              <a:t>TOP</a:t>
            </a:r>
            <a:endParaRPr lang="ja-JP" altLang="en-US" sz="2800" dirty="0">
              <a:solidFill>
                <a:schemeClr val="tx1"/>
              </a:solidFill>
              <a:latin typeface="+mj-ea"/>
              <a:ea typeface="+mj-ea"/>
            </a:endParaRPr>
          </a:p>
        </p:txBody>
      </p:sp>
      <p:cxnSp>
        <p:nvCxnSpPr>
          <p:cNvPr id="16" name="図形 15"/>
          <p:cNvCxnSpPr>
            <a:stCxn id="15" idx="3"/>
            <a:endCxn id="8" idx="1"/>
          </p:cNvCxnSpPr>
          <p:nvPr/>
        </p:nvCxnSpPr>
        <p:spPr>
          <a:xfrm>
            <a:off x="1727200" y="4751388"/>
            <a:ext cx="325438" cy="214312"/>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357188" y="4143375"/>
            <a:ext cx="4584700" cy="1857375"/>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solidFill>
                <a:schemeClr val="tx1"/>
              </a:solidFill>
              <a:latin typeface="+mj-ea"/>
              <a:ea typeface="+mj-ea"/>
            </a:endParaRPr>
          </a:p>
        </p:txBody>
      </p:sp>
      <p:sp>
        <p:nvSpPr>
          <p:cNvPr id="19" name="角丸四角形 18"/>
          <p:cNvSpPr/>
          <p:nvPr/>
        </p:nvSpPr>
        <p:spPr>
          <a:xfrm>
            <a:off x="5870575" y="3959225"/>
            <a:ext cx="1214438" cy="857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mj-ea"/>
                <a:ea typeface="+mj-ea"/>
              </a:rPr>
              <a:t>検索</a:t>
            </a:r>
          </a:p>
        </p:txBody>
      </p:sp>
      <p:cxnSp>
        <p:nvCxnSpPr>
          <p:cNvPr id="20" name="図形 15"/>
          <p:cNvCxnSpPr>
            <a:stCxn id="40" idx="1"/>
            <a:endCxn id="17" idx="3"/>
          </p:cNvCxnSpPr>
          <p:nvPr/>
        </p:nvCxnSpPr>
        <p:spPr>
          <a:xfrm rot="10800000" flipV="1">
            <a:off x="4941888" y="5067300"/>
            <a:ext cx="558800" cy="4763"/>
          </a:xfrm>
          <a:prstGeom prst="bentConnector3">
            <a:avLst>
              <a:gd name="adj1" fmla="val 50000"/>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図形 50"/>
          <p:cNvCxnSpPr>
            <a:endCxn id="19" idx="0"/>
          </p:cNvCxnSpPr>
          <p:nvPr/>
        </p:nvCxnSpPr>
        <p:spPr>
          <a:xfrm rot="16200000" flipH="1">
            <a:off x="6191250" y="3673475"/>
            <a:ext cx="571500" cy="0"/>
          </a:xfrm>
          <a:prstGeom prst="bentConnector3">
            <a:avLst>
              <a:gd name="adj1" fmla="val 50000"/>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7" name="雲 36"/>
          <p:cNvSpPr/>
          <p:nvPr/>
        </p:nvSpPr>
        <p:spPr>
          <a:xfrm>
            <a:off x="6143625" y="1601788"/>
            <a:ext cx="1857375" cy="1428750"/>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ニーズ（目的）</a:t>
            </a:r>
          </a:p>
        </p:txBody>
      </p:sp>
      <p:graphicFrame>
        <p:nvGraphicFramePr>
          <p:cNvPr id="60418" name="Object 2"/>
          <p:cNvGraphicFramePr>
            <a:graphicFrameLocks noChangeAspect="1"/>
          </p:cNvGraphicFramePr>
          <p:nvPr/>
        </p:nvGraphicFramePr>
        <p:xfrm>
          <a:off x="6129338" y="2686050"/>
          <a:ext cx="593725" cy="773113"/>
        </p:xfrm>
        <a:graphic>
          <a:graphicData uri="http://schemas.openxmlformats.org/presentationml/2006/ole">
            <mc:AlternateContent xmlns:mc="http://schemas.openxmlformats.org/markup-compatibility/2006">
              <mc:Choice xmlns:v="urn:schemas-microsoft-com:vml" Requires="v">
                <p:oleObj spid="_x0000_s19469" name="Visio" r:id="rId3" imgW="593750" imgH="773887" progId="">
                  <p:embed/>
                </p:oleObj>
              </mc:Choice>
              <mc:Fallback>
                <p:oleObj name="Visio" r:id="rId3" imgW="593750" imgH="773887"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2686050"/>
                        <a:ext cx="5937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メモ 39"/>
          <p:cNvSpPr/>
          <p:nvPr/>
        </p:nvSpPr>
        <p:spPr>
          <a:xfrm>
            <a:off x="5500688" y="4673600"/>
            <a:ext cx="1143000" cy="78581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latin typeface="+mj-ea"/>
                <a:ea typeface="+mj-ea"/>
              </a:rPr>
              <a:t>結果</a:t>
            </a:r>
          </a:p>
        </p:txBody>
      </p:sp>
      <p:sp>
        <p:nvSpPr>
          <p:cNvPr id="42" name="Text Box 5"/>
          <p:cNvSpPr txBox="1">
            <a:spLocks noChangeArrowheads="1"/>
          </p:cNvSpPr>
          <p:nvPr/>
        </p:nvSpPr>
        <p:spPr bwMode="auto">
          <a:xfrm>
            <a:off x="6875463" y="2714625"/>
            <a:ext cx="1839912" cy="81121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a:latin typeface="+mn-ea"/>
                <a:ea typeface="+mn-ea"/>
              </a:rPr>
              <a:t>人気</a:t>
            </a:r>
            <a:r>
              <a:rPr lang="en-US" altLang="ja-JP" sz="2400" dirty="0">
                <a:latin typeface="+mn-ea"/>
                <a:ea typeface="+mn-ea"/>
              </a:rPr>
              <a:t/>
            </a:r>
            <a:br>
              <a:rPr lang="en-US" altLang="ja-JP" sz="2400" dirty="0">
                <a:latin typeface="+mn-ea"/>
                <a:ea typeface="+mn-ea"/>
              </a:rPr>
            </a:br>
            <a:r>
              <a:rPr lang="ja-JP" altLang="en-US" sz="2400" dirty="0">
                <a:latin typeface="+mn-ea"/>
                <a:ea typeface="+mn-ea"/>
              </a:rPr>
              <a:t>キーワード</a:t>
            </a:r>
          </a:p>
        </p:txBody>
      </p:sp>
      <p:sp>
        <p:nvSpPr>
          <p:cNvPr id="21" name="Text Box 5"/>
          <p:cNvSpPr txBox="1">
            <a:spLocks noChangeArrowheads="1"/>
          </p:cNvSpPr>
          <p:nvPr/>
        </p:nvSpPr>
        <p:spPr bwMode="auto">
          <a:xfrm>
            <a:off x="3779912" y="4005064"/>
            <a:ext cx="1839313"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mn-ea"/>
                <a:ea typeface="+mn-ea"/>
              </a:rPr>
              <a:t>流入</a:t>
            </a:r>
            <a:r>
              <a:rPr lang="en-US" altLang="ja-JP" sz="2400" dirty="0">
                <a:latin typeface="+mn-ea"/>
                <a:ea typeface="+mn-ea"/>
              </a:rPr>
              <a:t/>
            </a:r>
            <a:br>
              <a:rPr lang="en-US" altLang="ja-JP" sz="2400" dirty="0">
                <a:latin typeface="+mn-ea"/>
                <a:ea typeface="+mn-ea"/>
              </a:rPr>
            </a:br>
            <a:r>
              <a:rPr lang="ja-JP" altLang="en-US" sz="2400" dirty="0">
                <a:latin typeface="+mn-ea"/>
                <a:ea typeface="+mn-ea"/>
              </a:rPr>
              <a:t>キーワード</a:t>
            </a:r>
          </a:p>
        </p:txBody>
      </p:sp>
    </p:spTree>
    <p:extLst>
      <p:ext uri="{BB962C8B-B14F-4D97-AF65-F5344CB8AC3E}">
        <p14:creationId xmlns:p14="http://schemas.microsoft.com/office/powerpoint/2010/main" val="254237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4"/>
          <p:cNvGrpSpPr>
            <a:grpSpLocks/>
          </p:cNvGrpSpPr>
          <p:nvPr/>
        </p:nvGrpSpPr>
        <p:grpSpPr bwMode="auto">
          <a:xfrm>
            <a:off x="1214438" y="3643313"/>
            <a:ext cx="6858000" cy="1643062"/>
            <a:chOff x="1214414" y="4000504"/>
            <a:chExt cx="6858048" cy="1643074"/>
          </a:xfrm>
        </p:grpSpPr>
        <p:sp>
          <p:nvSpPr>
            <p:cNvPr id="14" name="角丸四角形 13"/>
            <p:cNvSpPr/>
            <p:nvPr/>
          </p:nvSpPr>
          <p:spPr>
            <a:xfrm>
              <a:off x="1214414" y="4000504"/>
              <a:ext cx="685804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CMS</a:t>
              </a:r>
              <a:endParaRPr lang="ja-JP" altLang="en-US" sz="2400" dirty="0"/>
            </a:p>
          </p:txBody>
        </p:sp>
        <p:sp>
          <p:nvSpPr>
            <p:cNvPr id="15" name="角丸四角形 14"/>
            <p:cNvSpPr/>
            <p:nvPr/>
          </p:nvSpPr>
          <p:spPr>
            <a:xfrm>
              <a:off x="1214414" y="4572008"/>
              <a:ext cx="685804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IA</a:t>
              </a:r>
              <a:endParaRPr lang="ja-JP" altLang="en-US" sz="2400" dirty="0"/>
            </a:p>
          </p:txBody>
        </p:sp>
        <p:sp>
          <p:nvSpPr>
            <p:cNvPr id="16" name="角丸四角形 15"/>
            <p:cNvSpPr/>
            <p:nvPr/>
          </p:nvSpPr>
          <p:spPr>
            <a:xfrm>
              <a:off x="1214414" y="5143512"/>
              <a:ext cx="685804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t>アクセス解析</a:t>
              </a:r>
            </a:p>
          </p:txBody>
        </p:sp>
      </p:grpSp>
      <p:sp>
        <p:nvSpPr>
          <p:cNvPr id="64518" name="Rectangle 2"/>
          <p:cNvSpPr>
            <a:spLocks noGrp="1" noChangeArrowheads="1"/>
          </p:cNvSpPr>
          <p:nvPr>
            <p:ph type="title"/>
          </p:nvPr>
        </p:nvSpPr>
        <p:spPr/>
        <p:txBody>
          <a:bodyPr/>
          <a:lstStyle/>
          <a:p>
            <a:pPr eaLnBrk="1" hangingPunct="1"/>
            <a:r>
              <a:rPr lang="ja-JP" altLang="en-US" dirty="0" smtClean="0">
                <a:latin typeface="+mn-ea"/>
                <a:ea typeface="+mn-ea"/>
              </a:rPr>
              <a:t>かけ合わせ</a:t>
            </a:r>
            <a:r>
              <a:rPr lang="en-US" altLang="ja-JP" dirty="0" smtClean="0">
                <a:latin typeface="+mn-ea"/>
                <a:ea typeface="+mn-ea"/>
              </a:rPr>
              <a:t>KW</a:t>
            </a:r>
            <a:r>
              <a:rPr lang="ja-JP" altLang="en-US" dirty="0" smtClean="0">
                <a:latin typeface="+mn-ea"/>
                <a:ea typeface="+mn-ea"/>
              </a:rPr>
              <a:t>をグルーピングする</a:t>
            </a:r>
          </a:p>
        </p:txBody>
      </p:sp>
      <p:sp>
        <p:nvSpPr>
          <p:cNvPr id="6" name="雲 5"/>
          <p:cNvSpPr/>
          <p:nvPr/>
        </p:nvSpPr>
        <p:spPr>
          <a:xfrm>
            <a:off x="2300288" y="3571875"/>
            <a:ext cx="1857375" cy="1428750"/>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2400" dirty="0">
                <a:solidFill>
                  <a:schemeClr val="tx1"/>
                </a:solidFill>
              </a:rPr>
              <a:t>知りたい</a:t>
            </a:r>
          </a:p>
        </p:txBody>
      </p:sp>
      <p:graphicFrame>
        <p:nvGraphicFramePr>
          <p:cNvPr id="64514" name="Object 2"/>
          <p:cNvGraphicFramePr>
            <a:graphicFrameLocks noChangeAspect="1"/>
          </p:cNvGraphicFramePr>
          <p:nvPr/>
        </p:nvGraphicFramePr>
        <p:xfrm>
          <a:off x="2286000" y="4656138"/>
          <a:ext cx="593725" cy="773112"/>
        </p:xfrm>
        <a:graphic>
          <a:graphicData uri="http://schemas.openxmlformats.org/presentationml/2006/ole">
            <mc:AlternateContent xmlns:mc="http://schemas.openxmlformats.org/markup-compatibility/2006">
              <mc:Choice xmlns:v="urn:schemas-microsoft-com:vml" Requires="v">
                <p:oleObj spid="_x0000_s20503" name="Visio" r:id="rId3" imgW="593750" imgH="773887" progId="">
                  <p:embed/>
                </p:oleObj>
              </mc:Choice>
              <mc:Fallback>
                <p:oleObj name="Visio" r:id="rId3" imgW="593750" imgH="773887"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656138"/>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雲 7"/>
          <p:cNvSpPr/>
          <p:nvPr/>
        </p:nvSpPr>
        <p:spPr>
          <a:xfrm>
            <a:off x="5786438" y="3571875"/>
            <a:ext cx="1857375" cy="1428750"/>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困った</a:t>
            </a:r>
          </a:p>
        </p:txBody>
      </p:sp>
      <p:graphicFrame>
        <p:nvGraphicFramePr>
          <p:cNvPr id="64515" name="Object 2"/>
          <p:cNvGraphicFramePr>
            <a:graphicFrameLocks noChangeAspect="1"/>
          </p:cNvGraphicFramePr>
          <p:nvPr/>
        </p:nvGraphicFramePr>
        <p:xfrm>
          <a:off x="5772150" y="4656138"/>
          <a:ext cx="593725" cy="773112"/>
        </p:xfrm>
        <a:graphic>
          <a:graphicData uri="http://schemas.openxmlformats.org/presentationml/2006/ole">
            <mc:AlternateContent xmlns:mc="http://schemas.openxmlformats.org/markup-compatibility/2006">
              <mc:Choice xmlns:v="urn:schemas-microsoft-com:vml" Requires="v">
                <p:oleObj spid="_x0000_s20504" name="Visio" r:id="rId5" imgW="593750" imgH="773887" progId="">
                  <p:embed/>
                </p:oleObj>
              </mc:Choice>
              <mc:Fallback>
                <p:oleObj name="Visio" r:id="rId5" imgW="593750" imgH="773887"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4656138"/>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23" name="Text Box 7"/>
          <p:cNvSpPr txBox="1">
            <a:spLocks noChangeArrowheads="1"/>
          </p:cNvSpPr>
          <p:nvPr/>
        </p:nvSpPr>
        <p:spPr bwMode="auto">
          <a:xfrm>
            <a:off x="1571625" y="2928938"/>
            <a:ext cx="800219" cy="461665"/>
          </a:xfrm>
          <a:prstGeom prst="rect">
            <a:avLst/>
          </a:prstGeom>
          <a:noFill/>
          <a:ln w="9525">
            <a:noFill/>
            <a:miter lim="800000"/>
            <a:headEnd/>
            <a:tailEnd/>
          </a:ln>
        </p:spPr>
        <p:txBody>
          <a:bodyPr wrap="none">
            <a:spAutoFit/>
          </a:bodyPr>
          <a:lstStyle/>
          <a:p>
            <a:pPr>
              <a:spcBef>
                <a:spcPct val="50000"/>
              </a:spcBef>
            </a:pPr>
            <a:r>
              <a:rPr lang="ja-JP" altLang="en-US" sz="2400" dirty="0" smtClean="0"/>
              <a:t>業界</a:t>
            </a:r>
            <a:endParaRPr lang="en-US" altLang="ja-JP" sz="2400" dirty="0"/>
          </a:p>
        </p:txBody>
      </p:sp>
      <p:sp>
        <p:nvSpPr>
          <p:cNvPr id="64524" name="Text Box 7"/>
          <p:cNvSpPr txBox="1">
            <a:spLocks noChangeArrowheads="1"/>
          </p:cNvSpPr>
          <p:nvPr/>
        </p:nvSpPr>
        <p:spPr bwMode="auto">
          <a:xfrm>
            <a:off x="2559199" y="2428875"/>
            <a:ext cx="800219" cy="461665"/>
          </a:xfrm>
          <a:prstGeom prst="rect">
            <a:avLst/>
          </a:prstGeom>
          <a:noFill/>
          <a:ln w="9525">
            <a:noFill/>
            <a:miter lim="800000"/>
            <a:headEnd/>
            <a:tailEnd/>
          </a:ln>
        </p:spPr>
        <p:txBody>
          <a:bodyPr wrap="none">
            <a:spAutoFit/>
          </a:bodyPr>
          <a:lstStyle/>
          <a:p>
            <a:pPr>
              <a:spcBef>
                <a:spcPct val="50000"/>
              </a:spcBef>
            </a:pPr>
            <a:r>
              <a:rPr lang="ja-JP" altLang="en-US" sz="2400" dirty="0" smtClean="0"/>
              <a:t>動向</a:t>
            </a:r>
            <a:endParaRPr lang="en-US" altLang="ja-JP" sz="2400" dirty="0"/>
          </a:p>
        </p:txBody>
      </p:sp>
      <p:sp>
        <p:nvSpPr>
          <p:cNvPr id="64525" name="Text Box 7"/>
          <p:cNvSpPr txBox="1">
            <a:spLocks noChangeArrowheads="1"/>
          </p:cNvSpPr>
          <p:nvPr/>
        </p:nvSpPr>
        <p:spPr bwMode="auto">
          <a:xfrm>
            <a:off x="2987824" y="2928938"/>
            <a:ext cx="800219" cy="461665"/>
          </a:xfrm>
          <a:prstGeom prst="rect">
            <a:avLst/>
          </a:prstGeom>
          <a:noFill/>
          <a:ln w="9525">
            <a:noFill/>
            <a:miter lim="800000"/>
            <a:headEnd/>
            <a:tailEnd/>
          </a:ln>
        </p:spPr>
        <p:txBody>
          <a:bodyPr wrap="none">
            <a:spAutoFit/>
          </a:bodyPr>
          <a:lstStyle/>
          <a:p>
            <a:pPr>
              <a:spcBef>
                <a:spcPct val="50000"/>
              </a:spcBef>
            </a:pPr>
            <a:r>
              <a:rPr lang="ja-JP" altLang="en-US" sz="2400" dirty="0" smtClean="0"/>
              <a:t>種類</a:t>
            </a:r>
            <a:endParaRPr lang="en-US" altLang="ja-JP" sz="2400" dirty="0"/>
          </a:p>
        </p:txBody>
      </p:sp>
      <p:sp>
        <p:nvSpPr>
          <p:cNvPr id="64530" name="Text Box 7"/>
          <p:cNvSpPr txBox="1">
            <a:spLocks noChangeArrowheads="1"/>
          </p:cNvSpPr>
          <p:nvPr/>
        </p:nvSpPr>
        <p:spPr bwMode="auto">
          <a:xfrm>
            <a:off x="1475656" y="1916832"/>
            <a:ext cx="1189749" cy="461665"/>
          </a:xfrm>
          <a:prstGeom prst="rect">
            <a:avLst/>
          </a:prstGeom>
          <a:noFill/>
          <a:ln w="9525">
            <a:noFill/>
            <a:miter lim="800000"/>
            <a:headEnd/>
            <a:tailEnd/>
          </a:ln>
        </p:spPr>
        <p:txBody>
          <a:bodyPr wrap="none">
            <a:spAutoFit/>
          </a:bodyPr>
          <a:lstStyle/>
          <a:p>
            <a:pPr>
              <a:spcBef>
                <a:spcPct val="50000"/>
              </a:spcBef>
            </a:pPr>
            <a:r>
              <a:rPr lang="ja-JP" altLang="en-US" sz="2400" dirty="0" smtClean="0"/>
              <a:t>・・・とは</a:t>
            </a:r>
            <a:endParaRPr lang="en-US" altLang="ja-JP" sz="2400" dirty="0"/>
          </a:p>
        </p:txBody>
      </p:sp>
      <p:sp>
        <p:nvSpPr>
          <p:cNvPr id="23" name="Text Box 7"/>
          <p:cNvSpPr txBox="1">
            <a:spLocks noChangeArrowheads="1"/>
          </p:cNvSpPr>
          <p:nvPr/>
        </p:nvSpPr>
        <p:spPr bwMode="auto">
          <a:xfrm>
            <a:off x="3191297" y="1916832"/>
            <a:ext cx="800219" cy="461665"/>
          </a:xfrm>
          <a:prstGeom prst="rect">
            <a:avLst/>
          </a:prstGeom>
          <a:noFill/>
          <a:ln w="9525">
            <a:noFill/>
            <a:miter lim="800000"/>
            <a:headEnd/>
            <a:tailEnd/>
          </a:ln>
        </p:spPr>
        <p:txBody>
          <a:bodyPr wrap="none">
            <a:spAutoFit/>
          </a:bodyPr>
          <a:lstStyle/>
          <a:p>
            <a:pPr>
              <a:spcBef>
                <a:spcPct val="50000"/>
              </a:spcBef>
            </a:pPr>
            <a:r>
              <a:rPr lang="ja-JP" altLang="en-US" sz="2400" dirty="0" smtClean="0"/>
              <a:t>最新</a:t>
            </a:r>
            <a:endParaRPr lang="en-US" altLang="ja-JP" sz="2400" dirty="0"/>
          </a:p>
        </p:txBody>
      </p:sp>
      <p:sp>
        <p:nvSpPr>
          <p:cNvPr id="24" name="Text Box 7"/>
          <p:cNvSpPr txBox="1">
            <a:spLocks noChangeArrowheads="1"/>
          </p:cNvSpPr>
          <p:nvPr/>
        </p:nvSpPr>
        <p:spPr bwMode="auto">
          <a:xfrm>
            <a:off x="5436096" y="1916832"/>
            <a:ext cx="800219" cy="461665"/>
          </a:xfrm>
          <a:prstGeom prst="rect">
            <a:avLst/>
          </a:prstGeom>
          <a:noFill/>
          <a:ln w="9525">
            <a:noFill/>
            <a:miter lim="800000"/>
            <a:headEnd/>
            <a:tailEnd/>
          </a:ln>
        </p:spPr>
        <p:txBody>
          <a:bodyPr wrap="none">
            <a:spAutoFit/>
          </a:bodyPr>
          <a:lstStyle/>
          <a:p>
            <a:pPr>
              <a:spcBef>
                <a:spcPct val="50000"/>
              </a:spcBef>
            </a:pPr>
            <a:r>
              <a:rPr lang="ja-JP" altLang="en-US" sz="2400" dirty="0" smtClean="0"/>
              <a:t>短所</a:t>
            </a:r>
            <a:endParaRPr lang="en-US" altLang="ja-JP" sz="2400" dirty="0"/>
          </a:p>
        </p:txBody>
      </p:sp>
      <p:sp>
        <p:nvSpPr>
          <p:cNvPr id="25" name="Text Box 7"/>
          <p:cNvSpPr txBox="1">
            <a:spLocks noChangeArrowheads="1"/>
          </p:cNvSpPr>
          <p:nvPr/>
        </p:nvSpPr>
        <p:spPr bwMode="auto">
          <a:xfrm>
            <a:off x="6804248" y="1844824"/>
            <a:ext cx="784189" cy="461665"/>
          </a:xfrm>
          <a:prstGeom prst="rect">
            <a:avLst/>
          </a:prstGeom>
          <a:noFill/>
          <a:ln w="9525">
            <a:noFill/>
            <a:miter lim="800000"/>
            <a:headEnd/>
            <a:tailEnd/>
          </a:ln>
        </p:spPr>
        <p:txBody>
          <a:bodyPr wrap="none">
            <a:spAutoFit/>
          </a:bodyPr>
          <a:lstStyle/>
          <a:p>
            <a:pPr>
              <a:spcBef>
                <a:spcPct val="50000"/>
              </a:spcBef>
            </a:pPr>
            <a:r>
              <a:rPr lang="ja-JP" altLang="en-US" sz="2400" dirty="0" smtClean="0"/>
              <a:t>重い</a:t>
            </a:r>
            <a:endParaRPr lang="en-US" altLang="ja-JP" sz="2400" dirty="0"/>
          </a:p>
        </p:txBody>
      </p:sp>
      <p:sp>
        <p:nvSpPr>
          <p:cNvPr id="27" name="Text Box 7"/>
          <p:cNvSpPr txBox="1">
            <a:spLocks noChangeArrowheads="1"/>
          </p:cNvSpPr>
          <p:nvPr/>
        </p:nvSpPr>
        <p:spPr bwMode="auto">
          <a:xfrm>
            <a:off x="6012159" y="2651720"/>
            <a:ext cx="1019831" cy="461665"/>
          </a:xfrm>
          <a:prstGeom prst="rect">
            <a:avLst/>
          </a:prstGeom>
          <a:noFill/>
          <a:ln w="9525">
            <a:noFill/>
            <a:miter lim="800000"/>
            <a:headEnd/>
            <a:tailEnd/>
          </a:ln>
        </p:spPr>
        <p:txBody>
          <a:bodyPr wrap="none">
            <a:spAutoFit/>
          </a:bodyPr>
          <a:lstStyle/>
          <a:p>
            <a:pPr>
              <a:spcBef>
                <a:spcPct val="50000"/>
              </a:spcBef>
            </a:pPr>
            <a:r>
              <a:rPr lang="ja-JP" altLang="en-US" sz="2400" dirty="0" smtClean="0"/>
              <a:t>難しい</a:t>
            </a:r>
            <a:endParaRPr lang="en-US" altLang="ja-JP" sz="2400" dirty="0"/>
          </a:p>
        </p:txBody>
      </p:sp>
    </p:spTree>
    <p:extLst>
      <p:ext uri="{BB962C8B-B14F-4D97-AF65-F5344CB8AC3E}">
        <p14:creationId xmlns:p14="http://schemas.microsoft.com/office/powerpoint/2010/main" val="280133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ja-JP" altLang="en-US" dirty="0" smtClean="0">
                <a:latin typeface="+mn-ea"/>
                <a:ea typeface="+mn-ea"/>
              </a:rPr>
              <a:t>例：テーマ別の需要と供給バランスは？</a:t>
            </a:r>
          </a:p>
        </p:txBody>
      </p:sp>
      <p:sp>
        <p:nvSpPr>
          <p:cNvPr id="10" name="Text Box 7"/>
          <p:cNvSpPr txBox="1">
            <a:spLocks noChangeArrowheads="1"/>
          </p:cNvSpPr>
          <p:nvPr/>
        </p:nvSpPr>
        <p:spPr bwMode="auto">
          <a:xfrm>
            <a:off x="2373045" y="1457325"/>
            <a:ext cx="902811" cy="523220"/>
          </a:xfrm>
          <a:prstGeom prst="rect">
            <a:avLst/>
          </a:prstGeom>
          <a:noFill/>
          <a:ln w="9525">
            <a:noFill/>
            <a:miter lim="800000"/>
            <a:headEnd/>
            <a:tailEnd/>
          </a:ln>
        </p:spPr>
        <p:txBody>
          <a:bodyPr wrap="none">
            <a:spAutoFit/>
          </a:bodyPr>
          <a:lstStyle/>
          <a:p>
            <a:pPr>
              <a:spcBef>
                <a:spcPct val="50000"/>
              </a:spcBef>
              <a:defRPr/>
            </a:pPr>
            <a:r>
              <a:rPr lang="ja-JP" altLang="en-US" sz="2800" dirty="0" smtClean="0">
                <a:solidFill>
                  <a:schemeClr val="accent2"/>
                </a:solidFill>
                <a:latin typeface="+mn-ea"/>
                <a:ea typeface="+mn-ea"/>
              </a:rPr>
              <a:t>初期</a:t>
            </a:r>
            <a:endParaRPr lang="en-US" altLang="ja-JP" sz="2800" dirty="0">
              <a:solidFill>
                <a:schemeClr val="accent2"/>
              </a:solidFill>
              <a:latin typeface="+mn-ea"/>
              <a:ea typeface="+mn-ea"/>
            </a:endParaRPr>
          </a:p>
        </p:txBody>
      </p:sp>
      <p:graphicFrame>
        <p:nvGraphicFramePr>
          <p:cNvPr id="11" name="グラフ 10"/>
          <p:cNvGraphicFramePr/>
          <p:nvPr/>
        </p:nvGraphicFramePr>
        <p:xfrm>
          <a:off x="714348" y="1743044"/>
          <a:ext cx="4295775" cy="308133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グループ化 15"/>
          <p:cNvGrpSpPr>
            <a:grpSpLocks/>
          </p:cNvGrpSpPr>
          <p:nvPr/>
        </p:nvGrpSpPr>
        <p:grpSpPr bwMode="auto">
          <a:xfrm>
            <a:off x="1547664" y="1571625"/>
            <a:ext cx="7524899" cy="4163946"/>
            <a:chOff x="1547625" y="2185998"/>
            <a:chExt cx="7524969" cy="4165302"/>
          </a:xfrm>
        </p:grpSpPr>
        <p:sp>
          <p:nvSpPr>
            <p:cNvPr id="23" name="Text Box 11"/>
            <p:cNvSpPr txBox="1">
              <a:spLocks noChangeArrowheads="1"/>
            </p:cNvSpPr>
            <p:nvPr/>
          </p:nvSpPr>
          <p:spPr bwMode="auto">
            <a:xfrm>
              <a:off x="1547625" y="5556638"/>
              <a:ext cx="2846126" cy="794662"/>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252000" tIns="180000" rIns="252000" bIns="180000">
              <a:spAutoFit/>
            </a:bodyPr>
            <a:lstStyle/>
            <a:p>
              <a:pPr>
                <a:spcBef>
                  <a:spcPct val="50000"/>
                </a:spcBef>
                <a:defRPr/>
              </a:pPr>
              <a:r>
                <a:rPr lang="en-US" altLang="ja-JP" sz="2800" dirty="0" smtClean="0">
                  <a:latin typeface="+mn-ea"/>
                  <a:ea typeface="+mn-ea"/>
                </a:rPr>
                <a:t>CMS</a:t>
              </a:r>
              <a:r>
                <a:rPr lang="ja-JP" altLang="en-US" sz="2800" dirty="0">
                  <a:latin typeface="+mn-ea"/>
                  <a:ea typeface="+mn-ea"/>
                </a:rPr>
                <a:t>が</a:t>
              </a:r>
              <a:r>
                <a:rPr lang="ja-JP" altLang="en-US" sz="2800" dirty="0" smtClean="0">
                  <a:latin typeface="+mn-ea"/>
                  <a:ea typeface="+mn-ea"/>
                </a:rPr>
                <a:t>多すぎる</a:t>
              </a:r>
              <a:endParaRPr lang="ja-JP" altLang="en-US" sz="2800" dirty="0">
                <a:latin typeface="+mn-ea"/>
                <a:ea typeface="+mn-ea"/>
              </a:endParaRPr>
            </a:p>
          </p:txBody>
        </p:sp>
        <p:sp>
          <p:nvSpPr>
            <p:cNvPr id="9" name="Text Box 7"/>
            <p:cNvSpPr txBox="1">
              <a:spLocks noChangeArrowheads="1"/>
            </p:cNvSpPr>
            <p:nvPr/>
          </p:nvSpPr>
          <p:spPr bwMode="auto">
            <a:xfrm>
              <a:off x="5638799" y="2185998"/>
              <a:ext cx="1933593" cy="524046"/>
            </a:xfrm>
            <a:prstGeom prst="rect">
              <a:avLst/>
            </a:prstGeom>
            <a:noFill/>
            <a:ln w="9525">
              <a:noFill/>
              <a:miter lim="800000"/>
              <a:headEnd/>
              <a:tailEnd/>
            </a:ln>
          </p:spPr>
          <p:txBody>
            <a:bodyPr wrap="none">
              <a:spAutoFit/>
            </a:bodyPr>
            <a:lstStyle/>
            <a:p>
              <a:pPr>
                <a:spcBef>
                  <a:spcPct val="50000"/>
                </a:spcBef>
                <a:defRPr/>
              </a:pPr>
              <a:r>
                <a:rPr lang="ja-JP" altLang="en-US" sz="2800" dirty="0">
                  <a:solidFill>
                    <a:schemeClr val="accent2"/>
                  </a:solidFill>
                  <a:latin typeface="+mn-ea"/>
                  <a:ea typeface="+mn-ea"/>
                </a:rPr>
                <a:t>目指す理想</a:t>
              </a:r>
              <a:endParaRPr lang="en-US" altLang="ja-JP" sz="2800" dirty="0">
                <a:solidFill>
                  <a:schemeClr val="accent2"/>
                </a:solidFill>
                <a:latin typeface="+mn-ea"/>
                <a:ea typeface="+mn-ea"/>
              </a:endParaRPr>
            </a:p>
          </p:txBody>
        </p:sp>
        <p:graphicFrame>
          <p:nvGraphicFramePr>
            <p:cNvPr id="13" name="グラフ 12"/>
            <p:cNvGraphicFramePr/>
            <p:nvPr/>
          </p:nvGraphicFramePr>
          <p:xfrm>
            <a:off x="4500594" y="2643182"/>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sp>
        <p:nvSpPr>
          <p:cNvPr id="15" name="右矢印 14"/>
          <p:cNvSpPr/>
          <p:nvPr/>
        </p:nvSpPr>
        <p:spPr>
          <a:xfrm>
            <a:off x="4429125" y="3100388"/>
            <a:ext cx="571500" cy="500062"/>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44730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ja-JP" dirty="0" smtClean="0">
                <a:latin typeface="+mn-ea"/>
                <a:ea typeface="+mn-ea"/>
              </a:rPr>
              <a:t>Google</a:t>
            </a:r>
            <a:r>
              <a:rPr lang="ja-JP" altLang="en-US" dirty="0" smtClean="0">
                <a:latin typeface="+mn-ea"/>
                <a:ea typeface="+mn-ea"/>
              </a:rPr>
              <a:t>は書くと反応する状態になった</a:t>
            </a:r>
          </a:p>
        </p:txBody>
      </p:sp>
      <p:sp>
        <p:nvSpPr>
          <p:cNvPr id="20484" name="Rectangle 3"/>
          <p:cNvSpPr>
            <a:spLocks noGrp="1" noChangeArrowheads="1"/>
          </p:cNvSpPr>
          <p:nvPr>
            <p:ph type="body" idx="1"/>
          </p:nvPr>
        </p:nvSpPr>
        <p:spPr>
          <a:xfrm>
            <a:off x="969963" y="1457325"/>
            <a:ext cx="7513637" cy="634020"/>
          </a:xfrm>
        </p:spPr>
        <p:txBody>
          <a:bodyPr/>
          <a:lstStyle/>
          <a:p>
            <a:pPr marL="552450" indent="-495300" eaLnBrk="1" hangingPunct="1">
              <a:tabLst>
                <a:tab pos="4305300" algn="l"/>
              </a:tabLst>
              <a:defRPr/>
            </a:pPr>
            <a:r>
              <a:rPr lang="ja-JP" altLang="en-US" dirty="0" smtClean="0">
                <a:solidFill>
                  <a:schemeClr val="accent2"/>
                </a:solidFill>
              </a:rPr>
              <a:t>順位は書けば上がる</a:t>
            </a:r>
            <a:endParaRPr lang="en-US" altLang="ja-JP" dirty="0" smtClean="0">
              <a:solidFill>
                <a:schemeClr val="tx1"/>
              </a:solidFill>
              <a:latin typeface="+mj-ea"/>
              <a:ea typeface="+mj-ea"/>
            </a:endParaRPr>
          </a:p>
        </p:txBody>
      </p:sp>
      <p:sp>
        <p:nvSpPr>
          <p:cNvPr id="28" name="正方形/長方形 27"/>
          <p:cNvSpPr/>
          <p:nvPr/>
        </p:nvSpPr>
        <p:spPr>
          <a:xfrm>
            <a:off x="500063" y="571500"/>
            <a:ext cx="428625"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901"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r>
              <a:rPr lang="ja-JP" altLang="en-US" sz="2400" dirty="0" smtClean="0">
                <a:solidFill>
                  <a:schemeClr val="bg1"/>
                </a:solidFill>
              </a:rPr>
              <a:t>検索エンジンと対話できているか？</a:t>
            </a:r>
            <a:endParaRPr lang="ja-JP" altLang="en-US" sz="2400" dirty="0">
              <a:solidFill>
                <a:schemeClr val="bg1"/>
              </a:solidFill>
            </a:endParaRPr>
          </a:p>
        </p:txBody>
      </p:sp>
      <p:pic>
        <p:nvPicPr>
          <p:cNvPr id="80902" name="Picture 7"/>
          <p:cNvPicPr>
            <a:picLocks noChangeAspect="1" noChangeArrowheads="1"/>
          </p:cNvPicPr>
          <p:nvPr/>
        </p:nvPicPr>
        <p:blipFill>
          <a:blip r:embed="rId2" cstate="print"/>
          <a:srcRect/>
          <a:stretch>
            <a:fillRect/>
          </a:stretch>
        </p:blipFill>
        <p:spPr bwMode="auto">
          <a:xfrm>
            <a:off x="874713" y="2500313"/>
            <a:ext cx="4587875" cy="1809750"/>
          </a:xfrm>
          <a:prstGeom prst="rect">
            <a:avLst/>
          </a:prstGeom>
          <a:noFill/>
          <a:ln w="9525">
            <a:noFill/>
            <a:miter lim="800000"/>
            <a:headEnd/>
            <a:tailEnd/>
          </a:ln>
        </p:spPr>
      </p:pic>
      <p:sp>
        <p:nvSpPr>
          <p:cNvPr id="8" name="曲折矢印 7"/>
          <p:cNvSpPr/>
          <p:nvPr/>
        </p:nvSpPr>
        <p:spPr>
          <a:xfrm rot="16200000" flipH="1">
            <a:off x="1481931" y="2107407"/>
            <a:ext cx="428625" cy="500062"/>
          </a:xfrm>
          <a:prstGeom prst="bentArrow">
            <a:avLst>
              <a:gd name="adj1" fmla="val 25000"/>
              <a:gd name="adj2" fmla="val 25000"/>
              <a:gd name="adj3" fmla="val 42778"/>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0904" name="テキスト ボックス 8"/>
          <p:cNvSpPr txBox="1">
            <a:spLocks noChangeArrowheads="1"/>
          </p:cNvSpPr>
          <p:nvPr/>
        </p:nvSpPr>
        <p:spPr bwMode="auto">
          <a:xfrm>
            <a:off x="2017713" y="2071688"/>
            <a:ext cx="3887787" cy="400050"/>
          </a:xfrm>
          <a:prstGeom prst="rect">
            <a:avLst/>
          </a:prstGeom>
          <a:noFill/>
          <a:ln w="9525">
            <a:noFill/>
            <a:miter lim="800000"/>
            <a:headEnd/>
            <a:tailEnd/>
          </a:ln>
        </p:spPr>
        <p:txBody>
          <a:bodyPr wrap="none">
            <a:spAutoFit/>
          </a:bodyPr>
          <a:lstStyle/>
          <a:p>
            <a:r>
              <a:rPr lang="en-US" altLang="ja-JP" sz="2000" dirty="0"/>
              <a:t>10/3</a:t>
            </a:r>
            <a:r>
              <a:rPr lang="ja-JP" altLang="en-US" sz="2000" dirty="0"/>
              <a:t>に記事追加、</a:t>
            </a:r>
            <a:r>
              <a:rPr lang="en-US" altLang="ja-JP" sz="2000" dirty="0"/>
              <a:t>10/8</a:t>
            </a:r>
            <a:r>
              <a:rPr lang="ja-JP" altLang="en-US" sz="2000" dirty="0"/>
              <a:t>に順位上昇</a:t>
            </a:r>
          </a:p>
        </p:txBody>
      </p:sp>
      <p:sp>
        <p:nvSpPr>
          <p:cNvPr id="80905" name="テキスト ボックス 8"/>
          <p:cNvSpPr txBox="1">
            <a:spLocks noChangeArrowheads="1"/>
          </p:cNvSpPr>
          <p:nvPr/>
        </p:nvSpPr>
        <p:spPr bwMode="auto">
          <a:xfrm>
            <a:off x="5446713" y="2571750"/>
            <a:ext cx="1768475" cy="400050"/>
          </a:xfrm>
          <a:prstGeom prst="rect">
            <a:avLst/>
          </a:prstGeom>
          <a:noFill/>
          <a:ln w="9525">
            <a:noFill/>
            <a:miter lim="800000"/>
            <a:headEnd/>
            <a:tailEnd/>
          </a:ln>
        </p:spPr>
        <p:txBody>
          <a:bodyPr wrap="none">
            <a:spAutoFit/>
          </a:bodyPr>
          <a:lstStyle/>
          <a:p>
            <a:r>
              <a:rPr lang="en-US" altLang="ja-JP" sz="2000"/>
              <a:t>3W</a:t>
            </a:r>
            <a:r>
              <a:rPr lang="ja-JP" altLang="en-US" sz="2000"/>
              <a:t>後に戻った</a:t>
            </a:r>
          </a:p>
        </p:txBody>
      </p:sp>
      <p:grpSp>
        <p:nvGrpSpPr>
          <p:cNvPr id="2" name="グループ化 13"/>
          <p:cNvGrpSpPr>
            <a:grpSpLocks/>
          </p:cNvGrpSpPr>
          <p:nvPr/>
        </p:nvGrpSpPr>
        <p:grpSpPr bwMode="auto">
          <a:xfrm>
            <a:off x="3857625" y="4572000"/>
            <a:ext cx="2560638" cy="1571625"/>
            <a:chOff x="928662" y="4572008"/>
            <a:chExt cx="1862115" cy="1143000"/>
          </a:xfrm>
        </p:grpSpPr>
        <p:pic>
          <p:nvPicPr>
            <p:cNvPr id="80909" name="図 11" descr="FatWire-KeywordRank.png"/>
            <p:cNvPicPr>
              <a:picLocks noChangeAspect="1"/>
            </p:cNvPicPr>
            <p:nvPr/>
          </p:nvPicPr>
          <p:blipFill>
            <a:blip r:embed="rId3" cstate="print"/>
            <a:srcRect r="88742"/>
            <a:stretch>
              <a:fillRect/>
            </a:stretch>
          </p:blipFill>
          <p:spPr bwMode="auto">
            <a:xfrm>
              <a:off x="928662" y="4572008"/>
              <a:ext cx="571536" cy="1143000"/>
            </a:xfrm>
            <a:prstGeom prst="rect">
              <a:avLst/>
            </a:prstGeom>
            <a:noFill/>
            <a:ln w="9525">
              <a:noFill/>
              <a:miter lim="800000"/>
              <a:headEnd/>
              <a:tailEnd/>
            </a:ln>
          </p:spPr>
        </p:pic>
        <p:pic>
          <p:nvPicPr>
            <p:cNvPr id="80910" name="図 12" descr="FatWire-KeywordRank.png"/>
            <p:cNvPicPr>
              <a:picLocks noChangeAspect="1"/>
            </p:cNvPicPr>
            <p:nvPr/>
          </p:nvPicPr>
          <p:blipFill>
            <a:blip r:embed="rId3" cstate="print"/>
            <a:srcRect l="71764"/>
            <a:stretch>
              <a:fillRect/>
            </a:stretch>
          </p:blipFill>
          <p:spPr bwMode="auto">
            <a:xfrm>
              <a:off x="1357290" y="4572008"/>
              <a:ext cx="1433487" cy="1143000"/>
            </a:xfrm>
            <a:prstGeom prst="rect">
              <a:avLst/>
            </a:prstGeom>
            <a:noFill/>
            <a:ln w="9525">
              <a:noFill/>
              <a:miter lim="800000"/>
              <a:headEnd/>
              <a:tailEnd/>
            </a:ln>
          </p:spPr>
        </p:pic>
      </p:grpSp>
      <p:sp>
        <p:nvSpPr>
          <p:cNvPr id="15" name="曲折矢印 14"/>
          <p:cNvSpPr/>
          <p:nvPr/>
        </p:nvSpPr>
        <p:spPr>
          <a:xfrm rot="16200000" flipH="1">
            <a:off x="5622131" y="4399757"/>
            <a:ext cx="428625" cy="500062"/>
          </a:xfrm>
          <a:prstGeom prst="bentArrow">
            <a:avLst>
              <a:gd name="adj1" fmla="val 25000"/>
              <a:gd name="adj2" fmla="val 25000"/>
              <a:gd name="adj3" fmla="val 42778"/>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0908" name="テキスト ボックス 15"/>
          <p:cNvSpPr txBox="1">
            <a:spLocks noChangeArrowheads="1"/>
          </p:cNvSpPr>
          <p:nvPr/>
        </p:nvSpPr>
        <p:spPr bwMode="auto">
          <a:xfrm>
            <a:off x="6300788" y="4292600"/>
            <a:ext cx="2344737" cy="396875"/>
          </a:xfrm>
          <a:prstGeom prst="rect">
            <a:avLst/>
          </a:prstGeom>
          <a:noFill/>
          <a:ln w="9525">
            <a:noFill/>
            <a:miter lim="800000"/>
            <a:headEnd/>
            <a:tailEnd/>
          </a:ln>
        </p:spPr>
        <p:txBody>
          <a:bodyPr wrap="none">
            <a:spAutoFit/>
          </a:bodyPr>
          <a:lstStyle/>
          <a:p>
            <a:r>
              <a:rPr lang="ja-JP" altLang="en-US" sz="2000"/>
              <a:t>記事追加、スグ上昇</a:t>
            </a:r>
          </a:p>
        </p:txBody>
      </p:sp>
    </p:spTree>
    <p:extLst>
      <p:ext uri="{BB962C8B-B14F-4D97-AF65-F5344CB8AC3E}">
        <p14:creationId xmlns:p14="http://schemas.microsoft.com/office/powerpoint/2010/main" val="1987832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ja-JP" dirty="0" smtClean="0"/>
              <a:t>Google</a:t>
            </a:r>
            <a:r>
              <a:rPr lang="ja-JP" altLang="en-US" dirty="0" smtClean="0"/>
              <a:t>は書くと反応する状態になった</a:t>
            </a:r>
          </a:p>
        </p:txBody>
      </p:sp>
      <p:sp>
        <p:nvSpPr>
          <p:cNvPr id="20484" name="Rectangle 3"/>
          <p:cNvSpPr>
            <a:spLocks noGrp="1" noChangeArrowheads="1"/>
          </p:cNvSpPr>
          <p:nvPr>
            <p:ph type="body" idx="1"/>
          </p:nvPr>
        </p:nvSpPr>
        <p:spPr>
          <a:xfrm>
            <a:off x="969963" y="1457325"/>
            <a:ext cx="7513637" cy="634020"/>
          </a:xfrm>
        </p:spPr>
        <p:txBody>
          <a:bodyPr/>
          <a:lstStyle/>
          <a:p>
            <a:pPr marL="552450" indent="-495300" eaLnBrk="1" hangingPunct="1">
              <a:tabLst>
                <a:tab pos="4305300" algn="l"/>
              </a:tabLst>
              <a:defRPr/>
            </a:pPr>
            <a:r>
              <a:rPr lang="ja-JP" altLang="en-US" dirty="0" smtClean="0">
                <a:solidFill>
                  <a:schemeClr val="accent2"/>
                </a:solidFill>
                <a:latin typeface="+mn-ea"/>
                <a:ea typeface="+mn-ea"/>
              </a:rPr>
              <a:t>書かなければ下がる</a:t>
            </a:r>
            <a:endParaRPr lang="en-US" altLang="ja-JP" dirty="0" smtClean="0">
              <a:solidFill>
                <a:schemeClr val="tx1"/>
              </a:solidFill>
              <a:latin typeface="+mn-ea"/>
              <a:ea typeface="+mn-ea"/>
            </a:endParaRPr>
          </a:p>
        </p:txBody>
      </p:sp>
      <p:sp>
        <p:nvSpPr>
          <p:cNvPr id="28" name="正方形/長方形 27"/>
          <p:cNvSpPr/>
          <p:nvPr/>
        </p:nvSpPr>
        <p:spPr>
          <a:xfrm>
            <a:off x="500063" y="571500"/>
            <a:ext cx="428625"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925"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r>
              <a:rPr lang="ja-JP" altLang="en-US" sz="2400" dirty="0" smtClean="0">
                <a:solidFill>
                  <a:schemeClr val="bg1"/>
                </a:solidFill>
              </a:rPr>
              <a:t>検索エンジンと対話できているか？</a:t>
            </a:r>
            <a:endParaRPr lang="ja-JP" altLang="en-US" sz="2400" dirty="0">
              <a:solidFill>
                <a:schemeClr val="bg1"/>
              </a:solidFill>
            </a:endParaRPr>
          </a:p>
        </p:txBody>
      </p:sp>
      <p:sp>
        <p:nvSpPr>
          <p:cNvPr id="8" name="曲折矢印 7"/>
          <p:cNvSpPr/>
          <p:nvPr/>
        </p:nvSpPr>
        <p:spPr>
          <a:xfrm rot="16200000" flipH="1">
            <a:off x="1964531" y="2107407"/>
            <a:ext cx="428625" cy="500062"/>
          </a:xfrm>
          <a:prstGeom prst="bentArrow">
            <a:avLst>
              <a:gd name="adj1" fmla="val 25000"/>
              <a:gd name="adj2" fmla="val 25000"/>
              <a:gd name="adj3" fmla="val 42778"/>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1927" name="テキスト ボックス 8"/>
          <p:cNvSpPr txBox="1">
            <a:spLocks noChangeArrowheads="1"/>
          </p:cNvSpPr>
          <p:nvPr/>
        </p:nvSpPr>
        <p:spPr bwMode="auto">
          <a:xfrm>
            <a:off x="2500313" y="2003425"/>
            <a:ext cx="5410455" cy="400110"/>
          </a:xfrm>
          <a:prstGeom prst="rect">
            <a:avLst/>
          </a:prstGeom>
          <a:noFill/>
          <a:ln w="9525">
            <a:noFill/>
            <a:miter lim="800000"/>
            <a:headEnd/>
            <a:tailEnd/>
          </a:ln>
        </p:spPr>
        <p:txBody>
          <a:bodyPr wrap="none">
            <a:spAutoFit/>
          </a:bodyPr>
          <a:lstStyle/>
          <a:p>
            <a:r>
              <a:rPr lang="ja-JP" altLang="en-US" sz="2000" dirty="0"/>
              <a:t>興味を</a:t>
            </a:r>
            <a:r>
              <a:rPr lang="ja-JP" altLang="en-US" sz="2000" dirty="0" smtClean="0"/>
              <a:t>失って書かなく</a:t>
            </a:r>
            <a:r>
              <a:rPr lang="ja-JP" altLang="en-US" sz="2000" dirty="0"/>
              <a:t>なったテーマは徐々に下落</a:t>
            </a:r>
          </a:p>
        </p:txBody>
      </p:sp>
      <p:pic>
        <p:nvPicPr>
          <p:cNvPr id="81928" name="図 16" descr="DITA-KeywordRank.png"/>
          <p:cNvPicPr>
            <a:picLocks noChangeAspect="1"/>
          </p:cNvPicPr>
          <p:nvPr/>
        </p:nvPicPr>
        <p:blipFill>
          <a:blip r:embed="rId2" cstate="print"/>
          <a:srcRect/>
          <a:stretch>
            <a:fillRect/>
          </a:stretch>
        </p:blipFill>
        <p:spPr bwMode="auto">
          <a:xfrm>
            <a:off x="1012825" y="2571750"/>
            <a:ext cx="6738938" cy="3286125"/>
          </a:xfrm>
          <a:prstGeom prst="rect">
            <a:avLst/>
          </a:prstGeom>
          <a:noFill/>
          <a:ln w="9525">
            <a:noFill/>
            <a:miter lim="800000"/>
            <a:headEnd/>
            <a:tailEnd/>
          </a:ln>
        </p:spPr>
      </p:pic>
      <p:sp>
        <p:nvSpPr>
          <p:cNvPr id="11" name="Text Box 11"/>
          <p:cNvSpPr txBox="1">
            <a:spLocks noChangeArrowheads="1"/>
          </p:cNvSpPr>
          <p:nvPr/>
        </p:nvSpPr>
        <p:spPr bwMode="auto">
          <a:xfrm>
            <a:off x="1655763" y="4275138"/>
            <a:ext cx="7067550" cy="1225550"/>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252000" tIns="180000" rIns="252000" bIns="180000">
            <a:spAutoFit/>
          </a:bodyPr>
          <a:lstStyle/>
          <a:p>
            <a:pPr>
              <a:spcBef>
                <a:spcPct val="50000"/>
              </a:spcBef>
              <a:defRPr/>
            </a:pPr>
            <a:r>
              <a:rPr lang="ja-JP" altLang="en-US" sz="2800" dirty="0">
                <a:latin typeface="ＭＳ Ｐゴシック" pitchFamily="50" charset="-128"/>
                <a:ea typeface="ＭＳ Ｐゴシック" pitchFamily="50" charset="-128"/>
              </a:rPr>
              <a:t>スグ反応してくれるのでコントロールできる。</a:t>
            </a:r>
            <a:r>
              <a:rPr lang="en-US" altLang="ja-JP" sz="2800" dirty="0">
                <a:latin typeface="ＭＳ Ｐゴシック" pitchFamily="50" charset="-128"/>
                <a:ea typeface="ＭＳ Ｐゴシック" pitchFamily="50" charset="-128"/>
              </a:rPr>
              <a:t/>
            </a:r>
            <a:br>
              <a:rPr lang="en-US" altLang="ja-JP" sz="2800" dirty="0">
                <a:latin typeface="ＭＳ Ｐゴシック" pitchFamily="50" charset="-128"/>
                <a:ea typeface="ＭＳ Ｐゴシック" pitchFamily="50" charset="-128"/>
              </a:rPr>
            </a:br>
            <a:r>
              <a:rPr lang="en-US" altLang="ja-JP" sz="2800" dirty="0" smtClean="0">
                <a:latin typeface="+mn-ea"/>
                <a:ea typeface="+mn-ea"/>
              </a:rPr>
              <a:t>SEO</a:t>
            </a:r>
            <a:r>
              <a:rPr lang="ja-JP" altLang="en-US" sz="2800" dirty="0" smtClean="0">
                <a:latin typeface="+mn-ea"/>
                <a:ea typeface="+mn-ea"/>
              </a:rPr>
              <a:t>というよりも訪問最適化</a:t>
            </a:r>
            <a:endParaRPr lang="ja-JP" altLang="en-US" sz="2800" dirty="0">
              <a:latin typeface="+mn-ea"/>
              <a:ea typeface="+mn-ea"/>
            </a:endParaRPr>
          </a:p>
        </p:txBody>
      </p:sp>
    </p:spTree>
    <p:extLst>
      <p:ext uri="{BB962C8B-B14F-4D97-AF65-F5344CB8AC3E}">
        <p14:creationId xmlns:p14="http://schemas.microsoft.com/office/powerpoint/2010/main" val="1014087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ja-JP" altLang="en-US" dirty="0" smtClean="0"/>
              <a:t>会社変わりました。</a:t>
            </a:r>
          </a:p>
        </p:txBody>
      </p:sp>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0372" y="2729498"/>
            <a:ext cx="1784015" cy="71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6" descr="楽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860" y="2670113"/>
            <a:ext cx="2037977" cy="8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二等辺三角形 15"/>
          <p:cNvSpPr/>
          <p:nvPr/>
        </p:nvSpPr>
        <p:spPr>
          <a:xfrm rot="16200000" flipV="1">
            <a:off x="4328372" y="2901118"/>
            <a:ext cx="703280"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9"/>
          <p:cNvSpPr txBox="1">
            <a:spLocks noChangeArrowheads="1"/>
          </p:cNvSpPr>
          <p:nvPr/>
        </p:nvSpPr>
        <p:spPr bwMode="auto">
          <a:xfrm>
            <a:off x="1171469" y="3948916"/>
            <a:ext cx="3267241" cy="1077218"/>
          </a:xfrm>
          <a:prstGeom prst="rect">
            <a:avLst/>
          </a:prstGeom>
          <a:noFill/>
          <a:ln w="9525">
            <a:noFill/>
            <a:miter lim="800000"/>
            <a:headEnd/>
            <a:tailEnd/>
          </a:ln>
        </p:spPr>
        <p:txBody>
          <a:bodyPr wrap="none">
            <a:spAutoFit/>
          </a:bodyPr>
          <a:lstStyle/>
          <a:p>
            <a:pPr algn="ctr">
              <a:spcBef>
                <a:spcPct val="50000"/>
              </a:spcBef>
            </a:pPr>
            <a:r>
              <a:rPr lang="en-US" altLang="ja-JP" sz="3200" dirty="0" smtClean="0">
                <a:solidFill>
                  <a:schemeClr val="tx1">
                    <a:lumMod val="50000"/>
                    <a:lumOff val="50000"/>
                  </a:schemeClr>
                </a:solidFill>
                <a:latin typeface="+mn-ea"/>
                <a:ea typeface="+mn-ea"/>
              </a:rPr>
              <a:t>Web</a:t>
            </a:r>
            <a:r>
              <a:rPr lang="ja-JP" altLang="en-US" sz="3200" dirty="0" smtClean="0">
                <a:solidFill>
                  <a:schemeClr val="tx1">
                    <a:lumMod val="50000"/>
                    <a:lumOff val="50000"/>
                  </a:schemeClr>
                </a:solidFill>
                <a:latin typeface="+mn-ea"/>
                <a:ea typeface="+mn-ea"/>
              </a:rPr>
              <a:t>解析・最適化</a:t>
            </a:r>
            <a:r>
              <a:rPr lang="en-US" altLang="ja-JP" sz="3200" dirty="0">
                <a:solidFill>
                  <a:schemeClr val="tx1">
                    <a:lumMod val="50000"/>
                    <a:lumOff val="50000"/>
                  </a:schemeClr>
                </a:solidFill>
                <a:latin typeface="+mn-ea"/>
                <a:ea typeface="+mn-ea"/>
              </a:rPr>
              <a:t/>
            </a:r>
            <a:br>
              <a:rPr lang="en-US" altLang="ja-JP" sz="3200" dirty="0">
                <a:solidFill>
                  <a:schemeClr val="tx1">
                    <a:lumMod val="50000"/>
                    <a:lumOff val="50000"/>
                  </a:schemeClr>
                </a:solidFill>
                <a:latin typeface="+mn-ea"/>
                <a:ea typeface="+mn-ea"/>
              </a:rPr>
            </a:br>
            <a:r>
              <a:rPr lang="ja-JP" altLang="en-US" sz="3200" dirty="0" smtClean="0">
                <a:solidFill>
                  <a:schemeClr val="tx1">
                    <a:lumMod val="50000"/>
                    <a:lumOff val="50000"/>
                  </a:schemeClr>
                </a:solidFill>
                <a:latin typeface="+mn-ea"/>
                <a:ea typeface="+mn-ea"/>
              </a:rPr>
              <a:t>の立ち上げと推進</a:t>
            </a:r>
            <a:endParaRPr lang="en-US" altLang="ja-JP" sz="3200" dirty="0">
              <a:solidFill>
                <a:schemeClr val="tx1">
                  <a:lumMod val="50000"/>
                  <a:lumOff val="50000"/>
                </a:schemeClr>
              </a:solidFill>
              <a:latin typeface="+mn-ea"/>
              <a:ea typeface="+mn-ea"/>
            </a:endParaRPr>
          </a:p>
        </p:txBody>
      </p:sp>
      <p:sp>
        <p:nvSpPr>
          <p:cNvPr id="18" name="Text Box 9"/>
          <p:cNvSpPr txBox="1">
            <a:spLocks noChangeArrowheads="1"/>
          </p:cNvSpPr>
          <p:nvPr/>
        </p:nvSpPr>
        <p:spPr bwMode="auto">
          <a:xfrm>
            <a:off x="5130813" y="3948916"/>
            <a:ext cx="2783134" cy="1077218"/>
          </a:xfrm>
          <a:prstGeom prst="rect">
            <a:avLst/>
          </a:prstGeom>
          <a:noFill/>
          <a:ln w="9525">
            <a:noFill/>
            <a:miter lim="800000"/>
            <a:headEnd/>
            <a:tailEnd/>
          </a:ln>
        </p:spPr>
        <p:txBody>
          <a:bodyPr wrap="none">
            <a:spAutoFit/>
          </a:bodyPr>
          <a:lstStyle/>
          <a:p>
            <a:pPr algn="ctr">
              <a:spcBef>
                <a:spcPct val="50000"/>
              </a:spcBef>
            </a:pPr>
            <a:r>
              <a:rPr lang="en-US" altLang="ja-JP" sz="3200" dirty="0" smtClean="0">
                <a:latin typeface="+mn-ea"/>
                <a:ea typeface="+mn-ea"/>
              </a:rPr>
              <a:t>CRM</a:t>
            </a:r>
            <a:r>
              <a:rPr lang="ja-JP" altLang="en-US" sz="3200" dirty="0" smtClean="0">
                <a:latin typeface="+mn-ea"/>
                <a:ea typeface="+mn-ea"/>
              </a:rPr>
              <a:t>の現場で</a:t>
            </a:r>
            <a:r>
              <a:rPr lang="en-US" altLang="ja-JP" sz="3200" dirty="0" smtClean="0">
                <a:latin typeface="+mn-ea"/>
                <a:ea typeface="+mn-ea"/>
              </a:rPr>
              <a:t/>
            </a:r>
            <a:br>
              <a:rPr lang="en-US" altLang="ja-JP" sz="3200" dirty="0" smtClean="0">
                <a:latin typeface="+mn-ea"/>
                <a:ea typeface="+mn-ea"/>
              </a:rPr>
            </a:br>
            <a:r>
              <a:rPr lang="ja-JP" altLang="en-US" sz="3200" dirty="0" smtClean="0">
                <a:latin typeface="+mn-ea"/>
                <a:ea typeface="+mn-ea"/>
              </a:rPr>
              <a:t>改善実績づくり</a:t>
            </a:r>
            <a:endParaRPr lang="en-US" altLang="ja-JP" sz="3200" dirty="0">
              <a:latin typeface="+mn-ea"/>
              <a:ea typeface="+mn-ea"/>
            </a:endParaRPr>
          </a:p>
        </p:txBody>
      </p:sp>
      <p:sp>
        <p:nvSpPr>
          <p:cNvPr id="19" name="Text Box 9"/>
          <p:cNvSpPr txBox="1">
            <a:spLocks noChangeArrowheads="1"/>
          </p:cNvSpPr>
          <p:nvPr/>
        </p:nvSpPr>
        <p:spPr bwMode="auto">
          <a:xfrm>
            <a:off x="1187624" y="1717764"/>
            <a:ext cx="3103735" cy="646331"/>
          </a:xfrm>
          <a:prstGeom prst="rect">
            <a:avLst/>
          </a:prstGeom>
          <a:noFill/>
          <a:ln w="9525">
            <a:noFill/>
            <a:miter lim="800000"/>
            <a:headEnd/>
            <a:tailEnd/>
          </a:ln>
        </p:spPr>
        <p:txBody>
          <a:bodyPr wrap="none">
            <a:spAutoFit/>
          </a:bodyPr>
          <a:lstStyle/>
          <a:p>
            <a:pPr marL="176213" indent="-176213" algn="ctr">
              <a:spcBef>
                <a:spcPct val="50000"/>
              </a:spcBef>
            </a:pPr>
            <a:r>
              <a:rPr lang="en-US" altLang="ja-JP" sz="3600" dirty="0" smtClean="0">
                <a:solidFill>
                  <a:schemeClr val="bg1">
                    <a:lumMod val="65000"/>
                  </a:schemeClr>
                </a:solidFill>
                <a:latin typeface="+mn-ea"/>
                <a:ea typeface="+mn-ea"/>
              </a:rPr>
              <a:t>2008 - 2010</a:t>
            </a:r>
            <a:endParaRPr lang="en-US" altLang="ja-JP" sz="3600" dirty="0">
              <a:solidFill>
                <a:schemeClr val="bg1">
                  <a:lumMod val="65000"/>
                </a:schemeClr>
              </a:solidFill>
              <a:latin typeface="+mn-ea"/>
              <a:ea typeface="+mn-ea"/>
            </a:endParaRPr>
          </a:p>
        </p:txBody>
      </p:sp>
      <p:sp>
        <p:nvSpPr>
          <p:cNvPr id="20" name="Text Box 9"/>
          <p:cNvSpPr txBox="1">
            <a:spLocks noChangeArrowheads="1"/>
          </p:cNvSpPr>
          <p:nvPr/>
        </p:nvSpPr>
        <p:spPr bwMode="auto">
          <a:xfrm>
            <a:off x="5405728" y="1717764"/>
            <a:ext cx="2233304" cy="646331"/>
          </a:xfrm>
          <a:prstGeom prst="rect">
            <a:avLst/>
          </a:prstGeom>
          <a:noFill/>
          <a:ln w="9525">
            <a:noFill/>
            <a:miter lim="800000"/>
            <a:headEnd/>
            <a:tailEnd/>
          </a:ln>
        </p:spPr>
        <p:txBody>
          <a:bodyPr wrap="none">
            <a:spAutoFit/>
          </a:bodyPr>
          <a:lstStyle/>
          <a:p>
            <a:pPr marL="176213" indent="-176213" algn="ctr">
              <a:spcBef>
                <a:spcPct val="50000"/>
              </a:spcBef>
            </a:pPr>
            <a:r>
              <a:rPr lang="en-US" altLang="ja-JP" sz="3600" dirty="0" smtClean="0">
                <a:solidFill>
                  <a:schemeClr val="bg1">
                    <a:lumMod val="50000"/>
                  </a:schemeClr>
                </a:solidFill>
                <a:latin typeface="+mn-ea"/>
                <a:ea typeface="+mn-ea"/>
              </a:rPr>
              <a:t>2011 - ?</a:t>
            </a:r>
            <a:endParaRPr lang="en-US" altLang="ja-JP" sz="3600" dirty="0">
              <a:solidFill>
                <a:schemeClr val="bg1">
                  <a:lumMod val="50000"/>
                </a:schemeClr>
              </a:solidFill>
              <a:latin typeface="+mn-ea"/>
              <a:ea typeface="+mn-ea"/>
            </a:endParaRPr>
          </a:p>
        </p:txBody>
      </p:sp>
    </p:spTree>
    <p:extLst>
      <p:ext uri="{BB962C8B-B14F-4D97-AF65-F5344CB8AC3E}">
        <p14:creationId xmlns:p14="http://schemas.microsoft.com/office/powerpoint/2010/main" val="397717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2" cstate="print"/>
          <a:srcRect/>
          <a:stretch>
            <a:fillRect/>
          </a:stretch>
        </p:blipFill>
        <p:spPr bwMode="auto">
          <a:xfrm>
            <a:off x="357188" y="1700808"/>
            <a:ext cx="8382000" cy="4133850"/>
          </a:xfrm>
          <a:prstGeom prst="rect">
            <a:avLst/>
          </a:prstGeom>
          <a:noFill/>
          <a:ln w="9525">
            <a:noFill/>
            <a:miter lim="800000"/>
            <a:headEnd/>
            <a:tailEnd/>
          </a:ln>
        </p:spPr>
      </p:pic>
      <p:sp>
        <p:nvSpPr>
          <p:cNvPr id="83971" name="Rectangle 2"/>
          <p:cNvSpPr>
            <a:spLocks noGrp="1" noChangeArrowheads="1"/>
          </p:cNvSpPr>
          <p:nvPr>
            <p:ph type="title"/>
          </p:nvPr>
        </p:nvSpPr>
        <p:spPr/>
        <p:txBody>
          <a:bodyPr/>
          <a:lstStyle/>
          <a:p>
            <a:pPr marL="342900" indent="-342900" eaLnBrk="1" hangingPunct="1"/>
            <a:r>
              <a:rPr lang="ja-JP" altLang="en-US" dirty="0" smtClean="0">
                <a:solidFill>
                  <a:schemeClr val="tx1"/>
                </a:solidFill>
              </a:rPr>
              <a:t>カテゴリとタグの調整でアクセスを調整</a:t>
            </a:r>
            <a:endParaRPr lang="ja-JP" altLang="en-US" dirty="0" smtClean="0"/>
          </a:p>
        </p:txBody>
      </p:sp>
      <p:sp>
        <p:nvSpPr>
          <p:cNvPr id="21" name="Text Box 11"/>
          <p:cNvSpPr txBox="1">
            <a:spLocks noChangeArrowheads="1"/>
          </p:cNvSpPr>
          <p:nvPr/>
        </p:nvSpPr>
        <p:spPr bwMode="auto">
          <a:xfrm>
            <a:off x="1643063" y="2558058"/>
            <a:ext cx="5933484" cy="79440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252000" tIns="180000" rIns="252000" bIns="180000">
            <a:spAutoFit/>
          </a:bodyPr>
          <a:lstStyle/>
          <a:p>
            <a:pPr>
              <a:spcBef>
                <a:spcPct val="50000"/>
              </a:spcBef>
              <a:defRPr/>
            </a:pPr>
            <a:r>
              <a:rPr lang="ja-JP" altLang="en-US" sz="2800" dirty="0" smtClean="0">
                <a:latin typeface="+mn-ea"/>
                <a:ea typeface="+mn-ea"/>
              </a:rPr>
              <a:t>見ないでほしいページからタグ</a:t>
            </a:r>
            <a:r>
              <a:rPr lang="ja-JP" altLang="en-US" sz="2800" dirty="0">
                <a:latin typeface="+mn-ea"/>
                <a:ea typeface="+mn-ea"/>
              </a:rPr>
              <a:t>を</a:t>
            </a:r>
            <a:r>
              <a:rPr lang="ja-JP" altLang="en-US" sz="2800" dirty="0" smtClean="0">
                <a:latin typeface="+mn-ea"/>
                <a:ea typeface="+mn-ea"/>
              </a:rPr>
              <a:t>外す</a:t>
            </a:r>
            <a:endParaRPr lang="ja-JP" altLang="en-US" sz="2800" dirty="0">
              <a:latin typeface="+mn-ea"/>
              <a:ea typeface="+mn-ea"/>
            </a:endParaRPr>
          </a:p>
        </p:txBody>
      </p:sp>
    </p:spTree>
    <p:extLst>
      <p:ext uri="{BB962C8B-B14F-4D97-AF65-F5344CB8AC3E}">
        <p14:creationId xmlns:p14="http://schemas.microsoft.com/office/powerpoint/2010/main" val="36175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ja-JP" altLang="en-US" dirty="0" smtClean="0"/>
              <a:t>検索キーワードをテーマ別に分類し割合を確認</a:t>
            </a:r>
          </a:p>
        </p:txBody>
      </p:sp>
      <p:sp>
        <p:nvSpPr>
          <p:cNvPr id="10" name="Text Box 7"/>
          <p:cNvSpPr txBox="1">
            <a:spLocks noChangeArrowheads="1"/>
          </p:cNvSpPr>
          <p:nvPr/>
        </p:nvSpPr>
        <p:spPr bwMode="auto">
          <a:xfrm>
            <a:off x="1763688" y="1457325"/>
            <a:ext cx="2225289" cy="523220"/>
          </a:xfrm>
          <a:prstGeom prst="rect">
            <a:avLst/>
          </a:prstGeom>
          <a:noFill/>
          <a:ln w="9525">
            <a:noFill/>
            <a:miter lim="800000"/>
            <a:headEnd/>
            <a:tailEnd/>
          </a:ln>
        </p:spPr>
        <p:txBody>
          <a:bodyPr wrap="none">
            <a:spAutoFit/>
          </a:bodyPr>
          <a:lstStyle/>
          <a:p>
            <a:pPr>
              <a:spcBef>
                <a:spcPct val="50000"/>
              </a:spcBef>
              <a:defRPr/>
            </a:pPr>
            <a:r>
              <a:rPr lang="ja-JP" altLang="en-US" sz="2800" dirty="0" smtClean="0">
                <a:solidFill>
                  <a:schemeClr val="accent2"/>
                </a:solidFill>
                <a:latin typeface="+mj-ea"/>
                <a:ea typeface="+mj-ea"/>
              </a:rPr>
              <a:t>目指した理想</a:t>
            </a:r>
            <a:endParaRPr lang="ja-JP" altLang="en-US" sz="2800" dirty="0">
              <a:solidFill>
                <a:schemeClr val="accent2"/>
              </a:solidFill>
              <a:latin typeface="+mj-ea"/>
              <a:ea typeface="+mj-ea"/>
            </a:endParaRPr>
          </a:p>
        </p:txBody>
      </p:sp>
      <p:sp>
        <p:nvSpPr>
          <p:cNvPr id="23" name="Text Box 11"/>
          <p:cNvSpPr txBox="1">
            <a:spLocks noChangeArrowheads="1"/>
          </p:cNvSpPr>
          <p:nvPr/>
        </p:nvSpPr>
        <p:spPr bwMode="auto">
          <a:xfrm>
            <a:off x="1140120" y="5082869"/>
            <a:ext cx="7042762" cy="79440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252000" tIns="180000" rIns="252000" bIns="180000">
            <a:spAutoFit/>
          </a:bodyPr>
          <a:lstStyle/>
          <a:p>
            <a:pPr>
              <a:spcBef>
                <a:spcPct val="50000"/>
              </a:spcBef>
              <a:defRPr/>
            </a:pPr>
            <a:r>
              <a:rPr lang="ja-JP" altLang="en-US" sz="2800" dirty="0" smtClean="0">
                <a:latin typeface="+mn-ea"/>
                <a:ea typeface="+mn-ea"/>
              </a:rPr>
              <a:t>訪問者の最適化：来てほしい人に来てもらう</a:t>
            </a:r>
            <a:endParaRPr lang="ja-JP" altLang="en-US" sz="2800" dirty="0">
              <a:latin typeface="+mn-ea"/>
              <a:ea typeface="+mn-ea"/>
            </a:endParaRPr>
          </a:p>
        </p:txBody>
      </p:sp>
      <p:sp>
        <p:nvSpPr>
          <p:cNvPr id="9" name="Text Box 7"/>
          <p:cNvSpPr txBox="1">
            <a:spLocks noChangeArrowheads="1"/>
          </p:cNvSpPr>
          <p:nvPr/>
        </p:nvSpPr>
        <p:spPr bwMode="auto">
          <a:xfrm>
            <a:off x="5638801" y="1457325"/>
            <a:ext cx="902811" cy="523220"/>
          </a:xfrm>
          <a:prstGeom prst="rect">
            <a:avLst/>
          </a:prstGeom>
          <a:noFill/>
          <a:ln w="9525">
            <a:noFill/>
            <a:miter lim="800000"/>
            <a:headEnd/>
            <a:tailEnd/>
          </a:ln>
        </p:spPr>
        <p:txBody>
          <a:bodyPr wrap="none">
            <a:spAutoFit/>
          </a:bodyPr>
          <a:lstStyle/>
          <a:p>
            <a:pPr>
              <a:spcBef>
                <a:spcPct val="50000"/>
              </a:spcBef>
              <a:defRPr/>
            </a:pPr>
            <a:r>
              <a:rPr lang="ja-JP" altLang="en-US" sz="2800" dirty="0" smtClean="0">
                <a:solidFill>
                  <a:schemeClr val="accent2"/>
                </a:solidFill>
                <a:latin typeface="+mn-ea"/>
                <a:ea typeface="+mn-ea"/>
              </a:rPr>
              <a:t>結果</a:t>
            </a:r>
            <a:endParaRPr lang="en-US" altLang="ja-JP" sz="2800" dirty="0">
              <a:solidFill>
                <a:schemeClr val="accent2"/>
              </a:solidFill>
              <a:latin typeface="+mn-ea"/>
              <a:ea typeface="+mn-ea"/>
            </a:endParaRPr>
          </a:p>
        </p:txBody>
      </p:sp>
      <p:graphicFrame>
        <p:nvGraphicFramePr>
          <p:cNvPr id="13" name="グラフ 12"/>
          <p:cNvGraphicFramePr/>
          <p:nvPr>
            <p:extLst>
              <p:ext uri="{D42A27DB-BD31-4B8C-83A1-F6EECF244321}">
                <p14:modId xmlns:p14="http://schemas.microsoft.com/office/powerpoint/2010/main" val="1397150348"/>
              </p:ext>
            </p:extLst>
          </p:nvPr>
        </p:nvGraphicFramePr>
        <p:xfrm>
          <a:off x="827584" y="2028660"/>
          <a:ext cx="4571957" cy="2742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p:cNvGraphicFramePr>
          <p:nvPr>
            <p:extLst>
              <p:ext uri="{D42A27DB-BD31-4B8C-83A1-F6EECF244321}">
                <p14:modId xmlns:p14="http://schemas.microsoft.com/office/powerpoint/2010/main" val="3270807975"/>
              </p:ext>
            </p:extLst>
          </p:nvPr>
        </p:nvGraphicFramePr>
        <p:xfrm>
          <a:off x="4450552" y="1980545"/>
          <a:ext cx="3820986" cy="29621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7"/>
          <p:cNvSpPr txBox="1">
            <a:spLocks noChangeArrowheads="1"/>
          </p:cNvSpPr>
          <p:nvPr/>
        </p:nvSpPr>
        <p:spPr bwMode="auto">
          <a:xfrm>
            <a:off x="1371600" y="4725144"/>
            <a:ext cx="2780761" cy="307777"/>
          </a:xfrm>
          <a:prstGeom prst="rect">
            <a:avLst/>
          </a:prstGeom>
          <a:noFill/>
          <a:ln w="9525">
            <a:noFill/>
            <a:miter lim="800000"/>
            <a:headEnd/>
            <a:tailEnd/>
          </a:ln>
        </p:spPr>
        <p:txBody>
          <a:bodyPr wrap="none">
            <a:spAutoFit/>
          </a:bodyPr>
          <a:lstStyle/>
          <a:p>
            <a:pPr>
              <a:spcBef>
                <a:spcPct val="50000"/>
              </a:spcBef>
            </a:pPr>
            <a:r>
              <a:rPr lang="ja-JP" altLang="en-US" sz="1400" dirty="0"/>
              <a:t>計測期間：</a:t>
            </a:r>
            <a:r>
              <a:rPr lang="en-US" altLang="ja-JP" sz="1400" dirty="0" smtClean="0"/>
              <a:t>2009 Aug.</a:t>
            </a:r>
            <a:r>
              <a:rPr lang="ja-JP" altLang="en-US" sz="1400" dirty="0" smtClean="0"/>
              <a:t>～</a:t>
            </a:r>
            <a:r>
              <a:rPr lang="en-US" altLang="ja-JP" sz="1400" dirty="0" smtClean="0"/>
              <a:t>2009 Nov.</a:t>
            </a:r>
            <a:endParaRPr lang="en-US" altLang="ja-JP" sz="1400" dirty="0"/>
          </a:p>
        </p:txBody>
      </p:sp>
      <p:sp>
        <p:nvSpPr>
          <p:cNvPr id="12" name="Text Box 7"/>
          <p:cNvSpPr txBox="1">
            <a:spLocks noChangeArrowheads="1"/>
          </p:cNvSpPr>
          <p:nvPr/>
        </p:nvSpPr>
        <p:spPr bwMode="auto">
          <a:xfrm>
            <a:off x="5436096" y="4725144"/>
            <a:ext cx="2752420" cy="307777"/>
          </a:xfrm>
          <a:prstGeom prst="rect">
            <a:avLst/>
          </a:prstGeom>
          <a:noFill/>
          <a:ln w="9525">
            <a:noFill/>
            <a:miter lim="800000"/>
            <a:headEnd/>
            <a:tailEnd/>
          </a:ln>
        </p:spPr>
        <p:txBody>
          <a:bodyPr wrap="none">
            <a:spAutoFit/>
          </a:bodyPr>
          <a:lstStyle/>
          <a:p>
            <a:pPr>
              <a:spcBef>
                <a:spcPct val="50000"/>
              </a:spcBef>
            </a:pPr>
            <a:r>
              <a:rPr lang="ja-JP" altLang="en-US" sz="1400" dirty="0"/>
              <a:t>計測期間：</a:t>
            </a:r>
            <a:r>
              <a:rPr lang="en-US" altLang="ja-JP" sz="1400" dirty="0" smtClean="0"/>
              <a:t>2010 Jan.</a:t>
            </a:r>
            <a:r>
              <a:rPr lang="ja-JP" altLang="en-US" sz="1400" dirty="0" smtClean="0"/>
              <a:t>～</a:t>
            </a:r>
            <a:r>
              <a:rPr lang="en-US" altLang="ja-JP" sz="1400" dirty="0" smtClean="0"/>
              <a:t>2010 Mar.</a:t>
            </a:r>
            <a:endParaRPr lang="en-US" altLang="ja-JP" sz="1400" dirty="0"/>
          </a:p>
        </p:txBody>
      </p:sp>
      <p:sp>
        <p:nvSpPr>
          <p:cNvPr id="2" name="テキスト ボックス 1"/>
          <p:cNvSpPr txBox="1"/>
          <p:nvPr/>
        </p:nvSpPr>
        <p:spPr>
          <a:xfrm>
            <a:off x="4327510" y="3068960"/>
            <a:ext cx="748923" cy="769441"/>
          </a:xfrm>
          <a:prstGeom prst="rect">
            <a:avLst/>
          </a:prstGeom>
          <a:noFill/>
        </p:spPr>
        <p:txBody>
          <a:bodyPr wrap="none" rtlCol="0">
            <a:spAutoFit/>
          </a:bodyPr>
          <a:lstStyle/>
          <a:p>
            <a:r>
              <a:rPr kumimoji="1" lang="ja-JP" altLang="en-US" sz="4400" dirty="0" smtClean="0"/>
              <a:t>≒</a:t>
            </a:r>
            <a:endParaRPr kumimoji="1" lang="ja-JP" altLang="en-US" sz="4400" dirty="0"/>
          </a:p>
        </p:txBody>
      </p:sp>
    </p:spTree>
    <p:extLst>
      <p:ext uri="{BB962C8B-B14F-4D97-AF65-F5344CB8AC3E}">
        <p14:creationId xmlns:p14="http://schemas.microsoft.com/office/powerpoint/2010/main" val="1845226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dirty="0"/>
              <a:t>知るべきことは何か？</a:t>
            </a:r>
            <a:endParaRPr lang="ja-JP" altLang="en-US" dirty="0" smtClean="0"/>
          </a:p>
        </p:txBody>
      </p:sp>
      <p:pic>
        <p:nvPicPr>
          <p:cNvPr id="131075" name="Picture 3"/>
          <p:cNvPicPr>
            <a:picLocks noChangeAspect="1" noChangeArrowheads="1"/>
          </p:cNvPicPr>
          <p:nvPr/>
        </p:nvPicPr>
        <p:blipFill>
          <a:blip r:embed="rId2" cstate="print"/>
          <a:srcRect/>
          <a:stretch>
            <a:fillRect/>
          </a:stretch>
        </p:blipFill>
        <p:spPr bwMode="auto">
          <a:xfrm>
            <a:off x="2317716" y="1268760"/>
            <a:ext cx="4930108" cy="3998265"/>
          </a:xfrm>
          <a:prstGeom prst="rect">
            <a:avLst/>
          </a:prstGeom>
          <a:noFill/>
          <a:ln w="9525">
            <a:noFill/>
            <a:miter lim="800000"/>
            <a:headEnd/>
            <a:tailEnd/>
          </a:ln>
          <a:effectLst/>
        </p:spPr>
      </p:pic>
      <p:sp>
        <p:nvSpPr>
          <p:cNvPr id="11" name="Text Box 5"/>
          <p:cNvSpPr txBox="1">
            <a:spLocks noChangeArrowheads="1"/>
          </p:cNvSpPr>
          <p:nvPr/>
        </p:nvSpPr>
        <p:spPr bwMode="auto">
          <a:xfrm>
            <a:off x="2117365" y="5301208"/>
            <a:ext cx="5083791"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mn-ea"/>
                <a:ea typeface="+mn-ea"/>
              </a:rPr>
              <a:t>記事やイベント告知ページへの送客</a:t>
            </a:r>
            <a:endParaRPr lang="ja-JP" altLang="en-US" sz="2400" dirty="0">
              <a:latin typeface="+mn-ea"/>
              <a:ea typeface="+mn-ea"/>
            </a:endParaRPr>
          </a:p>
        </p:txBody>
      </p:sp>
    </p:spTree>
    <p:extLst>
      <p:ext uri="{BB962C8B-B14F-4D97-AF65-F5344CB8AC3E}">
        <p14:creationId xmlns:p14="http://schemas.microsoft.com/office/powerpoint/2010/main" val="3718087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defRPr/>
            </a:pPr>
            <a:r>
              <a:rPr lang="ja-JP" altLang="en-US" dirty="0" smtClean="0">
                <a:latin typeface="+mn-ea"/>
                <a:ea typeface="+mn-ea"/>
              </a:rPr>
              <a:t>離脱にも種類がある</a:t>
            </a:r>
          </a:p>
        </p:txBody>
      </p:sp>
      <p:sp>
        <p:nvSpPr>
          <p:cNvPr id="7" name="メモ 6"/>
          <p:cNvSpPr/>
          <p:nvPr/>
        </p:nvSpPr>
        <p:spPr>
          <a:xfrm>
            <a:off x="4775027" y="2550720"/>
            <a:ext cx="1143000" cy="78581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latin typeface="+mj-ea"/>
                <a:ea typeface="+mj-ea"/>
              </a:rPr>
              <a:t>記事</a:t>
            </a:r>
          </a:p>
        </p:txBody>
      </p:sp>
      <p:sp>
        <p:nvSpPr>
          <p:cNvPr id="8" name="メモ 7"/>
          <p:cNvSpPr/>
          <p:nvPr/>
        </p:nvSpPr>
        <p:spPr>
          <a:xfrm>
            <a:off x="3281189" y="2264970"/>
            <a:ext cx="1143000" cy="78581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latin typeface="+mj-ea"/>
                <a:ea typeface="+mj-ea"/>
              </a:rPr>
              <a:t>ブログ</a:t>
            </a:r>
          </a:p>
        </p:txBody>
      </p:sp>
      <p:sp>
        <p:nvSpPr>
          <p:cNvPr id="10" name="メモ 9"/>
          <p:cNvSpPr/>
          <p:nvPr/>
        </p:nvSpPr>
        <p:spPr>
          <a:xfrm>
            <a:off x="1812752" y="2050657"/>
            <a:ext cx="1143000" cy="78581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en-US" altLang="ja-JP" sz="2800" dirty="0">
                <a:solidFill>
                  <a:schemeClr val="tx1"/>
                </a:solidFill>
                <a:latin typeface="+mj-ea"/>
                <a:ea typeface="+mj-ea"/>
              </a:rPr>
              <a:t>TOP</a:t>
            </a:r>
            <a:endParaRPr lang="ja-JP" altLang="en-US" sz="2800" dirty="0">
              <a:solidFill>
                <a:schemeClr val="tx1"/>
              </a:solidFill>
              <a:latin typeface="+mj-ea"/>
              <a:ea typeface="+mj-ea"/>
            </a:endParaRPr>
          </a:p>
        </p:txBody>
      </p:sp>
      <p:sp>
        <p:nvSpPr>
          <p:cNvPr id="12" name="角丸四角形 11"/>
          <p:cNvSpPr/>
          <p:nvPr/>
        </p:nvSpPr>
        <p:spPr>
          <a:xfrm>
            <a:off x="1585739" y="1836345"/>
            <a:ext cx="4584700" cy="1857375"/>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solidFill>
                <a:schemeClr val="tx1"/>
              </a:solidFill>
              <a:latin typeface="+mj-ea"/>
              <a:ea typeface="+mj-ea"/>
            </a:endParaRPr>
          </a:p>
        </p:txBody>
      </p:sp>
      <p:cxnSp>
        <p:nvCxnSpPr>
          <p:cNvPr id="13" name="図形 15"/>
          <p:cNvCxnSpPr>
            <a:stCxn id="12" idx="3"/>
            <a:endCxn id="16" idx="1"/>
          </p:cNvCxnSpPr>
          <p:nvPr/>
        </p:nvCxnSpPr>
        <p:spPr>
          <a:xfrm>
            <a:off x="6170439" y="2765032"/>
            <a:ext cx="558800" cy="3175"/>
          </a:xfrm>
          <a:prstGeom prst="bentConnector3">
            <a:avLst>
              <a:gd name="adj1" fmla="val 50000"/>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 name="メモ 15"/>
          <p:cNvSpPr/>
          <p:nvPr/>
        </p:nvSpPr>
        <p:spPr>
          <a:xfrm>
            <a:off x="6729239" y="2353870"/>
            <a:ext cx="1357313" cy="827087"/>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0" anchor="ctr"/>
          <a:lstStyle/>
          <a:p>
            <a:pPr algn="ctr">
              <a:defRPr/>
            </a:pPr>
            <a:r>
              <a:rPr lang="ja-JP" altLang="en-US" sz="2000" dirty="0" smtClean="0">
                <a:solidFill>
                  <a:schemeClr val="tx1"/>
                </a:solidFill>
              </a:rPr>
              <a:t>サイト外の</a:t>
            </a:r>
            <a:r>
              <a:rPr lang="en-US" altLang="ja-JP" sz="2000" dirty="0" smtClean="0">
                <a:solidFill>
                  <a:schemeClr val="tx1"/>
                </a:solidFill>
              </a:rPr>
              <a:t/>
            </a:r>
            <a:br>
              <a:rPr lang="en-US" altLang="ja-JP" sz="2000" dirty="0" smtClean="0">
                <a:solidFill>
                  <a:schemeClr val="tx1"/>
                </a:solidFill>
              </a:rPr>
            </a:br>
            <a:r>
              <a:rPr lang="ja-JP" altLang="en-US" sz="2000" dirty="0" smtClean="0">
                <a:solidFill>
                  <a:schemeClr val="tx1"/>
                </a:solidFill>
              </a:rPr>
              <a:t>コンテンツ</a:t>
            </a:r>
            <a:endParaRPr lang="ja-JP" altLang="en-US" sz="2000" dirty="0">
              <a:solidFill>
                <a:schemeClr val="tx1"/>
              </a:solidFill>
            </a:endParaRPr>
          </a:p>
        </p:txBody>
      </p:sp>
      <p:sp>
        <p:nvSpPr>
          <p:cNvPr id="18" name="メモ 17"/>
          <p:cNvSpPr/>
          <p:nvPr/>
        </p:nvSpPr>
        <p:spPr>
          <a:xfrm>
            <a:off x="1720677" y="4193782"/>
            <a:ext cx="1327150" cy="78581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0" anchor="ctr"/>
          <a:lstStyle/>
          <a:p>
            <a:pPr algn="ctr">
              <a:defRPr/>
            </a:pPr>
            <a:r>
              <a:rPr lang="ja-JP" altLang="en-US" sz="2000" dirty="0" smtClean="0">
                <a:solidFill>
                  <a:schemeClr val="tx1"/>
                </a:solidFill>
              </a:rPr>
              <a:t>自分の</a:t>
            </a:r>
            <a:r>
              <a:rPr lang="en-US" altLang="ja-JP" sz="2000" dirty="0" smtClean="0">
                <a:solidFill>
                  <a:schemeClr val="tx1"/>
                </a:solidFill>
              </a:rPr>
              <a:t/>
            </a:r>
            <a:br>
              <a:rPr lang="en-US" altLang="ja-JP" sz="2000" dirty="0" smtClean="0">
                <a:solidFill>
                  <a:schemeClr val="tx1"/>
                </a:solidFill>
              </a:rPr>
            </a:br>
            <a:r>
              <a:rPr lang="ja-JP" altLang="en-US" sz="2000" dirty="0" smtClean="0">
                <a:solidFill>
                  <a:schemeClr val="tx1"/>
                </a:solidFill>
              </a:rPr>
              <a:t>寄稿記事</a:t>
            </a:r>
            <a:endParaRPr lang="ja-JP" altLang="en-US" sz="2000" dirty="0">
              <a:solidFill>
                <a:schemeClr val="tx1"/>
              </a:solidFill>
            </a:endParaRPr>
          </a:p>
        </p:txBody>
      </p:sp>
      <p:sp>
        <p:nvSpPr>
          <p:cNvPr id="19" name="メモ 18"/>
          <p:cNvSpPr/>
          <p:nvPr/>
        </p:nvSpPr>
        <p:spPr>
          <a:xfrm>
            <a:off x="4687714" y="4193782"/>
            <a:ext cx="1327150" cy="78581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0" anchor="ctr"/>
          <a:lstStyle/>
          <a:p>
            <a:pPr algn="ctr">
              <a:defRPr/>
            </a:pPr>
            <a:r>
              <a:rPr lang="ja-JP" altLang="en-US" sz="2000" dirty="0">
                <a:solidFill>
                  <a:schemeClr val="tx1"/>
                </a:solidFill>
              </a:rPr>
              <a:t>関連リンク</a:t>
            </a:r>
          </a:p>
        </p:txBody>
      </p:sp>
      <p:pic>
        <p:nvPicPr>
          <p:cNvPr id="90126" name="Picture 4" descr="kmqsmn0000007r4s"/>
          <p:cNvPicPr>
            <a:picLocks noChangeAspect="1" noChangeArrowheads="1"/>
          </p:cNvPicPr>
          <p:nvPr/>
        </p:nvPicPr>
        <p:blipFill>
          <a:blip r:embed="rId2" cstate="print"/>
          <a:srcRect l="48988" t="16586" r="5830" b="18182"/>
          <a:stretch>
            <a:fillRect/>
          </a:stretch>
        </p:blipFill>
        <p:spPr bwMode="auto">
          <a:xfrm>
            <a:off x="1043608" y="5105916"/>
            <a:ext cx="1354137" cy="642938"/>
          </a:xfrm>
          <a:prstGeom prst="rect">
            <a:avLst/>
          </a:prstGeom>
          <a:noFill/>
          <a:ln w="9525">
            <a:noFill/>
            <a:miter lim="800000"/>
            <a:headEnd/>
            <a:tailEnd/>
          </a:ln>
        </p:spPr>
      </p:pic>
      <p:pic>
        <p:nvPicPr>
          <p:cNvPr id="90127" name="Picture 13" descr=" "/>
          <p:cNvPicPr>
            <a:picLocks noChangeAspect="1" noChangeArrowheads="1"/>
          </p:cNvPicPr>
          <p:nvPr/>
        </p:nvPicPr>
        <p:blipFill>
          <a:blip r:embed="rId3" cstate="print"/>
          <a:srcRect/>
          <a:stretch>
            <a:fillRect/>
          </a:stretch>
        </p:blipFill>
        <p:spPr bwMode="auto">
          <a:xfrm>
            <a:off x="1043608" y="4661068"/>
            <a:ext cx="457200" cy="457200"/>
          </a:xfrm>
          <a:prstGeom prst="rect">
            <a:avLst/>
          </a:prstGeom>
          <a:noFill/>
          <a:ln w="9525">
            <a:noFill/>
            <a:miter lim="800000"/>
            <a:headEnd/>
            <a:tailEnd/>
          </a:ln>
        </p:spPr>
      </p:pic>
      <p:pic>
        <p:nvPicPr>
          <p:cNvPr id="90129" name="Picture 17"/>
          <p:cNvPicPr>
            <a:picLocks noChangeAspect="1" noChangeArrowheads="1"/>
          </p:cNvPicPr>
          <p:nvPr/>
        </p:nvPicPr>
        <p:blipFill>
          <a:blip r:embed="rId4" cstate="print"/>
          <a:srcRect/>
          <a:stretch>
            <a:fillRect/>
          </a:stretch>
        </p:blipFill>
        <p:spPr bwMode="auto">
          <a:xfrm>
            <a:off x="1720677" y="5798021"/>
            <a:ext cx="1190625" cy="295275"/>
          </a:xfrm>
          <a:prstGeom prst="rect">
            <a:avLst/>
          </a:prstGeom>
          <a:noFill/>
          <a:ln w="9525">
            <a:noFill/>
            <a:miter lim="800000"/>
            <a:headEnd/>
            <a:tailEnd/>
          </a:ln>
        </p:spPr>
      </p:pic>
      <p:cxnSp>
        <p:nvCxnSpPr>
          <p:cNvPr id="36" name="図形 15"/>
          <p:cNvCxnSpPr>
            <a:stCxn id="10" idx="2"/>
            <a:endCxn id="18" idx="0"/>
          </p:cNvCxnSpPr>
          <p:nvPr/>
        </p:nvCxnSpPr>
        <p:spPr>
          <a:xfrm rot="16200000" flipH="1">
            <a:off x="1705596" y="3515126"/>
            <a:ext cx="1357312" cy="0"/>
          </a:xfrm>
          <a:prstGeom prst="bentConnector3">
            <a:avLst>
              <a:gd name="adj1" fmla="val 50000"/>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図形 15"/>
          <p:cNvCxnSpPr>
            <a:stCxn id="8" idx="2"/>
            <a:endCxn id="18" idx="0"/>
          </p:cNvCxnSpPr>
          <p:nvPr/>
        </p:nvCxnSpPr>
        <p:spPr>
          <a:xfrm rot="5400000">
            <a:off x="2546971" y="2888063"/>
            <a:ext cx="1143000" cy="1468437"/>
          </a:xfrm>
          <a:prstGeom prst="bentConnector3">
            <a:avLst>
              <a:gd name="adj1" fmla="val 50000"/>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図形 15"/>
          <p:cNvCxnSpPr>
            <a:stCxn id="7" idx="2"/>
            <a:endCxn id="19" idx="0"/>
          </p:cNvCxnSpPr>
          <p:nvPr/>
        </p:nvCxnSpPr>
        <p:spPr>
          <a:xfrm rot="16200000" flipH="1">
            <a:off x="4920283" y="3762776"/>
            <a:ext cx="857250" cy="4762"/>
          </a:xfrm>
          <a:prstGeom prst="bentConnector3">
            <a:avLst>
              <a:gd name="adj1" fmla="val 50000"/>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0134" name="テキスト ボックス 15"/>
          <p:cNvSpPr txBox="1">
            <a:spLocks noChangeArrowheads="1"/>
          </p:cNvSpPr>
          <p:nvPr/>
        </p:nvSpPr>
        <p:spPr bwMode="auto">
          <a:xfrm>
            <a:off x="6748289" y="3276505"/>
            <a:ext cx="1242648" cy="830997"/>
          </a:xfrm>
          <a:prstGeom prst="rect">
            <a:avLst/>
          </a:prstGeom>
          <a:noFill/>
          <a:ln w="9525">
            <a:noFill/>
            <a:miter lim="800000"/>
            <a:headEnd/>
            <a:tailEnd/>
          </a:ln>
        </p:spPr>
        <p:txBody>
          <a:bodyPr wrap="none">
            <a:spAutoFit/>
          </a:bodyPr>
          <a:lstStyle/>
          <a:p>
            <a:r>
              <a:rPr lang="en-US" altLang="ja-JP" sz="1600" dirty="0" err="1"/>
              <a:t>SlideShare</a:t>
            </a:r>
            <a:r>
              <a:rPr lang="en-US" altLang="ja-JP" sz="1600" dirty="0"/>
              <a:t>,</a:t>
            </a:r>
            <a:br>
              <a:rPr lang="en-US" altLang="ja-JP" sz="1600" dirty="0"/>
            </a:br>
            <a:r>
              <a:rPr lang="en-US" altLang="ja-JP" sz="1600" dirty="0" smtClean="0"/>
              <a:t>LinkedIn,</a:t>
            </a:r>
            <a:br>
              <a:rPr lang="en-US" altLang="ja-JP" sz="1600" dirty="0" smtClean="0"/>
            </a:br>
            <a:r>
              <a:rPr lang="en-US" altLang="ja-JP" sz="1600" dirty="0" err="1" smtClean="0"/>
              <a:t>Facebook</a:t>
            </a:r>
            <a:endParaRPr lang="en-US" altLang="ja-JP" sz="1600" dirty="0"/>
          </a:p>
        </p:txBody>
      </p:sp>
      <p:sp>
        <p:nvSpPr>
          <p:cNvPr id="24" name="テキスト ボックス 15"/>
          <p:cNvSpPr txBox="1">
            <a:spLocks noChangeArrowheads="1"/>
          </p:cNvSpPr>
          <p:nvPr/>
        </p:nvSpPr>
        <p:spPr bwMode="auto">
          <a:xfrm>
            <a:off x="4804420" y="5076705"/>
            <a:ext cx="1858201" cy="338554"/>
          </a:xfrm>
          <a:prstGeom prst="rect">
            <a:avLst/>
          </a:prstGeom>
          <a:noFill/>
          <a:ln w="9525">
            <a:noFill/>
            <a:miter lim="800000"/>
            <a:headEnd/>
            <a:tailEnd/>
          </a:ln>
        </p:spPr>
        <p:txBody>
          <a:bodyPr wrap="none">
            <a:spAutoFit/>
          </a:bodyPr>
          <a:lstStyle/>
          <a:p>
            <a:r>
              <a:rPr lang="ja-JP" altLang="en-US" sz="1600" dirty="0" smtClean="0"/>
              <a:t>第三者によるサイト</a:t>
            </a:r>
            <a:endParaRPr lang="en-US" altLang="ja-JP" sz="1600" dirty="0"/>
          </a:p>
        </p:txBody>
      </p:sp>
      <p:grpSp>
        <p:nvGrpSpPr>
          <p:cNvPr id="21" name="グループ化 20"/>
          <p:cNvGrpSpPr/>
          <p:nvPr/>
        </p:nvGrpSpPr>
        <p:grpSpPr>
          <a:xfrm>
            <a:off x="2860204" y="3853086"/>
            <a:ext cx="242918" cy="314926"/>
            <a:chOff x="8361530" y="2321986"/>
            <a:chExt cx="242918" cy="314926"/>
          </a:xfrm>
        </p:grpSpPr>
        <p:sp>
          <p:nvSpPr>
            <p:cNvPr id="22" name="二等辺三角形 21"/>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5" name="グループ化 24"/>
          <p:cNvGrpSpPr/>
          <p:nvPr/>
        </p:nvGrpSpPr>
        <p:grpSpPr>
          <a:xfrm>
            <a:off x="7873870" y="2025475"/>
            <a:ext cx="242918" cy="314926"/>
            <a:chOff x="8361530" y="2321986"/>
            <a:chExt cx="242918" cy="314926"/>
          </a:xfrm>
        </p:grpSpPr>
        <p:sp>
          <p:nvSpPr>
            <p:cNvPr id="26" name="二等辺三角形 25"/>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9814" y="5081663"/>
            <a:ext cx="1412875" cy="66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図形 15"/>
          <p:cNvCxnSpPr>
            <a:endCxn id="32" idx="1"/>
          </p:cNvCxnSpPr>
          <p:nvPr/>
        </p:nvCxnSpPr>
        <p:spPr>
          <a:xfrm flipV="1">
            <a:off x="6084170" y="1457801"/>
            <a:ext cx="645069" cy="450552"/>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メモ 31"/>
          <p:cNvSpPr/>
          <p:nvPr/>
        </p:nvSpPr>
        <p:spPr>
          <a:xfrm>
            <a:off x="6729239" y="1044257"/>
            <a:ext cx="1357313" cy="827087"/>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0" anchor="ctr"/>
          <a:lstStyle/>
          <a:p>
            <a:pPr algn="ctr">
              <a:defRPr/>
            </a:pPr>
            <a:r>
              <a:rPr lang="ja-JP" altLang="en-US" sz="2000" dirty="0" smtClean="0">
                <a:solidFill>
                  <a:schemeClr val="tx1"/>
                </a:solidFill>
              </a:rPr>
              <a:t>広告</a:t>
            </a:r>
            <a:endParaRPr lang="ja-JP" altLang="en-US" sz="2000" dirty="0">
              <a:solidFill>
                <a:schemeClr val="tx1"/>
              </a:solidFill>
            </a:endParaRPr>
          </a:p>
        </p:txBody>
      </p:sp>
    </p:spTree>
    <p:extLst>
      <p:ext uri="{BB962C8B-B14F-4D97-AF65-F5344CB8AC3E}">
        <p14:creationId xmlns:p14="http://schemas.microsoft.com/office/powerpoint/2010/main" val="1248330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defRPr/>
            </a:pPr>
            <a:r>
              <a:rPr lang="ja-JP" altLang="en-US" dirty="0" smtClean="0"/>
              <a:t>クリックの計測を</a:t>
            </a:r>
            <a:r>
              <a:rPr lang="en-US" altLang="ja-JP" dirty="0" smtClean="0"/>
              <a:t>JavaScript</a:t>
            </a:r>
            <a:r>
              <a:rPr lang="ja-JP" altLang="en-US" dirty="0" smtClean="0"/>
              <a:t>で自動化した</a:t>
            </a:r>
          </a:p>
        </p:txBody>
      </p:sp>
      <p:pic>
        <p:nvPicPr>
          <p:cNvPr id="219138" name="Picture 2"/>
          <p:cNvPicPr>
            <a:picLocks noChangeAspect="1" noChangeArrowheads="1"/>
          </p:cNvPicPr>
          <p:nvPr/>
        </p:nvPicPr>
        <p:blipFill>
          <a:blip r:embed="rId2" cstate="print"/>
          <a:srcRect b="37037"/>
          <a:stretch>
            <a:fillRect/>
          </a:stretch>
        </p:blipFill>
        <p:spPr bwMode="auto">
          <a:xfrm>
            <a:off x="1115616" y="1772816"/>
            <a:ext cx="4612342" cy="1224136"/>
          </a:xfrm>
          <a:prstGeom prst="rect">
            <a:avLst/>
          </a:prstGeom>
          <a:noFill/>
          <a:ln w="9525">
            <a:noFill/>
            <a:miter lim="800000"/>
            <a:headEnd/>
            <a:tailEnd/>
          </a:ln>
        </p:spPr>
      </p:pic>
      <p:sp>
        <p:nvSpPr>
          <p:cNvPr id="12" name="テキスト ボックス 15"/>
          <p:cNvSpPr txBox="1">
            <a:spLocks noChangeArrowheads="1"/>
          </p:cNvSpPr>
          <p:nvPr/>
        </p:nvSpPr>
        <p:spPr bwMode="auto">
          <a:xfrm>
            <a:off x="1259632" y="4365104"/>
            <a:ext cx="6699051" cy="797311"/>
          </a:xfrm>
          <a:prstGeom prst="rect">
            <a:avLst/>
          </a:prstGeom>
          <a:solidFill>
            <a:srgbClr val="FFFF99"/>
          </a:solidFill>
          <a:ln w="9525">
            <a:noFill/>
            <a:miter lim="800000"/>
            <a:headEnd/>
            <a:tailEnd/>
          </a:ln>
        </p:spPr>
        <p:txBody>
          <a:bodyPr wrap="none" lIns="108000" tIns="72000" rIns="108000" bIns="108000">
            <a:spAutoFit/>
          </a:bodyPr>
          <a:lstStyle/>
          <a:p>
            <a:r>
              <a:rPr lang="ja-JP" altLang="en-US" sz="2400" dirty="0" smtClean="0">
                <a:latin typeface="+mn-ea"/>
                <a:ea typeface="+mn-ea"/>
              </a:rPr>
              <a:t>他サイトへの送客効果を自動で定点観測する方法</a:t>
            </a:r>
            <a:endParaRPr lang="en-US" altLang="ja-JP" sz="2400" dirty="0" smtClean="0">
              <a:latin typeface="+mn-ea"/>
              <a:ea typeface="+mn-ea"/>
            </a:endParaRPr>
          </a:p>
          <a:p>
            <a:r>
              <a:rPr lang="en-US" altLang="ja-JP" sz="1600" dirty="0" smtClean="0">
                <a:hlinkClick r:id="rId3"/>
              </a:rPr>
              <a:t>http://www.cms-ia.info/web-analytics/measure-outbound-links/</a:t>
            </a:r>
            <a:endParaRPr lang="ja-JP" altLang="en-US" sz="1600" dirty="0"/>
          </a:p>
        </p:txBody>
      </p:sp>
      <p:sp>
        <p:nvSpPr>
          <p:cNvPr id="14" name="フローチャート : 磁気ディスク 13"/>
          <p:cNvSpPr/>
          <p:nvPr/>
        </p:nvSpPr>
        <p:spPr>
          <a:xfrm>
            <a:off x="6444208" y="1961946"/>
            <a:ext cx="648072" cy="648072"/>
          </a:xfrm>
          <a:prstGeom prst="flowChartMagneticDisk">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p:cNvSpPr txBox="1">
            <a:spLocks noChangeArrowheads="1"/>
          </p:cNvSpPr>
          <p:nvPr/>
        </p:nvSpPr>
        <p:spPr bwMode="auto">
          <a:xfrm>
            <a:off x="4283968" y="2060848"/>
            <a:ext cx="1531537"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クリック</a:t>
            </a:r>
            <a:endParaRPr lang="ja-JP" altLang="en-US" sz="2400" dirty="0">
              <a:latin typeface="ＭＳ Ｐゴシック" pitchFamily="50" charset="-128"/>
              <a:ea typeface="ＭＳ Ｐゴシック" pitchFamily="50" charset="-128"/>
            </a:endParaRPr>
          </a:p>
        </p:txBody>
      </p:sp>
      <p:cxnSp>
        <p:nvCxnSpPr>
          <p:cNvPr id="16" name="直線矢印コネクタ 15"/>
          <p:cNvCxnSpPr>
            <a:stCxn id="15" idx="3"/>
            <a:endCxn id="14" idx="2"/>
          </p:cNvCxnSpPr>
          <p:nvPr/>
        </p:nvCxnSpPr>
        <p:spPr>
          <a:xfrm>
            <a:off x="5815505" y="2281866"/>
            <a:ext cx="628703" cy="4116"/>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19139" name="Picture 3"/>
          <p:cNvPicPr>
            <a:picLocks noChangeAspect="1" noChangeArrowheads="1"/>
          </p:cNvPicPr>
          <p:nvPr/>
        </p:nvPicPr>
        <p:blipFill>
          <a:blip r:embed="rId4" cstate="print"/>
          <a:srcRect/>
          <a:stretch>
            <a:fillRect/>
          </a:stretch>
        </p:blipFill>
        <p:spPr bwMode="auto">
          <a:xfrm>
            <a:off x="6390420" y="3212976"/>
            <a:ext cx="734199" cy="720080"/>
          </a:xfrm>
          <a:prstGeom prst="rect">
            <a:avLst/>
          </a:prstGeom>
          <a:noFill/>
          <a:ln w="9525">
            <a:noFill/>
            <a:miter lim="800000"/>
            <a:headEnd/>
            <a:tailEnd/>
          </a:ln>
        </p:spPr>
      </p:pic>
      <p:cxnSp>
        <p:nvCxnSpPr>
          <p:cNvPr id="20" name="直線矢印コネクタ 19"/>
          <p:cNvCxnSpPr>
            <a:stCxn id="14" idx="3"/>
            <a:endCxn id="219139" idx="0"/>
          </p:cNvCxnSpPr>
          <p:nvPr/>
        </p:nvCxnSpPr>
        <p:spPr>
          <a:xfrm rot="5400000">
            <a:off x="6461403" y="2906135"/>
            <a:ext cx="602958" cy="10724"/>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1" name="テキスト ボックス 15"/>
          <p:cNvSpPr txBox="1">
            <a:spLocks noChangeArrowheads="1"/>
          </p:cNvSpPr>
          <p:nvPr/>
        </p:nvSpPr>
        <p:spPr bwMode="auto">
          <a:xfrm>
            <a:off x="7168599" y="1980129"/>
            <a:ext cx="1210588" cy="646331"/>
          </a:xfrm>
          <a:prstGeom prst="rect">
            <a:avLst/>
          </a:prstGeom>
          <a:noFill/>
          <a:ln w="9525">
            <a:noFill/>
            <a:miter lim="800000"/>
            <a:headEnd/>
            <a:tailEnd/>
          </a:ln>
        </p:spPr>
        <p:txBody>
          <a:bodyPr wrap="none">
            <a:spAutoFit/>
          </a:bodyPr>
          <a:lstStyle/>
          <a:p>
            <a:r>
              <a:rPr lang="en-US" altLang="ja-JP" b="1" dirty="0" smtClean="0"/>
              <a:t>Google</a:t>
            </a:r>
          </a:p>
          <a:p>
            <a:r>
              <a:rPr lang="en-US" altLang="ja-JP" b="1" dirty="0" smtClean="0"/>
              <a:t>Analytics</a:t>
            </a:r>
            <a:endParaRPr lang="en-US" altLang="ja-JP" b="1" dirty="0"/>
          </a:p>
        </p:txBody>
      </p:sp>
      <p:sp>
        <p:nvSpPr>
          <p:cNvPr id="22" name="テキスト ボックス 15"/>
          <p:cNvSpPr txBox="1">
            <a:spLocks noChangeArrowheads="1"/>
          </p:cNvSpPr>
          <p:nvPr/>
        </p:nvSpPr>
        <p:spPr bwMode="auto">
          <a:xfrm>
            <a:off x="7164288" y="3212976"/>
            <a:ext cx="1162498" cy="646331"/>
          </a:xfrm>
          <a:prstGeom prst="rect">
            <a:avLst/>
          </a:prstGeom>
          <a:noFill/>
          <a:ln w="9525">
            <a:noFill/>
            <a:miter lim="800000"/>
            <a:headEnd/>
            <a:tailEnd/>
          </a:ln>
        </p:spPr>
        <p:txBody>
          <a:bodyPr wrap="none">
            <a:spAutoFit/>
          </a:bodyPr>
          <a:lstStyle/>
          <a:p>
            <a:r>
              <a:rPr lang="ja-JP" altLang="en-US" b="1" dirty="0" smtClean="0"/>
              <a:t>レポートも</a:t>
            </a:r>
            <a:r>
              <a:rPr lang="en-US" altLang="ja-JP" b="1" dirty="0" smtClean="0"/>
              <a:t/>
            </a:r>
            <a:br>
              <a:rPr lang="en-US" altLang="ja-JP" b="1" dirty="0" smtClean="0"/>
            </a:br>
            <a:r>
              <a:rPr lang="ja-JP" altLang="en-US" b="1" dirty="0" smtClean="0"/>
              <a:t>自動更新</a:t>
            </a:r>
            <a:endParaRPr lang="en-US" altLang="ja-JP" b="1" dirty="0"/>
          </a:p>
        </p:txBody>
      </p:sp>
    </p:spTree>
    <p:extLst>
      <p:ext uri="{BB962C8B-B14F-4D97-AF65-F5344CB8AC3E}">
        <p14:creationId xmlns:p14="http://schemas.microsoft.com/office/powerpoint/2010/main" val="57377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ja-JP" dirty="0" smtClean="0"/>
              <a:t>GA</a:t>
            </a:r>
            <a:r>
              <a:rPr lang="ja-JP" altLang="en-US" dirty="0" smtClean="0"/>
              <a:t>のイベントでトラッキングすると</a:t>
            </a:r>
            <a:r>
              <a:rPr lang="en-US" altLang="ja-JP" dirty="0" smtClean="0"/>
              <a:t>…</a:t>
            </a:r>
            <a:endParaRPr lang="ja-JP" altLang="en-US" dirty="0" smtClean="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6"/>
            <a:ext cx="4688433"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644" y="2680237"/>
            <a:ext cx="38385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5"/>
          <p:cNvSpPr txBox="1">
            <a:spLocks noChangeArrowheads="1"/>
          </p:cNvSpPr>
          <p:nvPr/>
        </p:nvSpPr>
        <p:spPr bwMode="auto">
          <a:xfrm>
            <a:off x="2890837" y="4005064"/>
            <a:ext cx="4080412" cy="79440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252000" tIns="180000" rIns="252000" bIns="180000">
            <a:spAutoFit/>
          </a:bodyPr>
          <a:lstStyle/>
          <a:p>
            <a:pPr marL="342900" indent="-342900">
              <a:spcBef>
                <a:spcPct val="50000"/>
              </a:spcBef>
              <a:defRPr/>
            </a:pPr>
            <a:r>
              <a:rPr lang="ja-JP" altLang="en-US" sz="2800" dirty="0" smtClean="0">
                <a:latin typeface="+mn-ea"/>
                <a:ea typeface="+mn-ea"/>
              </a:rPr>
              <a:t>クロス集計</a:t>
            </a:r>
            <a:r>
              <a:rPr lang="ja-JP" altLang="en-US" sz="2800" dirty="0">
                <a:latin typeface="+mn-ea"/>
                <a:ea typeface="+mn-ea"/>
              </a:rPr>
              <a:t>する</a:t>
            </a:r>
            <a:r>
              <a:rPr lang="ja-JP" altLang="en-US" sz="2800" dirty="0" smtClean="0">
                <a:latin typeface="+mn-ea"/>
                <a:ea typeface="+mn-ea"/>
              </a:rPr>
              <a:t>と面白い</a:t>
            </a:r>
            <a:endParaRPr lang="ja-JP" altLang="en-US" sz="2800" dirty="0">
              <a:latin typeface="+mn-ea"/>
              <a:ea typeface="+mn-ea"/>
            </a:endParaRPr>
          </a:p>
        </p:txBody>
      </p:sp>
      <p:pic>
        <p:nvPicPr>
          <p:cNvPr id="2560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0837" y="4902768"/>
            <a:ext cx="4496860" cy="140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5"/>
          <p:cNvSpPr txBox="1">
            <a:spLocks noChangeArrowheads="1"/>
          </p:cNvSpPr>
          <p:nvPr/>
        </p:nvSpPr>
        <p:spPr bwMode="auto">
          <a:xfrm>
            <a:off x="971600" y="2996952"/>
            <a:ext cx="3440815" cy="79440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252000" tIns="180000" rIns="252000" bIns="180000">
            <a:spAutoFit/>
          </a:bodyPr>
          <a:lstStyle/>
          <a:p>
            <a:pPr marL="342900" indent="-342900">
              <a:spcBef>
                <a:spcPct val="50000"/>
              </a:spcBef>
              <a:defRPr/>
            </a:pPr>
            <a:r>
              <a:rPr lang="ja-JP" altLang="en-US" sz="2800" dirty="0" smtClean="0">
                <a:latin typeface="+mn-ea"/>
                <a:ea typeface="+mn-ea"/>
              </a:rPr>
              <a:t>３階層で分類できる</a:t>
            </a:r>
            <a:endParaRPr lang="ja-JP" altLang="en-US" sz="2800" dirty="0">
              <a:latin typeface="+mn-ea"/>
              <a:ea typeface="+mn-ea"/>
            </a:endParaRPr>
          </a:p>
        </p:txBody>
      </p:sp>
      <p:pic>
        <p:nvPicPr>
          <p:cNvPr id="1187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314" y="3849815"/>
            <a:ext cx="15430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727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dirty="0" smtClean="0">
                <a:latin typeface="+mn-ea"/>
                <a:ea typeface="+mn-ea"/>
              </a:rPr>
              <a:t>ページの流入キーワードはノイズが多い</a:t>
            </a:r>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542139"/>
            <a:ext cx="2160240" cy="476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15"/>
          <p:cNvSpPr txBox="1">
            <a:spLocks noChangeArrowheads="1"/>
          </p:cNvSpPr>
          <p:nvPr/>
        </p:nvSpPr>
        <p:spPr bwMode="auto">
          <a:xfrm>
            <a:off x="3563888" y="1916832"/>
            <a:ext cx="4080311" cy="2473360"/>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mn-ea"/>
                <a:ea typeface="+mn-ea"/>
              </a:rPr>
              <a:t>間違えて訪問した人もいる</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直帰＝不満足とは限らない</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en-US" altLang="ja-JP" sz="2400" dirty="0" smtClean="0">
                <a:latin typeface="+mn-ea"/>
                <a:ea typeface="+mn-ea"/>
              </a:rPr>
              <a:t>Twitter</a:t>
            </a:r>
            <a:r>
              <a:rPr lang="ja-JP" altLang="en-US" sz="2400" dirty="0" smtClean="0">
                <a:latin typeface="+mn-ea"/>
                <a:ea typeface="+mn-ea"/>
              </a:rPr>
              <a:t>で直帰は当たり前</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ロングテールを絞り込むのは</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意外と難しい</a:t>
            </a:r>
            <a:endParaRPr lang="ja-JP" altLang="en-US" sz="2400" dirty="0">
              <a:latin typeface="+mn-ea"/>
              <a:ea typeface="+mn-ea"/>
            </a:endParaRPr>
          </a:p>
        </p:txBody>
      </p:sp>
    </p:spTree>
    <p:extLst>
      <p:ext uri="{BB962C8B-B14F-4D97-AF65-F5344CB8AC3E}">
        <p14:creationId xmlns:p14="http://schemas.microsoft.com/office/powerpoint/2010/main" val="1605098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平行四辺形 26"/>
          <p:cNvSpPr/>
          <p:nvPr/>
        </p:nvSpPr>
        <p:spPr>
          <a:xfrm>
            <a:off x="2452966" y="3728396"/>
            <a:ext cx="5359394" cy="432048"/>
          </a:xfrm>
          <a:prstGeom prst="parallelogram">
            <a:avLst>
              <a:gd name="adj" fmla="val 921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682" name="Rectangle 2"/>
          <p:cNvSpPr>
            <a:spLocks noGrp="1" noChangeArrowheads="1"/>
          </p:cNvSpPr>
          <p:nvPr>
            <p:ph type="title"/>
          </p:nvPr>
        </p:nvSpPr>
        <p:spPr/>
        <p:txBody>
          <a:bodyPr/>
          <a:lstStyle/>
          <a:p>
            <a:pPr eaLnBrk="1" hangingPunct="1"/>
            <a:r>
              <a:rPr lang="ja-JP" altLang="en-US" dirty="0" smtClean="0">
                <a:latin typeface="+mn-ea"/>
                <a:ea typeface="+mn-ea"/>
              </a:rPr>
              <a:t>イベントでエンゲージした人に絞り込む</a:t>
            </a:r>
          </a:p>
        </p:txBody>
      </p:sp>
      <p:sp>
        <p:nvSpPr>
          <p:cNvPr id="3" name="メモ 2"/>
          <p:cNvSpPr/>
          <p:nvPr/>
        </p:nvSpPr>
        <p:spPr>
          <a:xfrm>
            <a:off x="2961504" y="3244005"/>
            <a:ext cx="1143000" cy="78581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endParaRPr lang="ja-JP" altLang="en-US" sz="2800" dirty="0">
              <a:solidFill>
                <a:schemeClr val="tx1"/>
              </a:solidFill>
              <a:latin typeface="+mj-ea"/>
              <a:ea typeface="+mj-ea"/>
            </a:endParaRPr>
          </a:p>
        </p:txBody>
      </p:sp>
      <p:sp>
        <p:nvSpPr>
          <p:cNvPr id="4" name="メモ 3"/>
          <p:cNvSpPr/>
          <p:nvPr/>
        </p:nvSpPr>
        <p:spPr>
          <a:xfrm>
            <a:off x="4689696" y="3244005"/>
            <a:ext cx="1143000" cy="78581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endParaRPr lang="ja-JP" altLang="en-US" sz="2800" dirty="0">
              <a:solidFill>
                <a:schemeClr val="tx1"/>
              </a:solidFill>
              <a:latin typeface="+mj-ea"/>
              <a:ea typeface="+mj-ea"/>
            </a:endParaRPr>
          </a:p>
        </p:txBody>
      </p:sp>
      <p:sp>
        <p:nvSpPr>
          <p:cNvPr id="5" name="メモ 4"/>
          <p:cNvSpPr/>
          <p:nvPr/>
        </p:nvSpPr>
        <p:spPr>
          <a:xfrm>
            <a:off x="6321249" y="3244005"/>
            <a:ext cx="1143000" cy="78581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endParaRPr lang="ja-JP" altLang="en-US" sz="2800" dirty="0">
              <a:solidFill>
                <a:schemeClr val="tx1"/>
              </a:solidFill>
              <a:latin typeface="+mj-ea"/>
              <a:ea typeface="+mj-ea"/>
            </a:endParaRPr>
          </a:p>
        </p:txBody>
      </p:sp>
      <p:sp>
        <p:nvSpPr>
          <p:cNvPr id="7" name="メモ 6"/>
          <p:cNvSpPr/>
          <p:nvPr/>
        </p:nvSpPr>
        <p:spPr>
          <a:xfrm>
            <a:off x="7149786" y="5019451"/>
            <a:ext cx="1327150" cy="78581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0" anchor="ctr"/>
          <a:lstStyle/>
          <a:p>
            <a:pPr algn="ctr">
              <a:defRPr/>
            </a:pPr>
            <a:r>
              <a:rPr lang="ja-JP" altLang="en-US" sz="2000" dirty="0">
                <a:solidFill>
                  <a:schemeClr val="tx1"/>
                </a:solidFill>
              </a:rPr>
              <a:t>関連リンク</a:t>
            </a:r>
          </a:p>
        </p:txBody>
      </p:sp>
      <p:cxnSp>
        <p:nvCxnSpPr>
          <p:cNvPr id="8" name="図形 15"/>
          <p:cNvCxnSpPr>
            <a:stCxn id="5" idx="2"/>
            <a:endCxn id="7" idx="0"/>
          </p:cNvCxnSpPr>
          <p:nvPr/>
        </p:nvCxnSpPr>
        <p:spPr>
          <a:xfrm>
            <a:off x="6892749" y="4029818"/>
            <a:ext cx="920612" cy="989633"/>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6" name="Text Box 5"/>
          <p:cNvSpPr txBox="1">
            <a:spLocks noChangeArrowheads="1"/>
          </p:cNvSpPr>
          <p:nvPr/>
        </p:nvSpPr>
        <p:spPr bwMode="auto">
          <a:xfrm>
            <a:off x="7360943" y="4298533"/>
            <a:ext cx="1531537"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クリック</a:t>
            </a:r>
            <a:endParaRPr lang="ja-JP" altLang="en-US" sz="2400" dirty="0">
              <a:latin typeface="ＭＳ Ｐゴシック" pitchFamily="50" charset="-128"/>
              <a:ea typeface="ＭＳ Ｐゴシック" pitchFamily="50" charset="-128"/>
            </a:endParaRPr>
          </a:p>
        </p:txBody>
      </p:sp>
      <p:cxnSp>
        <p:nvCxnSpPr>
          <p:cNvPr id="9" name="図形 15"/>
          <p:cNvCxnSpPr>
            <a:stCxn id="4" idx="3"/>
            <a:endCxn id="5" idx="1"/>
          </p:cNvCxnSpPr>
          <p:nvPr/>
        </p:nvCxnSpPr>
        <p:spPr>
          <a:xfrm>
            <a:off x="5832696" y="3636912"/>
            <a:ext cx="488553" cy="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3" name="図形 15"/>
          <p:cNvCxnSpPr>
            <a:stCxn id="3" idx="3"/>
            <a:endCxn id="4" idx="1"/>
          </p:cNvCxnSpPr>
          <p:nvPr/>
        </p:nvCxnSpPr>
        <p:spPr>
          <a:xfrm>
            <a:off x="4104504" y="3636912"/>
            <a:ext cx="585192" cy="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9" name="図形 15"/>
          <p:cNvCxnSpPr>
            <a:stCxn id="22" idx="3"/>
            <a:endCxn id="3" idx="1"/>
          </p:cNvCxnSpPr>
          <p:nvPr/>
        </p:nvCxnSpPr>
        <p:spPr>
          <a:xfrm>
            <a:off x="1970014" y="2816950"/>
            <a:ext cx="991490" cy="819962"/>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22" name="角丸四角形 21"/>
          <p:cNvSpPr/>
          <p:nvPr/>
        </p:nvSpPr>
        <p:spPr>
          <a:xfrm>
            <a:off x="755576" y="2388325"/>
            <a:ext cx="1214438" cy="85725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ln>
                  <a:solidFill>
                    <a:schemeClr val="bg2"/>
                  </a:solidFill>
                </a:ln>
                <a:solidFill>
                  <a:schemeClr val="bg2"/>
                </a:solidFill>
                <a:latin typeface="+mj-ea"/>
                <a:ea typeface="+mj-ea"/>
              </a:rPr>
              <a:t>検索</a:t>
            </a:r>
            <a:r>
              <a:rPr lang="en-US" altLang="ja-JP" sz="2400" dirty="0" smtClean="0">
                <a:ln>
                  <a:solidFill>
                    <a:schemeClr val="bg2"/>
                  </a:solidFill>
                </a:ln>
                <a:solidFill>
                  <a:schemeClr val="bg2"/>
                </a:solidFill>
                <a:latin typeface="+mj-ea"/>
                <a:ea typeface="+mj-ea"/>
              </a:rPr>
              <a:t/>
            </a:r>
            <a:br>
              <a:rPr lang="en-US" altLang="ja-JP" sz="2400" dirty="0" smtClean="0">
                <a:ln>
                  <a:solidFill>
                    <a:schemeClr val="bg2"/>
                  </a:solidFill>
                </a:ln>
                <a:solidFill>
                  <a:schemeClr val="bg2"/>
                </a:solidFill>
                <a:latin typeface="+mj-ea"/>
                <a:ea typeface="+mj-ea"/>
              </a:rPr>
            </a:br>
            <a:r>
              <a:rPr lang="ja-JP" altLang="en-US" sz="2400" dirty="0" smtClean="0">
                <a:ln>
                  <a:solidFill>
                    <a:schemeClr val="bg2"/>
                  </a:solidFill>
                </a:ln>
                <a:solidFill>
                  <a:schemeClr val="bg2"/>
                </a:solidFill>
                <a:latin typeface="+mj-ea"/>
                <a:ea typeface="+mj-ea"/>
              </a:rPr>
              <a:t>結果</a:t>
            </a:r>
            <a:endParaRPr lang="ja-JP" altLang="en-US" sz="2400" dirty="0">
              <a:ln>
                <a:solidFill>
                  <a:schemeClr val="bg2"/>
                </a:solidFill>
              </a:ln>
              <a:solidFill>
                <a:schemeClr val="bg2"/>
              </a:solidFill>
              <a:latin typeface="+mj-ea"/>
              <a:ea typeface="+mj-ea"/>
            </a:endParaRPr>
          </a:p>
        </p:txBody>
      </p:sp>
      <p:sp>
        <p:nvSpPr>
          <p:cNvPr id="18" name="Text Box 5"/>
          <p:cNvSpPr txBox="1">
            <a:spLocks noChangeArrowheads="1"/>
          </p:cNvSpPr>
          <p:nvPr/>
        </p:nvSpPr>
        <p:spPr bwMode="auto">
          <a:xfrm>
            <a:off x="2102382" y="2595933"/>
            <a:ext cx="1977172"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キーワード</a:t>
            </a:r>
            <a:endParaRPr lang="ja-JP" altLang="en-US" sz="2400" dirty="0">
              <a:latin typeface="ＭＳ Ｐゴシック" pitchFamily="50" charset="-128"/>
              <a:ea typeface="ＭＳ Ｐゴシック" pitchFamily="50" charset="-128"/>
            </a:endParaRPr>
          </a:p>
        </p:txBody>
      </p:sp>
      <p:sp>
        <p:nvSpPr>
          <p:cNvPr id="31" name="Text Box 5"/>
          <p:cNvSpPr txBox="1">
            <a:spLocks noChangeArrowheads="1"/>
          </p:cNvSpPr>
          <p:nvPr/>
        </p:nvSpPr>
        <p:spPr bwMode="auto">
          <a:xfrm>
            <a:off x="3728708" y="4188594"/>
            <a:ext cx="2368304" cy="99603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滞在時間</a:t>
            </a:r>
            <a:endParaRPr lang="en-US" altLang="ja-JP" sz="2400" dirty="0" smtClean="0">
              <a:latin typeface="ＭＳ Ｐゴシック" pitchFamily="50" charset="-128"/>
              <a:ea typeface="ＭＳ Ｐゴシック" pitchFamily="50" charset="-128"/>
            </a:endParaRPr>
          </a:p>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閲覧ページ数</a:t>
            </a:r>
            <a:endParaRPr lang="ja-JP" altLang="en-US" sz="2400" dirty="0">
              <a:latin typeface="ＭＳ Ｐゴシック" pitchFamily="50" charset="-128"/>
              <a:ea typeface="ＭＳ Ｐゴシック" pitchFamily="50" charset="-128"/>
            </a:endParaRPr>
          </a:p>
        </p:txBody>
      </p:sp>
      <p:grpSp>
        <p:nvGrpSpPr>
          <p:cNvPr id="32" name="グループ化 31"/>
          <p:cNvGrpSpPr/>
          <p:nvPr/>
        </p:nvGrpSpPr>
        <p:grpSpPr>
          <a:xfrm>
            <a:off x="8126710" y="3728396"/>
            <a:ext cx="477737" cy="617661"/>
            <a:chOff x="8361530" y="2321986"/>
            <a:chExt cx="242918" cy="314926"/>
          </a:xfrm>
        </p:grpSpPr>
        <p:sp>
          <p:nvSpPr>
            <p:cNvPr id="33" name="二等辺三角形 32"/>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aphicFrame>
        <p:nvGraphicFramePr>
          <p:cNvPr id="30" name="オブジェクト 29"/>
          <p:cNvGraphicFramePr>
            <a:graphicFrameLocks noChangeAspect="1"/>
          </p:cNvGraphicFramePr>
          <p:nvPr>
            <p:extLst>
              <p:ext uri="{D42A27DB-BD31-4B8C-83A1-F6EECF244321}">
                <p14:modId xmlns:p14="http://schemas.microsoft.com/office/powerpoint/2010/main" val="2455494956"/>
              </p:ext>
            </p:extLst>
          </p:nvPr>
        </p:nvGraphicFramePr>
        <p:xfrm>
          <a:off x="504056" y="1817435"/>
          <a:ext cx="593725" cy="773112"/>
        </p:xfrm>
        <a:graphic>
          <a:graphicData uri="http://schemas.openxmlformats.org/presentationml/2006/ole">
            <mc:AlternateContent xmlns:mc="http://schemas.openxmlformats.org/markup-compatibility/2006">
              <mc:Choice xmlns:v="urn:schemas-microsoft-com:vml" Requires="v">
                <p:oleObj spid="_x0000_s26633" name="Visio" r:id="rId3" imgW="593750" imgH="773887" progId="">
                  <p:embed/>
                </p:oleObj>
              </mc:Choice>
              <mc:Fallback>
                <p:oleObj name="Visio" r:id="rId3" imgW="593750" imgH="773887"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56" y="1817435"/>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39820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dirty="0" smtClean="0">
                <a:latin typeface="+mn-ea"/>
                <a:ea typeface="+mn-ea"/>
              </a:rPr>
              <a:t>ロングテールにも関わらず精度が高くなる</a:t>
            </a:r>
          </a:p>
        </p:txBody>
      </p:sp>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38829"/>
            <a:ext cx="6022685" cy="459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5"/>
          <p:cNvSpPr txBox="1">
            <a:spLocks noChangeArrowheads="1"/>
          </p:cNvSpPr>
          <p:nvPr/>
        </p:nvSpPr>
        <p:spPr bwMode="auto">
          <a:xfrm>
            <a:off x="3715043" y="1463658"/>
            <a:ext cx="1531537"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クリック</a:t>
            </a:r>
            <a:endParaRPr lang="ja-JP" altLang="en-US" sz="2400" dirty="0">
              <a:latin typeface="ＭＳ Ｐゴシック" pitchFamily="50" charset="-128"/>
              <a:ea typeface="ＭＳ Ｐゴシック" pitchFamily="50" charset="-128"/>
            </a:endParaRPr>
          </a:p>
        </p:txBody>
      </p:sp>
      <p:sp>
        <p:nvSpPr>
          <p:cNvPr id="23" name="Text Box 5"/>
          <p:cNvSpPr txBox="1">
            <a:spLocks noChangeArrowheads="1"/>
          </p:cNvSpPr>
          <p:nvPr/>
        </p:nvSpPr>
        <p:spPr bwMode="auto">
          <a:xfrm>
            <a:off x="1043608" y="1417811"/>
            <a:ext cx="1977172"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キーワード</a:t>
            </a:r>
            <a:endParaRPr lang="ja-JP" altLang="en-US" sz="2400" dirty="0">
              <a:latin typeface="ＭＳ Ｐゴシック" pitchFamily="50" charset="-128"/>
              <a:ea typeface="ＭＳ Ｐゴシック" pitchFamily="50" charset="-128"/>
            </a:endParaRPr>
          </a:p>
        </p:txBody>
      </p:sp>
      <p:sp>
        <p:nvSpPr>
          <p:cNvPr id="24" name="Text Box 5"/>
          <p:cNvSpPr txBox="1">
            <a:spLocks noChangeArrowheads="1"/>
          </p:cNvSpPr>
          <p:nvPr/>
        </p:nvSpPr>
        <p:spPr bwMode="auto">
          <a:xfrm>
            <a:off x="6901493" y="1463658"/>
            <a:ext cx="1810459"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滞在時間</a:t>
            </a:r>
            <a:endParaRPr lang="en-US" altLang="ja-JP" sz="2400" dirty="0" smtClean="0">
              <a:latin typeface="ＭＳ Ｐゴシック" pitchFamily="50" charset="-128"/>
              <a:ea typeface="ＭＳ Ｐゴシック" pitchFamily="50" charset="-128"/>
            </a:endParaRPr>
          </a:p>
        </p:txBody>
      </p:sp>
      <p:sp>
        <p:nvSpPr>
          <p:cNvPr id="25" name="Text Box 5"/>
          <p:cNvSpPr txBox="1">
            <a:spLocks noChangeArrowheads="1"/>
          </p:cNvSpPr>
          <p:nvPr/>
        </p:nvSpPr>
        <p:spPr bwMode="auto">
          <a:xfrm>
            <a:off x="5264340" y="1242640"/>
            <a:ext cx="1693441"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ＭＳ Ｐゴシック" pitchFamily="50" charset="-128"/>
                <a:ea typeface="ＭＳ Ｐゴシック" pitchFamily="50" charset="-128"/>
              </a:rPr>
              <a:t>閲覧</a:t>
            </a:r>
            <a:r>
              <a:rPr lang="en-US" altLang="ja-JP" sz="2400" dirty="0" smtClean="0">
                <a:latin typeface="ＭＳ Ｐゴシック" pitchFamily="50" charset="-128"/>
                <a:ea typeface="ＭＳ Ｐゴシック" pitchFamily="50" charset="-128"/>
              </a:rPr>
              <a:t>P</a:t>
            </a:r>
            <a:r>
              <a:rPr lang="ja-JP" altLang="en-US" sz="2400" dirty="0" smtClean="0">
                <a:latin typeface="ＭＳ Ｐゴシック" pitchFamily="50" charset="-128"/>
                <a:ea typeface="ＭＳ Ｐゴシック" pitchFamily="50" charset="-128"/>
              </a:rPr>
              <a:t>数</a:t>
            </a:r>
            <a:endParaRPr lang="ja-JP" altLang="en-US" sz="24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134482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defRPr/>
            </a:pPr>
            <a:r>
              <a:rPr lang="ja-JP" altLang="en-US" dirty="0" smtClean="0">
                <a:latin typeface="+mn-ea"/>
                <a:ea typeface="+mn-ea"/>
              </a:rPr>
              <a:t>１クリックでグラフまで自動更新</a:t>
            </a:r>
          </a:p>
        </p:txBody>
      </p:sp>
      <p:sp>
        <p:nvSpPr>
          <p:cNvPr id="20484" name="Rectangle 3"/>
          <p:cNvSpPr>
            <a:spLocks noGrp="1" noChangeArrowheads="1"/>
          </p:cNvSpPr>
          <p:nvPr>
            <p:ph type="body" idx="1"/>
          </p:nvPr>
        </p:nvSpPr>
        <p:spPr>
          <a:xfrm>
            <a:off x="969963" y="1457325"/>
            <a:ext cx="7513637" cy="567848"/>
          </a:xfrm>
        </p:spPr>
        <p:txBody>
          <a:bodyPr/>
          <a:lstStyle/>
          <a:p>
            <a:pPr marL="552450" indent="-495300" eaLnBrk="1" hangingPunct="1">
              <a:tabLst>
                <a:tab pos="4305300" algn="l"/>
              </a:tabLst>
              <a:defRPr/>
            </a:pPr>
            <a:r>
              <a:rPr lang="ja-JP" altLang="en-US" dirty="0" smtClean="0">
                <a:solidFill>
                  <a:schemeClr val="tx1"/>
                </a:solidFill>
                <a:latin typeface="+mj-ea"/>
                <a:ea typeface="+mj-ea"/>
              </a:rPr>
              <a:t>楽にしないと長続きしない</a:t>
            </a:r>
            <a:endParaRPr lang="en-US" altLang="ja-JP" dirty="0" smtClean="0">
              <a:solidFill>
                <a:schemeClr val="tx1"/>
              </a:solidFill>
              <a:latin typeface="+mj-ea"/>
              <a:ea typeface="+mj-ea"/>
            </a:endParaRPr>
          </a:p>
        </p:txBody>
      </p:sp>
      <p:sp>
        <p:nvSpPr>
          <p:cNvPr id="13" name="正方形/長方形 12"/>
          <p:cNvSpPr/>
          <p:nvPr/>
        </p:nvSpPr>
        <p:spPr>
          <a:xfrm>
            <a:off x="6500813" y="3883025"/>
            <a:ext cx="1857375"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91144" name="Picture 2"/>
          <p:cNvPicPr>
            <a:picLocks noChangeAspect="1" noChangeArrowheads="1"/>
          </p:cNvPicPr>
          <p:nvPr/>
        </p:nvPicPr>
        <p:blipFill>
          <a:blip r:embed="rId2" cstate="print"/>
          <a:srcRect/>
          <a:stretch>
            <a:fillRect/>
          </a:stretch>
        </p:blipFill>
        <p:spPr bwMode="auto">
          <a:xfrm>
            <a:off x="500063" y="2143125"/>
            <a:ext cx="5143500" cy="2994025"/>
          </a:xfrm>
          <a:prstGeom prst="rect">
            <a:avLst/>
          </a:prstGeom>
          <a:noFill/>
          <a:ln w="9525">
            <a:noFill/>
            <a:miter lim="800000"/>
            <a:headEnd/>
            <a:tailEnd/>
          </a:ln>
        </p:spPr>
      </p:pic>
      <p:pic>
        <p:nvPicPr>
          <p:cNvPr id="91146" name="Picture 3"/>
          <p:cNvPicPr>
            <a:picLocks noChangeAspect="1" noChangeArrowheads="1"/>
          </p:cNvPicPr>
          <p:nvPr/>
        </p:nvPicPr>
        <p:blipFill>
          <a:blip r:embed="rId3" cstate="print"/>
          <a:srcRect/>
          <a:stretch>
            <a:fillRect/>
          </a:stretch>
        </p:blipFill>
        <p:spPr bwMode="auto">
          <a:xfrm>
            <a:off x="5214938" y="2105571"/>
            <a:ext cx="1928812" cy="1866900"/>
          </a:xfrm>
          <a:prstGeom prst="rect">
            <a:avLst/>
          </a:prstGeom>
          <a:noFill/>
          <a:ln w="9525">
            <a:noFill/>
            <a:miter lim="800000"/>
            <a:headEnd/>
            <a:tailEnd/>
          </a:ln>
        </p:spPr>
      </p:pic>
      <p:sp>
        <p:nvSpPr>
          <p:cNvPr id="8" name="テキスト ボックス 15"/>
          <p:cNvSpPr txBox="1">
            <a:spLocks noChangeArrowheads="1"/>
          </p:cNvSpPr>
          <p:nvPr/>
        </p:nvSpPr>
        <p:spPr bwMode="auto">
          <a:xfrm>
            <a:off x="501888" y="5478616"/>
            <a:ext cx="6363894" cy="797311"/>
          </a:xfrm>
          <a:prstGeom prst="rect">
            <a:avLst/>
          </a:prstGeom>
          <a:solidFill>
            <a:srgbClr val="FFFF99"/>
          </a:solidFill>
          <a:ln w="9525">
            <a:noFill/>
            <a:miter lim="800000"/>
            <a:headEnd/>
            <a:tailEnd/>
          </a:ln>
        </p:spPr>
        <p:txBody>
          <a:bodyPr wrap="none" lIns="108000" tIns="72000" rIns="108000" bIns="108000">
            <a:spAutoFit/>
          </a:bodyPr>
          <a:lstStyle/>
          <a:p>
            <a:r>
              <a:rPr lang="en-US" altLang="ja-JP" sz="2400" dirty="0" smtClean="0">
                <a:latin typeface="+mn-ea"/>
                <a:ea typeface="+mn-ea"/>
              </a:rPr>
              <a:t>Excel</a:t>
            </a:r>
            <a:r>
              <a:rPr lang="ja-JP" altLang="en-US" sz="2400" dirty="0" smtClean="0">
                <a:latin typeface="+mn-ea"/>
                <a:ea typeface="+mn-ea"/>
              </a:rPr>
              <a:t>ダウンロードはこちら</a:t>
            </a:r>
            <a:endParaRPr lang="en-US" altLang="ja-JP" sz="2400" dirty="0" smtClean="0">
              <a:latin typeface="+mn-ea"/>
              <a:ea typeface="+mn-ea"/>
            </a:endParaRPr>
          </a:p>
          <a:p>
            <a:r>
              <a:rPr lang="en-US" altLang="ja-JP" sz="1600" dirty="0">
                <a:hlinkClick r:id="rId4"/>
              </a:rPr>
              <a:t>http://www.cms-ia.info/web-analytics/measure-outbound-links/excel/</a:t>
            </a:r>
            <a:endParaRPr lang="ja-JP" altLang="en-US" sz="1600" dirty="0"/>
          </a:p>
        </p:txBody>
      </p:sp>
      <p:pic>
        <p:nvPicPr>
          <p:cNvPr id="91145" name="Picture 4"/>
          <p:cNvPicPr>
            <a:picLocks noChangeAspect="1" noChangeArrowheads="1"/>
          </p:cNvPicPr>
          <p:nvPr/>
        </p:nvPicPr>
        <p:blipFill>
          <a:blip r:embed="rId5" cstate="print"/>
          <a:srcRect/>
          <a:stretch>
            <a:fillRect/>
          </a:stretch>
        </p:blipFill>
        <p:spPr bwMode="auto">
          <a:xfrm>
            <a:off x="5796136" y="4038947"/>
            <a:ext cx="2933700" cy="1838325"/>
          </a:xfrm>
          <a:prstGeom prst="rect">
            <a:avLst/>
          </a:prstGeom>
          <a:noFill/>
          <a:ln w="9525">
            <a:noFill/>
            <a:miter lim="800000"/>
            <a:headEnd/>
            <a:tailEnd/>
          </a:ln>
        </p:spPr>
      </p:pic>
    </p:spTree>
    <p:extLst>
      <p:ext uri="{BB962C8B-B14F-4D97-AF65-F5344CB8AC3E}">
        <p14:creationId xmlns:p14="http://schemas.microsoft.com/office/powerpoint/2010/main" val="2393032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536575" indent="-536575"/>
            <a:r>
              <a:rPr lang="ja-JP" altLang="en-US" dirty="0" smtClean="0"/>
              <a:t>クリエイティブなアプローチ</a:t>
            </a:r>
            <a:r>
              <a:rPr lang="en-US" altLang="ja-JP" dirty="0">
                <a:solidFill>
                  <a:schemeClr val="tx1"/>
                </a:solidFill>
              </a:rPr>
              <a:t/>
            </a:r>
            <a:br>
              <a:rPr lang="en-US" altLang="ja-JP" dirty="0">
                <a:solidFill>
                  <a:schemeClr val="tx1"/>
                </a:solidFill>
              </a:rPr>
            </a:br>
            <a:r>
              <a:rPr lang="ja-JP" altLang="en-US" dirty="0" smtClean="0">
                <a:solidFill>
                  <a:schemeClr val="tx1"/>
                </a:solidFill>
              </a:rPr>
              <a:t>とは？</a:t>
            </a:r>
            <a:endParaRPr kumimoji="1" lang="ja-JP" altLang="en-US" dirty="0">
              <a:solidFill>
                <a:schemeClr val="tx1"/>
              </a:solidFill>
            </a:endParaRPr>
          </a:p>
        </p:txBody>
      </p:sp>
      <p:sp>
        <p:nvSpPr>
          <p:cNvPr id="3" name="テキスト プレースホルダー 2"/>
          <p:cNvSpPr>
            <a:spLocks noGrp="1"/>
          </p:cNvSpPr>
          <p:nvPr>
            <p:ph type="body" idx="1"/>
          </p:nvPr>
        </p:nvSpPr>
        <p:spPr>
          <a:xfrm>
            <a:off x="2123728" y="2948039"/>
            <a:ext cx="5760640" cy="1458861"/>
          </a:xfrm>
        </p:spPr>
        <p:txBody>
          <a:bodyPr/>
          <a:lstStyle/>
          <a:p>
            <a:pPr marL="342900" indent="-342900">
              <a:buFont typeface="Arial" pitchFamily="34" charset="0"/>
              <a:buChar char="•"/>
            </a:pPr>
            <a:r>
              <a:rPr kumimoji="1" lang="ja-JP" altLang="en-US" dirty="0" smtClean="0">
                <a:latin typeface="+mn-ea"/>
                <a:ea typeface="+mn-ea"/>
              </a:rPr>
              <a:t>クリエイティブに考えて応用する</a:t>
            </a:r>
            <a:endParaRPr kumimoji="1" lang="en-US" altLang="ja-JP" dirty="0" smtClean="0">
              <a:latin typeface="+mn-ea"/>
              <a:ea typeface="+mn-ea"/>
            </a:endParaRPr>
          </a:p>
          <a:p>
            <a:pPr marL="342900" indent="-342900">
              <a:buFont typeface="Arial" pitchFamily="34" charset="0"/>
              <a:buChar char="•"/>
            </a:pPr>
            <a:r>
              <a:rPr lang="ja-JP" altLang="en-US" dirty="0">
                <a:latin typeface="+mn-ea"/>
                <a:ea typeface="+mn-ea"/>
              </a:rPr>
              <a:t>制作者にまで対象を広げる</a:t>
            </a:r>
          </a:p>
          <a:p>
            <a:pPr marL="342900" indent="-342900">
              <a:buFont typeface="Arial" pitchFamily="34" charset="0"/>
              <a:buChar char="•"/>
            </a:pPr>
            <a:r>
              <a:rPr lang="ja-JP" altLang="en-US" dirty="0" smtClean="0">
                <a:latin typeface="+mn-ea"/>
                <a:ea typeface="+mn-ea"/>
              </a:rPr>
              <a:t>工夫して前に進む</a:t>
            </a:r>
            <a:endParaRPr lang="en-US" altLang="ja-JP" dirty="0" smtClean="0">
              <a:latin typeface="+mn-ea"/>
              <a:ea typeface="+mn-ea"/>
            </a:endParaRPr>
          </a:p>
        </p:txBody>
      </p:sp>
    </p:spTree>
    <p:extLst>
      <p:ext uri="{BB962C8B-B14F-4D97-AF65-F5344CB8AC3E}">
        <p14:creationId xmlns:p14="http://schemas.microsoft.com/office/powerpoint/2010/main" val="49932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dirty="0" smtClean="0"/>
              <a:t>オフラインの指標も重要</a:t>
            </a:r>
          </a:p>
        </p:txBody>
      </p:sp>
      <p:pic>
        <p:nvPicPr>
          <p:cNvPr id="131075" name="Picture 3"/>
          <p:cNvPicPr>
            <a:picLocks noChangeAspect="1" noChangeArrowheads="1"/>
          </p:cNvPicPr>
          <p:nvPr/>
        </p:nvPicPr>
        <p:blipFill>
          <a:blip r:embed="rId2" cstate="print"/>
          <a:srcRect/>
          <a:stretch>
            <a:fillRect/>
          </a:stretch>
        </p:blipFill>
        <p:spPr bwMode="auto">
          <a:xfrm>
            <a:off x="1043608" y="1628800"/>
            <a:ext cx="4930108" cy="3998265"/>
          </a:xfrm>
          <a:prstGeom prst="rect">
            <a:avLst/>
          </a:prstGeom>
          <a:noFill/>
          <a:ln w="9525">
            <a:noFill/>
            <a:miter lim="800000"/>
            <a:headEnd/>
            <a:tailEnd/>
          </a:ln>
          <a:effectLst/>
        </p:spPr>
      </p:pic>
      <p:sp>
        <p:nvSpPr>
          <p:cNvPr id="11" name="Text Box 5"/>
          <p:cNvSpPr txBox="1">
            <a:spLocks noChangeArrowheads="1"/>
          </p:cNvSpPr>
          <p:nvPr/>
        </p:nvSpPr>
        <p:spPr bwMode="auto">
          <a:xfrm>
            <a:off x="5804581" y="3989268"/>
            <a:ext cx="2829969" cy="2104028"/>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mn-ea"/>
                <a:ea typeface="+mn-ea"/>
              </a:rPr>
              <a:t>メディア数</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記事数</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セミナー回数</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アンケート</a:t>
            </a:r>
            <a:r>
              <a:rPr lang="ja-JP" altLang="en-US" sz="2400" dirty="0">
                <a:latin typeface="+mn-ea"/>
                <a:ea typeface="+mn-ea"/>
              </a:rPr>
              <a:t>満足度</a:t>
            </a:r>
          </a:p>
        </p:txBody>
      </p:sp>
    </p:spTree>
    <p:extLst>
      <p:ext uri="{BB962C8B-B14F-4D97-AF65-F5344CB8AC3E}">
        <p14:creationId xmlns:p14="http://schemas.microsoft.com/office/powerpoint/2010/main" val="1124040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dirty="0" smtClean="0"/>
              <a:t>オンラインならではの指標もある</a:t>
            </a:r>
          </a:p>
        </p:txBody>
      </p:sp>
      <p:pic>
        <p:nvPicPr>
          <p:cNvPr id="131075" name="Picture 3"/>
          <p:cNvPicPr>
            <a:picLocks noChangeAspect="1" noChangeArrowheads="1"/>
          </p:cNvPicPr>
          <p:nvPr/>
        </p:nvPicPr>
        <p:blipFill>
          <a:blip r:embed="rId2" cstate="print"/>
          <a:srcRect/>
          <a:stretch>
            <a:fillRect/>
          </a:stretch>
        </p:blipFill>
        <p:spPr bwMode="auto">
          <a:xfrm>
            <a:off x="1043608" y="1628800"/>
            <a:ext cx="4930108" cy="3998265"/>
          </a:xfrm>
          <a:prstGeom prst="rect">
            <a:avLst/>
          </a:prstGeom>
          <a:noFill/>
          <a:ln w="9525">
            <a:noFill/>
            <a:miter lim="800000"/>
            <a:headEnd/>
            <a:tailEnd/>
          </a:ln>
          <a:effectLst/>
        </p:spPr>
      </p:pic>
      <p:sp>
        <p:nvSpPr>
          <p:cNvPr id="11" name="Text Box 5"/>
          <p:cNvSpPr txBox="1">
            <a:spLocks noChangeArrowheads="1"/>
          </p:cNvSpPr>
          <p:nvPr/>
        </p:nvSpPr>
        <p:spPr bwMode="auto">
          <a:xfrm>
            <a:off x="5700384" y="2060848"/>
            <a:ext cx="3158585" cy="191936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mn-ea"/>
                <a:ea typeface="+mn-ea"/>
              </a:rPr>
              <a:t>記事の</a:t>
            </a:r>
            <a:r>
              <a:rPr lang="en-US" altLang="ja-JP" sz="2400" dirty="0" smtClean="0">
                <a:latin typeface="+mn-ea"/>
                <a:ea typeface="+mn-ea"/>
              </a:rPr>
              <a:t>PV</a:t>
            </a:r>
            <a:r>
              <a:rPr lang="ja-JP" altLang="en-US" sz="2400" dirty="0" smtClean="0">
                <a:latin typeface="+mn-ea"/>
                <a:ea typeface="+mn-ea"/>
              </a:rPr>
              <a:t>／訪問、</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ドロップ率</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en-US" altLang="ja-JP" sz="2400" dirty="0" smtClean="0">
                <a:latin typeface="+mn-ea"/>
                <a:ea typeface="+mn-ea"/>
              </a:rPr>
              <a:t>Tweet</a:t>
            </a:r>
            <a:r>
              <a:rPr lang="ja-JP" altLang="en-US" sz="2400" dirty="0" smtClean="0">
                <a:latin typeface="+mn-ea"/>
                <a:ea typeface="+mn-ea"/>
              </a:rPr>
              <a:t>回数／はてブ</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en-US" altLang="ja-JP" sz="2400" dirty="0" smtClean="0">
                <a:latin typeface="+mn-ea"/>
                <a:ea typeface="+mn-ea"/>
              </a:rPr>
              <a:t>RSS</a:t>
            </a:r>
            <a:r>
              <a:rPr lang="ja-JP" altLang="en-US" sz="2400" dirty="0" smtClean="0">
                <a:latin typeface="+mn-ea"/>
                <a:ea typeface="+mn-ea"/>
              </a:rPr>
              <a:t>のクリック率</a:t>
            </a:r>
            <a:endParaRPr lang="ja-JP" altLang="en-US" sz="2400" dirty="0">
              <a:latin typeface="+mn-ea"/>
              <a:ea typeface="+mn-ea"/>
            </a:endParaRPr>
          </a:p>
        </p:txBody>
      </p:sp>
      <p:sp>
        <p:nvSpPr>
          <p:cNvPr id="5" name="Text Box 5"/>
          <p:cNvSpPr txBox="1">
            <a:spLocks noChangeArrowheads="1"/>
          </p:cNvSpPr>
          <p:nvPr/>
        </p:nvSpPr>
        <p:spPr bwMode="auto">
          <a:xfrm>
            <a:off x="5804581" y="3989268"/>
            <a:ext cx="2829969" cy="2104028"/>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mj-ea"/>
                <a:ea typeface="+mj-ea"/>
              </a:rPr>
              <a:t>メディア数</a:t>
            </a:r>
            <a:endParaRPr lang="en-US" altLang="ja-JP" sz="2400" dirty="0" smtClean="0">
              <a:latin typeface="+mj-ea"/>
              <a:ea typeface="+mj-ea"/>
            </a:endParaRPr>
          </a:p>
          <a:p>
            <a:pPr marL="285750" indent="-285750" eaLnBrk="0" hangingPunct="0">
              <a:spcBef>
                <a:spcPct val="50000"/>
              </a:spcBef>
              <a:buSzPct val="75000"/>
              <a:buFont typeface="Wingdings" pitchFamily="2" charset="2"/>
              <a:buChar char="l"/>
              <a:defRPr/>
            </a:pPr>
            <a:r>
              <a:rPr lang="ja-JP" altLang="en-US" sz="2400" dirty="0" smtClean="0">
                <a:latin typeface="+mj-ea"/>
                <a:ea typeface="+mj-ea"/>
              </a:rPr>
              <a:t>記事数</a:t>
            </a:r>
            <a:endParaRPr lang="en-US" altLang="ja-JP" sz="2400" dirty="0" smtClean="0">
              <a:latin typeface="+mj-ea"/>
              <a:ea typeface="+mj-ea"/>
            </a:endParaRPr>
          </a:p>
          <a:p>
            <a:pPr marL="285750" indent="-285750" eaLnBrk="0" hangingPunct="0">
              <a:spcBef>
                <a:spcPct val="50000"/>
              </a:spcBef>
              <a:buSzPct val="75000"/>
              <a:buFont typeface="Wingdings" pitchFamily="2" charset="2"/>
              <a:buChar char="l"/>
              <a:defRPr/>
            </a:pPr>
            <a:r>
              <a:rPr lang="ja-JP" altLang="en-US" sz="2400" dirty="0" smtClean="0">
                <a:latin typeface="+mj-ea"/>
                <a:ea typeface="+mj-ea"/>
              </a:rPr>
              <a:t>セミナー回数</a:t>
            </a:r>
            <a:endParaRPr lang="en-US" altLang="ja-JP" sz="2400" dirty="0" smtClean="0">
              <a:latin typeface="+mj-ea"/>
              <a:ea typeface="+mj-ea"/>
            </a:endParaRPr>
          </a:p>
          <a:p>
            <a:pPr marL="285750" indent="-285750" eaLnBrk="0" hangingPunct="0">
              <a:spcBef>
                <a:spcPct val="50000"/>
              </a:spcBef>
              <a:buSzPct val="75000"/>
              <a:buFont typeface="Wingdings" pitchFamily="2" charset="2"/>
              <a:buChar char="l"/>
              <a:defRPr/>
            </a:pPr>
            <a:r>
              <a:rPr lang="ja-JP" altLang="en-US" sz="2400" dirty="0" smtClean="0">
                <a:latin typeface="+mj-ea"/>
                <a:ea typeface="+mj-ea"/>
              </a:rPr>
              <a:t>アンケート</a:t>
            </a:r>
            <a:r>
              <a:rPr lang="ja-JP" altLang="en-US" sz="2400" dirty="0">
                <a:latin typeface="+mj-ea"/>
                <a:ea typeface="+mj-ea"/>
              </a:rPr>
              <a:t>満足度</a:t>
            </a:r>
          </a:p>
        </p:txBody>
      </p:sp>
    </p:spTree>
    <p:extLst>
      <p:ext uri="{BB962C8B-B14F-4D97-AF65-F5344CB8AC3E}">
        <p14:creationId xmlns:p14="http://schemas.microsoft.com/office/powerpoint/2010/main" val="659163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defRPr/>
            </a:pPr>
            <a:r>
              <a:rPr lang="ja-JP" altLang="en-US" dirty="0" smtClean="0">
                <a:solidFill>
                  <a:schemeClr val="tx1"/>
                </a:solidFill>
                <a:latin typeface="+mn-ea"/>
                <a:ea typeface="+mn-ea"/>
              </a:rPr>
              <a:t>反響は</a:t>
            </a:r>
            <a:r>
              <a:rPr lang="en-US" altLang="ja-JP" dirty="0" smtClean="0">
                <a:solidFill>
                  <a:schemeClr val="tx1"/>
                </a:solidFill>
                <a:latin typeface="+mn-ea"/>
                <a:ea typeface="+mn-ea"/>
              </a:rPr>
              <a:t>topsy.com</a:t>
            </a:r>
            <a:r>
              <a:rPr lang="ja-JP" altLang="en-US" dirty="0" smtClean="0">
                <a:solidFill>
                  <a:schemeClr val="tx1"/>
                </a:solidFill>
                <a:latin typeface="+mn-ea"/>
                <a:ea typeface="+mn-ea"/>
              </a:rPr>
              <a:t>や はてブ 、</a:t>
            </a:r>
            <a:r>
              <a:rPr lang="en-US" altLang="ja-JP" dirty="0" smtClean="0">
                <a:solidFill>
                  <a:schemeClr val="tx1"/>
                </a:solidFill>
                <a:latin typeface="+mn-ea"/>
                <a:ea typeface="+mn-ea"/>
              </a:rPr>
              <a:t>FB</a:t>
            </a:r>
            <a:r>
              <a:rPr lang="ja-JP" altLang="en-US" dirty="0" smtClean="0">
                <a:solidFill>
                  <a:schemeClr val="tx1"/>
                </a:solidFill>
                <a:latin typeface="+mn-ea"/>
                <a:ea typeface="+mn-ea"/>
              </a:rPr>
              <a:t>を活用</a:t>
            </a:r>
            <a:endParaRPr lang="ja-JP" altLang="en-US" dirty="0" smtClean="0">
              <a:latin typeface="+mn-ea"/>
              <a:ea typeface="+mn-ea"/>
            </a:endParaRPr>
          </a:p>
        </p:txBody>
      </p:sp>
      <p:sp>
        <p:nvSpPr>
          <p:cNvPr id="13" name="正方形/長方形 12"/>
          <p:cNvSpPr/>
          <p:nvPr/>
        </p:nvSpPr>
        <p:spPr>
          <a:xfrm>
            <a:off x="6500813" y="3883025"/>
            <a:ext cx="1857375"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20162" name="Picture 2"/>
          <p:cNvPicPr>
            <a:picLocks noChangeAspect="1" noChangeArrowheads="1"/>
          </p:cNvPicPr>
          <p:nvPr/>
        </p:nvPicPr>
        <p:blipFill>
          <a:blip r:embed="rId2" cstate="print"/>
          <a:srcRect b="6909"/>
          <a:stretch>
            <a:fillRect/>
          </a:stretch>
        </p:blipFill>
        <p:spPr bwMode="auto">
          <a:xfrm>
            <a:off x="1187624" y="1556792"/>
            <a:ext cx="6874768" cy="4272220"/>
          </a:xfrm>
          <a:prstGeom prst="rect">
            <a:avLst/>
          </a:prstGeom>
          <a:noFill/>
          <a:ln w="9525">
            <a:noFill/>
            <a:miter lim="800000"/>
            <a:headEnd/>
            <a:tailEnd/>
          </a:ln>
        </p:spPr>
      </p:pic>
    </p:spTree>
    <p:extLst>
      <p:ext uri="{BB962C8B-B14F-4D97-AF65-F5344CB8AC3E}">
        <p14:creationId xmlns:p14="http://schemas.microsoft.com/office/powerpoint/2010/main" val="1354355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defRPr/>
            </a:pPr>
            <a:r>
              <a:rPr lang="ja-JP" altLang="en-US" dirty="0" smtClean="0">
                <a:solidFill>
                  <a:schemeClr val="tx1"/>
                </a:solidFill>
                <a:latin typeface="+mn-ea"/>
                <a:ea typeface="+mn-ea"/>
              </a:rPr>
              <a:t>集客効果：</a:t>
            </a:r>
            <a:r>
              <a:rPr lang="ja-JP" altLang="en-US" dirty="0" smtClean="0">
                <a:solidFill>
                  <a:schemeClr val="tx1"/>
                </a:solidFill>
              </a:rPr>
              <a:t>人と情報の流れ</a:t>
            </a:r>
            <a:endParaRPr lang="ja-JP" altLang="en-US" dirty="0" smtClean="0">
              <a:latin typeface="+mj-ea"/>
            </a:endParaRPr>
          </a:p>
        </p:txBody>
      </p:sp>
      <p:grpSp>
        <p:nvGrpSpPr>
          <p:cNvPr id="2" name="グループ化 70"/>
          <p:cNvGrpSpPr>
            <a:grpSpLocks/>
          </p:cNvGrpSpPr>
          <p:nvPr/>
        </p:nvGrpSpPr>
        <p:grpSpPr bwMode="auto">
          <a:xfrm>
            <a:off x="2058145" y="5286375"/>
            <a:ext cx="2963069" cy="732062"/>
            <a:chOff x="2635564" y="5286386"/>
            <a:chExt cx="2962256" cy="732545"/>
          </a:xfrm>
        </p:grpSpPr>
        <p:cxnSp>
          <p:nvCxnSpPr>
            <p:cNvPr id="74" name="図形 15"/>
            <p:cNvCxnSpPr>
              <a:stCxn id="10" idx="2"/>
              <a:endCxn id="26" idx="2"/>
            </p:cNvCxnSpPr>
            <p:nvPr/>
          </p:nvCxnSpPr>
          <p:spPr>
            <a:xfrm rot="5400000" flipH="1">
              <a:off x="3866495" y="4055455"/>
              <a:ext cx="500393" cy="2962256"/>
            </a:xfrm>
            <a:prstGeom prst="bentConnector3">
              <a:avLst>
                <a:gd name="adj1" fmla="val -45714"/>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787" name="Text Box 7"/>
            <p:cNvSpPr txBox="1">
              <a:spLocks noChangeArrowheads="1"/>
            </p:cNvSpPr>
            <p:nvPr/>
          </p:nvSpPr>
          <p:spPr bwMode="auto">
            <a:xfrm>
              <a:off x="3135623" y="5680154"/>
              <a:ext cx="184680" cy="338777"/>
            </a:xfrm>
            <a:prstGeom prst="rect">
              <a:avLst/>
            </a:prstGeom>
            <a:noFill/>
            <a:ln w="9525">
              <a:noFill/>
              <a:miter lim="800000"/>
              <a:headEnd/>
              <a:tailEnd/>
            </a:ln>
          </p:spPr>
          <p:txBody>
            <a:bodyPr wrap="none">
              <a:spAutoFit/>
            </a:bodyPr>
            <a:lstStyle/>
            <a:p>
              <a:pPr>
                <a:spcBef>
                  <a:spcPct val="50000"/>
                </a:spcBef>
              </a:pPr>
              <a:endParaRPr lang="en-US" altLang="ja-JP" sz="1600" dirty="0"/>
            </a:p>
          </p:txBody>
        </p:sp>
      </p:grpSp>
      <p:grpSp>
        <p:nvGrpSpPr>
          <p:cNvPr id="3" name="グループ化 66"/>
          <p:cNvGrpSpPr>
            <a:grpSpLocks/>
          </p:cNvGrpSpPr>
          <p:nvPr/>
        </p:nvGrpSpPr>
        <p:grpSpPr bwMode="auto">
          <a:xfrm>
            <a:off x="2889994" y="2171700"/>
            <a:ext cx="2919413" cy="2828925"/>
            <a:chOff x="3466930" y="2171634"/>
            <a:chExt cx="2919989" cy="2828989"/>
          </a:xfrm>
        </p:grpSpPr>
        <p:sp>
          <p:nvSpPr>
            <p:cNvPr id="8" name="角丸四角形 7"/>
            <p:cNvSpPr/>
            <p:nvPr/>
          </p:nvSpPr>
          <p:spPr>
            <a:xfrm>
              <a:off x="4814984" y="2214498"/>
              <a:ext cx="1571935" cy="8572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8" name="図形 15"/>
            <p:cNvCxnSpPr>
              <a:stCxn id="8" idx="2"/>
              <a:endCxn id="10" idx="0"/>
            </p:cNvCxnSpPr>
            <p:nvPr/>
          </p:nvCxnSpPr>
          <p:spPr>
            <a:xfrm rot="5400000">
              <a:off x="4635333" y="4035004"/>
              <a:ext cx="1928856" cy="2382"/>
            </a:xfrm>
            <a:prstGeom prst="bentConnector3">
              <a:avLst>
                <a:gd name="adj1" fmla="val 50000"/>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1783" name="Picture 8" descr="Twitter.com"/>
            <p:cNvPicPr>
              <a:picLocks noChangeAspect="1" noChangeArrowheads="1"/>
            </p:cNvPicPr>
            <p:nvPr/>
          </p:nvPicPr>
          <p:blipFill>
            <a:blip r:embed="rId3" cstate="print"/>
            <a:srcRect/>
            <a:stretch>
              <a:fillRect/>
            </a:stretch>
          </p:blipFill>
          <p:spPr bwMode="auto">
            <a:xfrm>
              <a:off x="4940695" y="2468545"/>
              <a:ext cx="1374786" cy="320878"/>
            </a:xfrm>
            <a:prstGeom prst="rect">
              <a:avLst/>
            </a:prstGeom>
            <a:noFill/>
            <a:ln w="9525">
              <a:noFill/>
              <a:miter lim="800000"/>
              <a:headEnd/>
              <a:tailEnd/>
            </a:ln>
          </p:spPr>
        </p:pic>
        <p:sp>
          <p:nvSpPr>
            <p:cNvPr id="31784" name="Text Box 7"/>
            <p:cNvSpPr txBox="1">
              <a:spLocks noChangeArrowheads="1"/>
            </p:cNvSpPr>
            <p:nvPr/>
          </p:nvSpPr>
          <p:spPr bwMode="auto">
            <a:xfrm>
              <a:off x="3727592" y="2171634"/>
              <a:ext cx="1066318" cy="400110"/>
            </a:xfrm>
            <a:prstGeom prst="rect">
              <a:avLst/>
            </a:prstGeom>
            <a:noFill/>
            <a:ln w="9525">
              <a:noFill/>
              <a:miter lim="800000"/>
              <a:headEnd/>
              <a:tailEnd/>
            </a:ln>
          </p:spPr>
          <p:txBody>
            <a:bodyPr wrap="none">
              <a:spAutoFit/>
            </a:bodyPr>
            <a:lstStyle/>
            <a:p>
              <a:pPr>
                <a:spcBef>
                  <a:spcPct val="50000"/>
                </a:spcBef>
              </a:pPr>
              <a:r>
                <a:rPr lang="ja-JP" altLang="en-US" sz="2000"/>
                <a:t>フォロー</a:t>
              </a:r>
              <a:endParaRPr lang="en-US" altLang="ja-JP" sz="2000"/>
            </a:p>
          </p:txBody>
        </p:sp>
        <p:cxnSp>
          <p:nvCxnSpPr>
            <p:cNvPr id="43" name="図形 15"/>
            <p:cNvCxnSpPr>
              <a:endCxn id="8" idx="1"/>
            </p:cNvCxnSpPr>
            <p:nvPr/>
          </p:nvCxnSpPr>
          <p:spPr>
            <a:xfrm flipV="1">
              <a:off x="3466930" y="2643133"/>
              <a:ext cx="1348054" cy="0"/>
            </a:xfrm>
            <a:prstGeom prst="bentConnector3">
              <a:avLst>
                <a:gd name="adj1" fmla="val 50000"/>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4" name="グループ化 71"/>
          <p:cNvGrpSpPr>
            <a:grpSpLocks/>
          </p:cNvGrpSpPr>
          <p:nvPr/>
        </p:nvGrpSpPr>
        <p:grpSpPr bwMode="auto">
          <a:xfrm>
            <a:off x="5844333" y="3071813"/>
            <a:ext cx="2143124" cy="2214562"/>
            <a:chOff x="6421782" y="3071809"/>
            <a:chExt cx="2143129" cy="2214578"/>
          </a:xfrm>
        </p:grpSpPr>
        <p:sp>
          <p:nvSpPr>
            <p:cNvPr id="48" name="角丸四角形 47"/>
            <p:cNvSpPr/>
            <p:nvPr/>
          </p:nvSpPr>
          <p:spPr>
            <a:xfrm>
              <a:off x="7350470" y="4429131"/>
              <a:ext cx="1214441" cy="8572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mj-ea"/>
                  <a:ea typeface="+mj-ea"/>
                </a:rPr>
                <a:t>検索</a:t>
              </a:r>
            </a:p>
          </p:txBody>
        </p:sp>
        <p:cxnSp>
          <p:nvCxnSpPr>
            <p:cNvPr id="49" name="図形 15"/>
            <p:cNvCxnSpPr>
              <a:stCxn id="48" idx="1"/>
              <a:endCxn id="27" idx="3"/>
            </p:cNvCxnSpPr>
            <p:nvPr/>
          </p:nvCxnSpPr>
          <p:spPr>
            <a:xfrm rot="10800000" flipV="1">
              <a:off x="6421782" y="4857759"/>
              <a:ext cx="928689" cy="357191"/>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図形 50"/>
            <p:cNvCxnSpPr>
              <a:endCxn id="48" idx="0"/>
            </p:cNvCxnSpPr>
            <p:nvPr/>
          </p:nvCxnSpPr>
          <p:spPr>
            <a:xfrm rot="16200000" flipH="1">
              <a:off x="7279030" y="3749676"/>
              <a:ext cx="1357322" cy="1588"/>
            </a:xfrm>
            <a:prstGeom prst="bentConnector3">
              <a:avLst>
                <a:gd name="adj1" fmla="val 50000"/>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5" name="グループ化 72"/>
          <p:cNvGrpSpPr>
            <a:grpSpLocks/>
          </p:cNvGrpSpPr>
          <p:nvPr/>
        </p:nvGrpSpPr>
        <p:grpSpPr bwMode="auto">
          <a:xfrm>
            <a:off x="5676057" y="2786063"/>
            <a:ext cx="1366837" cy="1643062"/>
            <a:chOff x="6253022" y="2786068"/>
            <a:chExt cx="1367148" cy="1643066"/>
          </a:xfrm>
        </p:grpSpPr>
        <p:sp>
          <p:nvSpPr>
            <p:cNvPr id="14" name="角丸四角形 13"/>
            <p:cNvSpPr/>
            <p:nvPr/>
          </p:nvSpPr>
          <p:spPr>
            <a:xfrm>
              <a:off x="6253022" y="3214694"/>
              <a:ext cx="1214713" cy="8572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mj-ea"/>
                  <a:ea typeface="+mj-ea"/>
                </a:rPr>
                <a:t>外部</a:t>
              </a:r>
              <a:r>
                <a:rPr lang="en-US" altLang="ja-JP" sz="2800" dirty="0">
                  <a:solidFill>
                    <a:schemeClr val="tx1"/>
                  </a:solidFill>
                  <a:latin typeface="+mj-ea"/>
                  <a:ea typeface="+mj-ea"/>
                </a:rPr>
                <a:t/>
              </a:r>
              <a:br>
                <a:rPr lang="en-US" altLang="ja-JP" sz="2800" dirty="0">
                  <a:solidFill>
                    <a:schemeClr val="tx1"/>
                  </a:solidFill>
                  <a:latin typeface="+mj-ea"/>
                  <a:ea typeface="+mj-ea"/>
                </a:rPr>
              </a:br>
              <a:r>
                <a:rPr lang="ja-JP" altLang="en-US" sz="2800" dirty="0">
                  <a:solidFill>
                    <a:schemeClr val="tx1"/>
                  </a:solidFill>
                  <a:latin typeface="+mj-ea"/>
                  <a:ea typeface="+mj-ea"/>
                </a:rPr>
                <a:t>サイト</a:t>
              </a:r>
            </a:p>
          </p:txBody>
        </p:sp>
        <p:cxnSp>
          <p:nvCxnSpPr>
            <p:cNvPr id="16" name="図形 15"/>
            <p:cNvCxnSpPr>
              <a:stCxn id="14" idx="2"/>
            </p:cNvCxnSpPr>
            <p:nvPr/>
          </p:nvCxnSpPr>
          <p:spPr>
            <a:xfrm rot="5400000">
              <a:off x="6449163" y="4018713"/>
              <a:ext cx="357188" cy="463655"/>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4" name="図形 50"/>
            <p:cNvCxnSpPr>
              <a:endCxn id="14" idx="0"/>
            </p:cNvCxnSpPr>
            <p:nvPr/>
          </p:nvCxnSpPr>
          <p:spPr>
            <a:xfrm rot="10800000" flipV="1">
              <a:off x="6859585" y="2786068"/>
              <a:ext cx="760585" cy="428626"/>
            </a:xfrm>
            <a:prstGeom prst="bentConnector2">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グループ化 52"/>
          <p:cNvGrpSpPr>
            <a:grpSpLocks/>
          </p:cNvGrpSpPr>
          <p:nvPr/>
        </p:nvGrpSpPr>
        <p:grpSpPr bwMode="auto">
          <a:xfrm>
            <a:off x="1259632" y="4286250"/>
            <a:ext cx="4584700" cy="1857375"/>
            <a:chOff x="1836777" y="4286250"/>
            <a:chExt cx="4585004" cy="1857394"/>
          </a:xfrm>
        </p:grpSpPr>
        <p:sp>
          <p:nvSpPr>
            <p:cNvPr id="10" name="メモ 9"/>
            <p:cNvSpPr/>
            <p:nvPr/>
          </p:nvSpPr>
          <p:spPr>
            <a:xfrm>
              <a:off x="5027864" y="5000632"/>
              <a:ext cx="1141488" cy="785821"/>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rPr>
                <a:t>記事</a:t>
              </a:r>
            </a:p>
          </p:txBody>
        </p:sp>
        <p:sp>
          <p:nvSpPr>
            <p:cNvPr id="26" name="メモ 25"/>
            <p:cNvSpPr/>
            <p:nvPr/>
          </p:nvSpPr>
          <p:spPr>
            <a:xfrm>
              <a:off x="2063804" y="4500565"/>
              <a:ext cx="1143076" cy="78582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en-US" altLang="ja-JP" sz="2800" dirty="0">
                  <a:solidFill>
                    <a:schemeClr val="tx1"/>
                  </a:solidFill>
                </a:rPr>
                <a:t>TOP</a:t>
              </a:r>
              <a:endParaRPr lang="ja-JP" altLang="en-US" sz="2800" dirty="0">
                <a:solidFill>
                  <a:schemeClr val="tx1"/>
                </a:solidFill>
              </a:endParaRPr>
            </a:p>
          </p:txBody>
        </p:sp>
        <p:cxnSp>
          <p:nvCxnSpPr>
            <p:cNvPr id="28" name="図形 15"/>
            <p:cNvCxnSpPr>
              <a:stCxn id="26" idx="3"/>
              <a:endCxn id="10" idx="1"/>
            </p:cNvCxnSpPr>
            <p:nvPr/>
          </p:nvCxnSpPr>
          <p:spPr>
            <a:xfrm>
              <a:off x="3206880" y="4894269"/>
              <a:ext cx="1820984" cy="498480"/>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1836777" y="4286250"/>
              <a:ext cx="4585004" cy="1857394"/>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solidFill>
                  <a:schemeClr val="tx1"/>
                </a:solidFill>
                <a:latin typeface="+mj-ea"/>
                <a:ea typeface="+mj-ea"/>
              </a:endParaRPr>
            </a:p>
          </p:txBody>
        </p:sp>
      </p:grpSp>
      <p:grpSp>
        <p:nvGrpSpPr>
          <p:cNvPr id="7" name="グループ化 69"/>
          <p:cNvGrpSpPr>
            <a:grpSpLocks/>
          </p:cNvGrpSpPr>
          <p:nvPr/>
        </p:nvGrpSpPr>
        <p:grpSpPr bwMode="auto">
          <a:xfrm>
            <a:off x="5768133" y="1530350"/>
            <a:ext cx="2370137" cy="1528763"/>
            <a:chOff x="6344998" y="1530996"/>
            <a:chExt cx="2370406" cy="1528109"/>
          </a:xfrm>
        </p:grpSpPr>
        <p:graphicFrame>
          <p:nvGraphicFramePr>
            <p:cNvPr id="31746" name="Object 2"/>
            <p:cNvGraphicFramePr>
              <a:graphicFrameLocks noChangeAspect="1"/>
            </p:cNvGraphicFramePr>
            <p:nvPr/>
          </p:nvGraphicFramePr>
          <p:xfrm>
            <a:off x="7661704" y="2285992"/>
            <a:ext cx="593725" cy="773113"/>
          </p:xfrm>
          <a:graphic>
            <a:graphicData uri="http://schemas.openxmlformats.org/presentationml/2006/ole">
              <mc:AlternateContent xmlns:mc="http://schemas.openxmlformats.org/markup-compatibility/2006">
                <mc:Choice xmlns:v="urn:schemas-microsoft-com:vml" Requires="v">
                  <p:oleObj spid="_x0000_s21526" name="Visio" r:id="rId4" imgW="593750" imgH="773887" progId="">
                    <p:embed/>
                  </p:oleObj>
                </mc:Choice>
                <mc:Fallback>
                  <p:oleObj name="Visio" r:id="rId4" imgW="593750" imgH="773887"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704" y="2285992"/>
                          <a:ext cx="5937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Text Box 7"/>
            <p:cNvSpPr txBox="1">
              <a:spLocks noChangeArrowheads="1"/>
            </p:cNvSpPr>
            <p:nvPr/>
          </p:nvSpPr>
          <p:spPr bwMode="auto">
            <a:xfrm>
              <a:off x="7253151" y="1530996"/>
              <a:ext cx="1462253" cy="799758"/>
            </a:xfrm>
            <a:prstGeom prst="rect">
              <a:avLst/>
            </a:prstGeom>
            <a:noFill/>
            <a:ln w="9525">
              <a:noFill/>
              <a:miter lim="800000"/>
              <a:headEnd/>
              <a:tailEnd/>
            </a:ln>
          </p:spPr>
          <p:txBody>
            <a:bodyPr wrap="none">
              <a:spAutoFit/>
            </a:bodyPr>
            <a:lstStyle/>
            <a:p>
              <a:pPr algn="ctr">
                <a:spcBef>
                  <a:spcPct val="50000"/>
                </a:spcBef>
                <a:defRPr/>
              </a:pPr>
              <a:r>
                <a:rPr lang="ja-JP" altLang="en-US" sz="2800" dirty="0">
                  <a:solidFill>
                    <a:schemeClr val="accent2"/>
                  </a:solidFill>
                  <a:latin typeface="+mn-ea"/>
                  <a:ea typeface="+mn-ea"/>
                </a:rPr>
                <a:t>新規</a:t>
              </a:r>
              <a:r>
                <a:rPr lang="en-US" altLang="ja-JP" sz="2800" dirty="0">
                  <a:ea typeface="ＭＳ Ｐゴシック" pitchFamily="50" charset="-128"/>
                </a:rPr>
                <a:t/>
              </a:r>
              <a:br>
                <a:rPr lang="en-US" altLang="ja-JP" sz="2800" dirty="0">
                  <a:ea typeface="ＭＳ Ｐゴシック" pitchFamily="50" charset="-128"/>
                </a:rPr>
              </a:br>
              <a:r>
                <a:rPr lang="ja-JP" altLang="en-US" dirty="0">
                  <a:ea typeface="ＭＳ Ｐゴシック" pitchFamily="50" charset="-128"/>
                </a:rPr>
                <a:t>（目的ありき）</a:t>
              </a:r>
              <a:endParaRPr lang="en-US" altLang="ja-JP" dirty="0">
                <a:ea typeface="ＭＳ Ｐゴシック" pitchFamily="50" charset="-128"/>
              </a:endParaRPr>
            </a:p>
          </p:txBody>
        </p:sp>
        <p:sp>
          <p:nvSpPr>
            <p:cNvPr id="31767" name="Text Box 7"/>
            <p:cNvSpPr txBox="1">
              <a:spLocks noChangeArrowheads="1"/>
            </p:cNvSpPr>
            <p:nvPr/>
          </p:nvSpPr>
          <p:spPr bwMode="auto">
            <a:xfrm>
              <a:off x="6344998" y="2143116"/>
              <a:ext cx="1036053" cy="400110"/>
            </a:xfrm>
            <a:prstGeom prst="rect">
              <a:avLst/>
            </a:prstGeom>
            <a:noFill/>
            <a:ln w="9525">
              <a:noFill/>
              <a:miter lim="800000"/>
              <a:headEnd/>
              <a:tailEnd/>
            </a:ln>
          </p:spPr>
          <p:txBody>
            <a:bodyPr wrap="none">
              <a:spAutoFit/>
            </a:bodyPr>
            <a:lstStyle/>
            <a:p>
              <a:pPr>
                <a:spcBef>
                  <a:spcPct val="50000"/>
                </a:spcBef>
              </a:pPr>
              <a:r>
                <a:rPr lang="ja-JP" altLang="en-US" sz="2000"/>
                <a:t>間接</a:t>
              </a:r>
              <a:r>
                <a:rPr lang="en-US" altLang="ja-JP" sz="2000"/>
                <a:t>RT</a:t>
              </a:r>
            </a:p>
          </p:txBody>
        </p:sp>
        <p:cxnSp>
          <p:nvCxnSpPr>
            <p:cNvPr id="66" name="図形 50"/>
            <p:cNvCxnSpPr/>
            <p:nvPr/>
          </p:nvCxnSpPr>
          <p:spPr>
            <a:xfrm rot="10800000">
              <a:off x="6364222" y="2643358"/>
              <a:ext cx="1305073" cy="0"/>
            </a:xfrm>
            <a:prstGeom prst="bentConnector3">
              <a:avLst>
                <a:gd name="adj1" fmla="val 50000"/>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グループ化 58"/>
          <p:cNvGrpSpPr>
            <a:grpSpLocks/>
          </p:cNvGrpSpPr>
          <p:nvPr/>
        </p:nvGrpSpPr>
        <p:grpSpPr bwMode="auto">
          <a:xfrm>
            <a:off x="1869232" y="1752931"/>
            <a:ext cx="2365375" cy="3793794"/>
            <a:chOff x="2446250" y="1753130"/>
            <a:chExt cx="2364698" cy="3793871"/>
          </a:xfrm>
        </p:grpSpPr>
        <p:sp>
          <p:nvSpPr>
            <p:cNvPr id="61" name="Text Box 7"/>
            <p:cNvSpPr txBox="1">
              <a:spLocks noChangeArrowheads="1"/>
            </p:cNvSpPr>
            <p:nvPr/>
          </p:nvSpPr>
          <p:spPr bwMode="auto">
            <a:xfrm>
              <a:off x="2446250" y="1753130"/>
              <a:ext cx="1318834" cy="523886"/>
            </a:xfrm>
            <a:prstGeom prst="rect">
              <a:avLst/>
            </a:prstGeom>
            <a:noFill/>
            <a:ln w="9525">
              <a:noFill/>
              <a:miter lim="800000"/>
              <a:headEnd/>
              <a:tailEnd/>
            </a:ln>
          </p:spPr>
          <p:txBody>
            <a:bodyPr wrap="none">
              <a:spAutoFit/>
            </a:bodyPr>
            <a:lstStyle/>
            <a:p>
              <a:pPr>
                <a:spcBef>
                  <a:spcPct val="50000"/>
                </a:spcBef>
                <a:defRPr/>
              </a:pPr>
              <a:r>
                <a:rPr lang="ja-JP" altLang="en-US" sz="2800" dirty="0">
                  <a:solidFill>
                    <a:schemeClr val="accent2"/>
                  </a:solidFill>
                  <a:latin typeface="+mn-ea"/>
                  <a:ea typeface="+mn-ea"/>
                </a:rPr>
                <a:t>リピータ</a:t>
              </a:r>
              <a:endParaRPr lang="en-US" altLang="ja-JP" sz="2800" dirty="0">
                <a:solidFill>
                  <a:schemeClr val="accent2"/>
                </a:solidFill>
                <a:latin typeface="+mn-ea"/>
                <a:ea typeface="+mn-ea"/>
              </a:endParaRPr>
            </a:p>
          </p:txBody>
        </p:sp>
        <p:cxnSp>
          <p:nvCxnSpPr>
            <p:cNvPr id="38" name="図形 15"/>
            <p:cNvCxnSpPr>
              <a:endCxn id="11" idx="0"/>
            </p:cNvCxnSpPr>
            <p:nvPr/>
          </p:nvCxnSpPr>
          <p:spPr>
            <a:xfrm rot="16200000" flipH="1">
              <a:off x="2881616" y="3538077"/>
              <a:ext cx="1808200" cy="637992"/>
            </a:xfrm>
            <a:prstGeom prst="bentConnector3">
              <a:avLst>
                <a:gd name="adj1" fmla="val -1189"/>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1745" name="Object 10"/>
            <p:cNvGraphicFramePr>
              <a:graphicFrameLocks noChangeAspect="1"/>
            </p:cNvGraphicFramePr>
            <p:nvPr/>
          </p:nvGraphicFramePr>
          <p:xfrm>
            <a:off x="2874878" y="2245856"/>
            <a:ext cx="593725" cy="773113"/>
          </p:xfrm>
          <a:graphic>
            <a:graphicData uri="http://schemas.openxmlformats.org/presentationml/2006/ole">
              <mc:AlternateContent xmlns:mc="http://schemas.openxmlformats.org/markup-compatibility/2006">
                <mc:Choice xmlns:v="urn:schemas-microsoft-com:vml" Requires="v">
                  <p:oleObj spid="_x0000_s21527" name="Visio" r:id="rId6" imgW="593750" imgH="773887" progId="">
                    <p:embed/>
                  </p:oleObj>
                </mc:Choice>
                <mc:Fallback>
                  <p:oleObj name="Visio" r:id="rId6" imgW="593750" imgH="773887" progId="">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4878" y="2245856"/>
                          <a:ext cx="5937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メモ 10"/>
            <p:cNvSpPr/>
            <p:nvPr/>
          </p:nvSpPr>
          <p:spPr>
            <a:xfrm>
              <a:off x="3531789" y="4761173"/>
              <a:ext cx="1144259" cy="785828"/>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rPr>
                <a:t>ブログ</a:t>
              </a:r>
            </a:p>
          </p:txBody>
        </p:sp>
        <p:sp>
          <p:nvSpPr>
            <p:cNvPr id="13" name="角丸四角形 12"/>
            <p:cNvSpPr/>
            <p:nvPr/>
          </p:nvSpPr>
          <p:spPr>
            <a:xfrm>
              <a:off x="3385781" y="3381607"/>
              <a:ext cx="1425167" cy="4762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0" rIns="108000" bIns="0" anchor="ctr">
              <a:spAutoFit/>
            </a:bodyPr>
            <a:lstStyle/>
            <a:p>
              <a:pPr algn="ctr">
                <a:defRPr/>
              </a:pPr>
              <a:r>
                <a:rPr lang="en-US" altLang="ja-JP" sz="2800" dirty="0">
                  <a:solidFill>
                    <a:schemeClr val="tx1"/>
                  </a:solidFill>
                  <a:latin typeface="+mj-ea"/>
                  <a:ea typeface="+mj-ea"/>
                </a:rPr>
                <a:t>RSS</a:t>
              </a:r>
              <a:endParaRPr lang="ja-JP" altLang="en-US" sz="2800" dirty="0">
                <a:solidFill>
                  <a:schemeClr val="tx1"/>
                </a:solidFill>
                <a:latin typeface="+mj-ea"/>
                <a:ea typeface="+mj-ea"/>
              </a:endParaRPr>
            </a:p>
          </p:txBody>
        </p:sp>
        <p:pic>
          <p:nvPicPr>
            <p:cNvPr id="31765" name="Picture 6"/>
            <p:cNvPicPr>
              <a:picLocks noChangeAspect="1" noChangeArrowheads="1"/>
            </p:cNvPicPr>
            <p:nvPr/>
          </p:nvPicPr>
          <p:blipFill>
            <a:blip r:embed="rId7" cstate="print"/>
            <a:srcRect/>
            <a:stretch>
              <a:fillRect/>
            </a:stretch>
          </p:blipFill>
          <p:spPr bwMode="auto">
            <a:xfrm>
              <a:off x="3464310" y="3402587"/>
              <a:ext cx="504825" cy="504825"/>
            </a:xfrm>
            <a:prstGeom prst="rect">
              <a:avLst/>
            </a:prstGeom>
            <a:noFill/>
            <a:ln w="9525">
              <a:noFill/>
              <a:miter lim="800000"/>
              <a:headEnd/>
              <a:tailEnd/>
            </a:ln>
          </p:spPr>
        </p:pic>
      </p:grpSp>
    </p:spTree>
    <p:extLst>
      <p:ext uri="{BB962C8B-B14F-4D97-AF65-F5344CB8AC3E}">
        <p14:creationId xmlns:p14="http://schemas.microsoft.com/office/powerpoint/2010/main" val="1571487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defRPr/>
            </a:pPr>
            <a:r>
              <a:rPr lang="ja-JP" altLang="en-US" dirty="0" smtClean="0">
                <a:solidFill>
                  <a:schemeClr val="tx1"/>
                </a:solidFill>
              </a:rPr>
              <a:t>数字を取れる構成にし、図にマッピング</a:t>
            </a:r>
            <a:endParaRPr lang="ja-JP" altLang="en-US" dirty="0" smtClean="0">
              <a:latin typeface="+mn-ea"/>
              <a:ea typeface="+mn-ea"/>
            </a:endParaRPr>
          </a:p>
        </p:txBody>
      </p:sp>
      <p:cxnSp>
        <p:nvCxnSpPr>
          <p:cNvPr id="53" name="図形 15"/>
          <p:cNvCxnSpPr>
            <a:stCxn id="82" idx="2"/>
            <a:endCxn id="83" idx="2"/>
          </p:cNvCxnSpPr>
          <p:nvPr/>
        </p:nvCxnSpPr>
        <p:spPr>
          <a:xfrm rot="5400000" flipH="1">
            <a:off x="3360465" y="4054475"/>
            <a:ext cx="500063" cy="2963863"/>
          </a:xfrm>
          <a:prstGeom prst="bentConnector3">
            <a:avLst>
              <a:gd name="adj1" fmla="val -45716"/>
            </a:avLst>
          </a:prstGeom>
          <a:ln w="12700">
            <a:solidFill>
              <a:schemeClr val="bg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4308203" y="2214563"/>
            <a:ext cx="1571625" cy="8572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9" name="図形 15"/>
          <p:cNvCxnSpPr>
            <a:stCxn id="58" idx="2"/>
            <a:endCxn id="82" idx="0"/>
          </p:cNvCxnSpPr>
          <p:nvPr/>
        </p:nvCxnSpPr>
        <p:spPr>
          <a:xfrm rot="5400000">
            <a:off x="4128816" y="4035425"/>
            <a:ext cx="1928812" cy="1587"/>
          </a:xfrm>
          <a:prstGeom prst="bentConnector3">
            <a:avLst>
              <a:gd name="adj1" fmla="val 50000"/>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3503" name="Picture 8" descr="Twitter.com"/>
          <p:cNvPicPr>
            <a:picLocks noChangeAspect="1" noChangeArrowheads="1"/>
          </p:cNvPicPr>
          <p:nvPr/>
        </p:nvPicPr>
        <p:blipFill>
          <a:blip r:embed="rId3" cstate="print"/>
          <a:srcRect/>
          <a:stretch>
            <a:fillRect/>
          </a:stretch>
        </p:blipFill>
        <p:spPr bwMode="auto">
          <a:xfrm>
            <a:off x="4433615" y="2468563"/>
            <a:ext cx="1374775" cy="320675"/>
          </a:xfrm>
          <a:prstGeom prst="rect">
            <a:avLst/>
          </a:prstGeom>
          <a:noFill/>
          <a:ln w="9525">
            <a:noFill/>
            <a:miter lim="800000"/>
            <a:headEnd/>
            <a:tailEnd/>
          </a:ln>
        </p:spPr>
      </p:pic>
      <p:sp>
        <p:nvSpPr>
          <p:cNvPr id="63504" name="Text Box 7"/>
          <p:cNvSpPr txBox="1">
            <a:spLocks noChangeArrowheads="1"/>
          </p:cNvSpPr>
          <p:nvPr/>
        </p:nvSpPr>
        <p:spPr bwMode="auto">
          <a:xfrm>
            <a:off x="3220765" y="2171700"/>
            <a:ext cx="1066800" cy="400050"/>
          </a:xfrm>
          <a:prstGeom prst="rect">
            <a:avLst/>
          </a:prstGeom>
          <a:noFill/>
          <a:ln w="9525">
            <a:noFill/>
            <a:miter lim="800000"/>
            <a:headEnd/>
            <a:tailEnd/>
          </a:ln>
        </p:spPr>
        <p:txBody>
          <a:bodyPr wrap="none">
            <a:spAutoFit/>
          </a:bodyPr>
          <a:lstStyle/>
          <a:p>
            <a:pPr>
              <a:spcBef>
                <a:spcPct val="50000"/>
              </a:spcBef>
            </a:pPr>
            <a:r>
              <a:rPr lang="ja-JP" altLang="en-US" sz="2000"/>
              <a:t>フォロー</a:t>
            </a:r>
            <a:endParaRPr lang="en-US" altLang="ja-JP" sz="2000"/>
          </a:p>
        </p:txBody>
      </p:sp>
      <p:cxnSp>
        <p:nvCxnSpPr>
          <p:cNvPr id="68" name="図形 15"/>
          <p:cNvCxnSpPr>
            <a:endCxn id="58" idx="1"/>
          </p:cNvCxnSpPr>
          <p:nvPr/>
        </p:nvCxnSpPr>
        <p:spPr>
          <a:xfrm flipV="1">
            <a:off x="2960415" y="2643188"/>
            <a:ext cx="1347788" cy="0"/>
          </a:xfrm>
          <a:prstGeom prst="bentConnector3">
            <a:avLst>
              <a:gd name="adj1" fmla="val 50000"/>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843440" y="4429125"/>
            <a:ext cx="1214438" cy="857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bg2"/>
                </a:solidFill>
                <a:latin typeface="+mj-ea"/>
                <a:ea typeface="+mj-ea"/>
              </a:rPr>
              <a:t>検索</a:t>
            </a:r>
          </a:p>
        </p:txBody>
      </p:sp>
      <p:cxnSp>
        <p:nvCxnSpPr>
          <p:cNvPr id="73" name="図形 15"/>
          <p:cNvCxnSpPr>
            <a:stCxn id="72" idx="1"/>
            <a:endCxn id="85" idx="3"/>
          </p:cNvCxnSpPr>
          <p:nvPr/>
        </p:nvCxnSpPr>
        <p:spPr>
          <a:xfrm rot="10800000" flipV="1">
            <a:off x="5914753" y="4857750"/>
            <a:ext cx="928687" cy="357188"/>
          </a:xfrm>
          <a:prstGeom prst="straightConnector1">
            <a:avLst/>
          </a:prstGeom>
          <a:ln w="12700">
            <a:solidFill>
              <a:schemeClr val="bg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5" name="図形 50"/>
          <p:cNvCxnSpPr>
            <a:endCxn id="72" idx="0"/>
          </p:cNvCxnSpPr>
          <p:nvPr/>
        </p:nvCxnSpPr>
        <p:spPr>
          <a:xfrm rot="16200000" flipH="1">
            <a:off x="6772003" y="3749675"/>
            <a:ext cx="1357312" cy="1588"/>
          </a:xfrm>
          <a:prstGeom prst="bentConnector3">
            <a:avLst>
              <a:gd name="adj1" fmla="val 50000"/>
            </a:avLst>
          </a:prstGeom>
          <a:ln w="12700">
            <a:solidFill>
              <a:schemeClr val="bg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5746478" y="3214688"/>
            <a:ext cx="1214437" cy="857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mj-ea"/>
                <a:ea typeface="+mj-ea"/>
              </a:rPr>
              <a:t>外部</a:t>
            </a:r>
            <a:r>
              <a:rPr lang="en-US" altLang="ja-JP" sz="2800" dirty="0">
                <a:solidFill>
                  <a:schemeClr val="tx1"/>
                </a:solidFill>
                <a:latin typeface="+mj-ea"/>
                <a:ea typeface="+mj-ea"/>
              </a:rPr>
              <a:t/>
            </a:r>
            <a:br>
              <a:rPr lang="en-US" altLang="ja-JP" sz="2800" dirty="0">
                <a:solidFill>
                  <a:schemeClr val="tx1"/>
                </a:solidFill>
                <a:latin typeface="+mj-ea"/>
                <a:ea typeface="+mj-ea"/>
              </a:rPr>
            </a:br>
            <a:r>
              <a:rPr lang="ja-JP" altLang="en-US" sz="2800" dirty="0">
                <a:solidFill>
                  <a:schemeClr val="tx1"/>
                </a:solidFill>
                <a:latin typeface="+mj-ea"/>
                <a:ea typeface="+mj-ea"/>
              </a:rPr>
              <a:t>サイト</a:t>
            </a:r>
          </a:p>
        </p:txBody>
      </p:sp>
      <p:cxnSp>
        <p:nvCxnSpPr>
          <p:cNvPr id="79" name="図形 15"/>
          <p:cNvCxnSpPr>
            <a:stCxn id="78" idx="2"/>
          </p:cNvCxnSpPr>
          <p:nvPr/>
        </p:nvCxnSpPr>
        <p:spPr>
          <a:xfrm rot="5400000">
            <a:off x="5942534" y="4018757"/>
            <a:ext cx="357187" cy="463550"/>
          </a:xfrm>
          <a:prstGeom prst="straightConnector1">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0" name="図形 50"/>
          <p:cNvCxnSpPr>
            <a:endCxn id="78" idx="0"/>
          </p:cNvCxnSpPr>
          <p:nvPr/>
        </p:nvCxnSpPr>
        <p:spPr>
          <a:xfrm rot="10800000" flipV="1">
            <a:off x="6352903" y="2786063"/>
            <a:ext cx="760412" cy="428625"/>
          </a:xfrm>
          <a:prstGeom prst="bentConnector2">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2" name="メモ 81"/>
          <p:cNvSpPr/>
          <p:nvPr/>
        </p:nvSpPr>
        <p:spPr>
          <a:xfrm>
            <a:off x="4520928" y="5000625"/>
            <a:ext cx="1143000" cy="78581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rPr>
              <a:t>記事</a:t>
            </a:r>
          </a:p>
        </p:txBody>
      </p:sp>
      <p:sp>
        <p:nvSpPr>
          <p:cNvPr id="83" name="メモ 82"/>
          <p:cNvSpPr/>
          <p:nvPr/>
        </p:nvSpPr>
        <p:spPr>
          <a:xfrm>
            <a:off x="1557065" y="4500563"/>
            <a:ext cx="1143000" cy="78581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en-US" altLang="ja-JP" sz="2800" dirty="0">
                <a:solidFill>
                  <a:schemeClr val="bg2"/>
                </a:solidFill>
              </a:rPr>
              <a:t>TOP</a:t>
            </a:r>
            <a:endParaRPr lang="ja-JP" altLang="en-US" sz="2800" dirty="0">
              <a:solidFill>
                <a:schemeClr val="bg2"/>
              </a:solidFill>
            </a:endParaRPr>
          </a:p>
        </p:txBody>
      </p:sp>
      <p:cxnSp>
        <p:nvCxnSpPr>
          <p:cNvPr id="84" name="図形 15"/>
          <p:cNvCxnSpPr>
            <a:stCxn id="83" idx="3"/>
            <a:endCxn id="82" idx="1"/>
          </p:cNvCxnSpPr>
          <p:nvPr/>
        </p:nvCxnSpPr>
        <p:spPr>
          <a:xfrm>
            <a:off x="2700065" y="4894263"/>
            <a:ext cx="1820863" cy="498475"/>
          </a:xfrm>
          <a:prstGeom prst="straightConnector1">
            <a:avLst/>
          </a:prstGeom>
          <a:ln w="12700">
            <a:solidFill>
              <a:schemeClr val="bg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5" name="角丸四角形 84"/>
          <p:cNvSpPr/>
          <p:nvPr/>
        </p:nvSpPr>
        <p:spPr>
          <a:xfrm>
            <a:off x="1331640" y="4286250"/>
            <a:ext cx="4583113" cy="1857375"/>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solidFill>
                <a:schemeClr val="tx1"/>
              </a:solidFill>
              <a:latin typeface="+mj-ea"/>
              <a:ea typeface="+mj-ea"/>
            </a:endParaRPr>
          </a:p>
        </p:txBody>
      </p:sp>
      <p:graphicFrame>
        <p:nvGraphicFramePr>
          <p:cNvPr id="63494" name="Object 6"/>
          <p:cNvGraphicFramePr>
            <a:graphicFrameLocks noChangeAspect="1"/>
          </p:cNvGraphicFramePr>
          <p:nvPr/>
        </p:nvGraphicFramePr>
        <p:xfrm>
          <a:off x="7154590" y="2286000"/>
          <a:ext cx="593725" cy="773113"/>
        </p:xfrm>
        <a:graphic>
          <a:graphicData uri="http://schemas.openxmlformats.org/presentationml/2006/ole">
            <mc:AlternateContent xmlns:mc="http://schemas.openxmlformats.org/markup-compatibility/2006">
              <mc:Choice xmlns:v="urn:schemas-microsoft-com:vml" Requires="v">
                <p:oleObj spid="_x0000_s22550" name="Visio" r:id="rId4" imgW="593750" imgH="773887" progId="">
                  <p:embed/>
                </p:oleObj>
              </mc:Choice>
              <mc:Fallback>
                <p:oleObj name="Visio" r:id="rId4" imgW="593750" imgH="773887"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590" y="2286000"/>
                        <a:ext cx="5937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 name="Text Box 7"/>
          <p:cNvSpPr txBox="1">
            <a:spLocks noChangeArrowheads="1"/>
          </p:cNvSpPr>
          <p:nvPr/>
        </p:nvSpPr>
        <p:spPr bwMode="auto">
          <a:xfrm>
            <a:off x="6746603" y="1530350"/>
            <a:ext cx="1462087" cy="800100"/>
          </a:xfrm>
          <a:prstGeom prst="rect">
            <a:avLst/>
          </a:prstGeom>
          <a:noFill/>
          <a:ln w="9525">
            <a:noFill/>
            <a:miter lim="800000"/>
            <a:headEnd/>
            <a:tailEnd/>
          </a:ln>
        </p:spPr>
        <p:txBody>
          <a:bodyPr wrap="none">
            <a:spAutoFit/>
          </a:bodyPr>
          <a:lstStyle/>
          <a:p>
            <a:pPr algn="ctr">
              <a:spcBef>
                <a:spcPct val="50000"/>
              </a:spcBef>
              <a:defRPr/>
            </a:pPr>
            <a:r>
              <a:rPr lang="ja-JP" altLang="en-US" sz="2800" dirty="0">
                <a:solidFill>
                  <a:schemeClr val="accent2"/>
                </a:solidFill>
                <a:latin typeface="+mn-ea"/>
                <a:ea typeface="+mn-ea"/>
              </a:rPr>
              <a:t>新規</a:t>
            </a:r>
            <a:r>
              <a:rPr lang="en-US" altLang="ja-JP" sz="2800" dirty="0">
                <a:ea typeface="ＭＳ Ｐゴシック" pitchFamily="50" charset="-128"/>
              </a:rPr>
              <a:t/>
            </a:r>
            <a:br>
              <a:rPr lang="en-US" altLang="ja-JP" sz="2800" dirty="0">
                <a:ea typeface="ＭＳ Ｐゴシック" pitchFamily="50" charset="-128"/>
              </a:rPr>
            </a:br>
            <a:r>
              <a:rPr lang="ja-JP" altLang="en-US" dirty="0">
                <a:ea typeface="ＭＳ Ｐゴシック" pitchFamily="50" charset="-128"/>
              </a:rPr>
              <a:t>（目的ありき）</a:t>
            </a:r>
            <a:endParaRPr lang="en-US" altLang="ja-JP" dirty="0">
              <a:ea typeface="ＭＳ Ｐゴシック" pitchFamily="50" charset="-128"/>
            </a:endParaRPr>
          </a:p>
        </p:txBody>
      </p:sp>
      <p:sp>
        <p:nvSpPr>
          <p:cNvPr id="63521" name="Text Box 7"/>
          <p:cNvSpPr txBox="1">
            <a:spLocks noChangeArrowheads="1"/>
          </p:cNvSpPr>
          <p:nvPr/>
        </p:nvSpPr>
        <p:spPr bwMode="auto">
          <a:xfrm>
            <a:off x="5838553" y="2143125"/>
            <a:ext cx="1035050" cy="400050"/>
          </a:xfrm>
          <a:prstGeom prst="rect">
            <a:avLst/>
          </a:prstGeom>
          <a:noFill/>
          <a:ln w="9525">
            <a:noFill/>
            <a:miter lim="800000"/>
            <a:headEnd/>
            <a:tailEnd/>
          </a:ln>
        </p:spPr>
        <p:txBody>
          <a:bodyPr wrap="none">
            <a:spAutoFit/>
          </a:bodyPr>
          <a:lstStyle/>
          <a:p>
            <a:pPr>
              <a:spcBef>
                <a:spcPct val="50000"/>
              </a:spcBef>
            </a:pPr>
            <a:r>
              <a:rPr lang="ja-JP" altLang="en-US" sz="2000"/>
              <a:t>間接</a:t>
            </a:r>
            <a:r>
              <a:rPr lang="en-US" altLang="ja-JP" sz="2000"/>
              <a:t>RT</a:t>
            </a:r>
          </a:p>
        </p:txBody>
      </p:sp>
      <p:cxnSp>
        <p:nvCxnSpPr>
          <p:cNvPr id="93" name="図形 50"/>
          <p:cNvCxnSpPr>
            <a:endCxn id="58" idx="3"/>
          </p:cNvCxnSpPr>
          <p:nvPr/>
        </p:nvCxnSpPr>
        <p:spPr>
          <a:xfrm rot="10800000">
            <a:off x="5879828" y="2643188"/>
            <a:ext cx="1304925" cy="0"/>
          </a:xfrm>
          <a:prstGeom prst="bentConnector3">
            <a:avLst>
              <a:gd name="adj1" fmla="val 50000"/>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6" name="Text Box 7"/>
          <p:cNvSpPr txBox="1">
            <a:spLocks noChangeArrowheads="1"/>
          </p:cNvSpPr>
          <p:nvPr/>
        </p:nvSpPr>
        <p:spPr bwMode="auto">
          <a:xfrm>
            <a:off x="1939653" y="1793875"/>
            <a:ext cx="1319212" cy="523875"/>
          </a:xfrm>
          <a:prstGeom prst="rect">
            <a:avLst/>
          </a:prstGeom>
          <a:noFill/>
          <a:ln w="9525">
            <a:noFill/>
            <a:miter lim="800000"/>
            <a:headEnd/>
            <a:tailEnd/>
          </a:ln>
        </p:spPr>
        <p:txBody>
          <a:bodyPr wrap="none">
            <a:spAutoFit/>
          </a:bodyPr>
          <a:lstStyle/>
          <a:p>
            <a:pPr>
              <a:spcBef>
                <a:spcPct val="50000"/>
              </a:spcBef>
              <a:defRPr/>
            </a:pPr>
            <a:r>
              <a:rPr lang="ja-JP" altLang="en-US" sz="2800" dirty="0">
                <a:solidFill>
                  <a:schemeClr val="accent2"/>
                </a:solidFill>
                <a:latin typeface="+mn-ea"/>
                <a:ea typeface="+mn-ea"/>
              </a:rPr>
              <a:t>リピータ</a:t>
            </a:r>
            <a:endParaRPr lang="en-US" altLang="ja-JP" sz="2800" dirty="0">
              <a:solidFill>
                <a:schemeClr val="accent2"/>
              </a:solidFill>
              <a:latin typeface="+mn-ea"/>
              <a:ea typeface="+mn-ea"/>
            </a:endParaRPr>
          </a:p>
        </p:txBody>
      </p:sp>
      <p:cxnSp>
        <p:nvCxnSpPr>
          <p:cNvPr id="97" name="図形 15"/>
          <p:cNvCxnSpPr>
            <a:endCxn id="99" idx="0"/>
          </p:cNvCxnSpPr>
          <p:nvPr/>
        </p:nvCxnSpPr>
        <p:spPr>
          <a:xfrm rot="16200000" flipH="1">
            <a:off x="2374627" y="3538538"/>
            <a:ext cx="1808163" cy="636588"/>
          </a:xfrm>
          <a:prstGeom prst="bentConnector3">
            <a:avLst>
              <a:gd name="adj1" fmla="val -1189"/>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63495" name="Object 10"/>
          <p:cNvGraphicFramePr>
            <a:graphicFrameLocks noChangeAspect="1"/>
          </p:cNvGraphicFramePr>
          <p:nvPr/>
        </p:nvGraphicFramePr>
        <p:xfrm>
          <a:off x="2368278" y="2246313"/>
          <a:ext cx="593725" cy="773112"/>
        </p:xfrm>
        <a:graphic>
          <a:graphicData uri="http://schemas.openxmlformats.org/presentationml/2006/ole">
            <mc:AlternateContent xmlns:mc="http://schemas.openxmlformats.org/markup-compatibility/2006">
              <mc:Choice xmlns:v="urn:schemas-microsoft-com:vml" Requires="v">
                <p:oleObj spid="_x0000_s22551" name="Visio" r:id="rId6" imgW="593750" imgH="773887" progId="">
                  <p:embed/>
                </p:oleObj>
              </mc:Choice>
              <mc:Fallback>
                <p:oleObj name="Visio" r:id="rId6" imgW="593750" imgH="773887" progId="">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278" y="2246313"/>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 name="メモ 98"/>
          <p:cNvSpPr/>
          <p:nvPr/>
        </p:nvSpPr>
        <p:spPr>
          <a:xfrm>
            <a:off x="3025503" y="4760913"/>
            <a:ext cx="1143000" cy="78581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rPr>
              <a:t>ブログ</a:t>
            </a:r>
          </a:p>
        </p:txBody>
      </p:sp>
      <p:sp>
        <p:nvSpPr>
          <p:cNvPr id="100" name="角丸四角形 99"/>
          <p:cNvSpPr/>
          <p:nvPr/>
        </p:nvSpPr>
        <p:spPr>
          <a:xfrm>
            <a:off x="2879453" y="3381375"/>
            <a:ext cx="1425575" cy="476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0" rIns="108000" bIns="0" anchor="ctr">
            <a:spAutoFit/>
          </a:bodyPr>
          <a:lstStyle/>
          <a:p>
            <a:pPr algn="ctr">
              <a:defRPr/>
            </a:pPr>
            <a:r>
              <a:rPr lang="en-US" altLang="ja-JP" sz="2800" dirty="0">
                <a:solidFill>
                  <a:schemeClr val="tx1"/>
                </a:solidFill>
                <a:latin typeface="+mj-ea"/>
                <a:ea typeface="+mj-ea"/>
              </a:rPr>
              <a:t>RSS</a:t>
            </a:r>
            <a:endParaRPr lang="ja-JP" altLang="en-US" sz="2800" dirty="0">
              <a:solidFill>
                <a:schemeClr val="tx1"/>
              </a:solidFill>
              <a:latin typeface="+mj-ea"/>
              <a:ea typeface="+mj-ea"/>
            </a:endParaRPr>
          </a:p>
        </p:txBody>
      </p:sp>
      <p:pic>
        <p:nvPicPr>
          <p:cNvPr id="63528" name="Picture 6"/>
          <p:cNvPicPr>
            <a:picLocks noChangeAspect="1" noChangeArrowheads="1"/>
          </p:cNvPicPr>
          <p:nvPr/>
        </p:nvPicPr>
        <p:blipFill>
          <a:blip r:embed="rId7" cstate="print"/>
          <a:srcRect/>
          <a:stretch>
            <a:fillRect/>
          </a:stretch>
        </p:blipFill>
        <p:spPr bwMode="auto">
          <a:xfrm>
            <a:off x="2957240" y="3402013"/>
            <a:ext cx="504825" cy="504825"/>
          </a:xfrm>
          <a:prstGeom prst="rect">
            <a:avLst/>
          </a:prstGeom>
          <a:noFill/>
          <a:ln w="9525">
            <a:noFill/>
            <a:miter lim="800000"/>
            <a:headEnd/>
            <a:tailEnd/>
          </a:ln>
        </p:spPr>
      </p:pic>
      <p:sp>
        <p:nvSpPr>
          <p:cNvPr id="42" name="Text Box 5"/>
          <p:cNvSpPr txBox="1">
            <a:spLocks noChangeArrowheads="1"/>
          </p:cNvSpPr>
          <p:nvPr/>
        </p:nvSpPr>
        <p:spPr bwMode="auto">
          <a:xfrm>
            <a:off x="1582465" y="2928938"/>
            <a:ext cx="1839913" cy="811212"/>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en-US" altLang="ja-JP" sz="2400" dirty="0">
                <a:latin typeface="+mn-ea"/>
                <a:ea typeface="+mn-ea"/>
              </a:rPr>
              <a:t>RSS</a:t>
            </a:r>
            <a:r>
              <a:rPr lang="ja-JP" altLang="en-US" sz="2400" dirty="0">
                <a:latin typeface="+mn-ea"/>
                <a:ea typeface="+mn-ea"/>
              </a:rPr>
              <a:t>の</a:t>
            </a:r>
            <a:r>
              <a:rPr lang="en-US" altLang="ja-JP" sz="2400" dirty="0">
                <a:latin typeface="+mn-ea"/>
                <a:ea typeface="+mn-ea"/>
              </a:rPr>
              <a:t/>
            </a:r>
            <a:br>
              <a:rPr lang="en-US" altLang="ja-JP" sz="2400" dirty="0">
                <a:latin typeface="+mn-ea"/>
                <a:ea typeface="+mn-ea"/>
              </a:rPr>
            </a:br>
            <a:r>
              <a:rPr lang="ja-JP" altLang="en-US" sz="2400" dirty="0">
                <a:latin typeface="+mn-ea"/>
                <a:ea typeface="+mn-ea"/>
              </a:rPr>
              <a:t>クリック率</a:t>
            </a:r>
          </a:p>
        </p:txBody>
      </p:sp>
      <p:sp>
        <p:nvSpPr>
          <p:cNvPr id="44" name="Text Box 5"/>
          <p:cNvSpPr txBox="1">
            <a:spLocks noChangeArrowheads="1"/>
          </p:cNvSpPr>
          <p:nvPr/>
        </p:nvSpPr>
        <p:spPr bwMode="auto">
          <a:xfrm>
            <a:off x="4074840" y="1433513"/>
            <a:ext cx="1845725" cy="99603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a:latin typeface="+mn-ea"/>
                <a:ea typeface="+mn-ea"/>
              </a:rPr>
              <a:t>言及回数</a:t>
            </a:r>
            <a:endParaRPr lang="en-US" altLang="ja-JP" sz="2400" dirty="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クリック数</a:t>
            </a:r>
            <a:endParaRPr lang="ja-JP" altLang="en-US" sz="2400" dirty="0">
              <a:latin typeface="+mn-ea"/>
              <a:ea typeface="+mn-ea"/>
            </a:endParaRPr>
          </a:p>
        </p:txBody>
      </p:sp>
      <p:sp>
        <p:nvSpPr>
          <p:cNvPr id="46" name="Text Box 5"/>
          <p:cNvSpPr txBox="1">
            <a:spLocks noChangeArrowheads="1"/>
          </p:cNvSpPr>
          <p:nvPr/>
        </p:nvSpPr>
        <p:spPr bwMode="auto">
          <a:xfrm>
            <a:off x="4779690" y="5643563"/>
            <a:ext cx="1809750" cy="995362"/>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a:latin typeface="+mn-ea"/>
                <a:ea typeface="+mn-ea"/>
              </a:rPr>
              <a:t>訪問</a:t>
            </a:r>
            <a:endParaRPr lang="en-US" altLang="ja-JP" sz="2400" dirty="0">
              <a:latin typeface="+mn-ea"/>
              <a:ea typeface="+mn-ea"/>
            </a:endParaRPr>
          </a:p>
          <a:p>
            <a:pPr marL="285750" indent="-285750" eaLnBrk="0" hangingPunct="0">
              <a:spcBef>
                <a:spcPct val="50000"/>
              </a:spcBef>
              <a:buSzPct val="75000"/>
              <a:buFont typeface="Wingdings" pitchFamily="2" charset="2"/>
              <a:buChar char="l"/>
              <a:defRPr/>
            </a:pPr>
            <a:r>
              <a:rPr lang="ja-JP" altLang="en-US" sz="2400" dirty="0">
                <a:latin typeface="+mn-ea"/>
                <a:ea typeface="+mn-ea"/>
              </a:rPr>
              <a:t>訪問者数</a:t>
            </a:r>
          </a:p>
        </p:txBody>
      </p:sp>
    </p:spTree>
    <p:extLst>
      <p:ext uri="{BB962C8B-B14F-4D97-AF65-F5344CB8AC3E}">
        <p14:creationId xmlns:p14="http://schemas.microsoft.com/office/powerpoint/2010/main" val="1221130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dirty="0"/>
              <a:t>知るべきことは何か？</a:t>
            </a:r>
            <a:endParaRPr lang="ja-JP" altLang="en-US" dirty="0" smtClean="0"/>
          </a:p>
        </p:txBody>
      </p:sp>
      <p:pic>
        <p:nvPicPr>
          <p:cNvPr id="131075" name="Picture 3"/>
          <p:cNvPicPr>
            <a:picLocks noChangeAspect="1" noChangeArrowheads="1"/>
          </p:cNvPicPr>
          <p:nvPr/>
        </p:nvPicPr>
        <p:blipFill>
          <a:blip r:embed="rId2" cstate="print"/>
          <a:srcRect/>
          <a:stretch>
            <a:fillRect/>
          </a:stretch>
        </p:blipFill>
        <p:spPr bwMode="auto">
          <a:xfrm>
            <a:off x="2118849" y="2383063"/>
            <a:ext cx="4930108" cy="3998265"/>
          </a:xfrm>
          <a:prstGeom prst="rect">
            <a:avLst/>
          </a:prstGeom>
          <a:noFill/>
          <a:ln w="9525">
            <a:noFill/>
            <a:miter lim="800000"/>
            <a:headEnd/>
            <a:tailEnd/>
          </a:ln>
          <a:effectLst/>
        </p:spPr>
      </p:pic>
      <p:sp>
        <p:nvSpPr>
          <p:cNvPr id="7" name="Text Box 5"/>
          <p:cNvSpPr txBox="1">
            <a:spLocks noChangeArrowheads="1"/>
          </p:cNvSpPr>
          <p:nvPr/>
        </p:nvSpPr>
        <p:spPr bwMode="auto">
          <a:xfrm>
            <a:off x="3134355" y="1474797"/>
            <a:ext cx="4251833" cy="99603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smtClean="0">
                <a:latin typeface="+mn-ea"/>
                <a:ea typeface="+mn-ea"/>
              </a:rPr>
              <a:t>リーチできたユニーク会社数</a:t>
            </a:r>
            <a:endParaRPr lang="en-US" altLang="ja-JP" sz="2400" dirty="0" smtClean="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業界への浸透度</a:t>
            </a:r>
            <a:endParaRPr lang="ja-JP" altLang="en-US" sz="2400" dirty="0">
              <a:latin typeface="+mn-ea"/>
              <a:ea typeface="+mn-ea"/>
            </a:endParaRPr>
          </a:p>
        </p:txBody>
      </p:sp>
    </p:spTree>
    <p:extLst>
      <p:ext uri="{BB962C8B-B14F-4D97-AF65-F5344CB8AC3E}">
        <p14:creationId xmlns:p14="http://schemas.microsoft.com/office/powerpoint/2010/main" val="1608481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124085"/>
            <a:ext cx="3733552" cy="411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p:cNvSpPr>
            <a:spLocks noGrp="1" noChangeArrowheads="1"/>
          </p:cNvSpPr>
          <p:nvPr>
            <p:ph type="title"/>
          </p:nvPr>
        </p:nvSpPr>
        <p:spPr/>
        <p:txBody>
          <a:bodyPr/>
          <a:lstStyle/>
          <a:p>
            <a:pPr eaLnBrk="1" hangingPunct="1"/>
            <a:r>
              <a:rPr lang="ja-JP" altLang="en-US" dirty="0" smtClean="0">
                <a:latin typeface="+mn-ea"/>
                <a:ea typeface="+mn-ea"/>
              </a:rPr>
              <a:t>知りたいことを知るためにツールを活用する</a:t>
            </a:r>
          </a:p>
        </p:txBody>
      </p:sp>
      <p:sp>
        <p:nvSpPr>
          <p:cNvPr id="72711" name="テキスト ボックス 8"/>
          <p:cNvSpPr txBox="1">
            <a:spLocks noChangeArrowheads="1"/>
          </p:cNvSpPr>
          <p:nvPr/>
        </p:nvSpPr>
        <p:spPr bwMode="auto">
          <a:xfrm>
            <a:off x="5436096" y="2700807"/>
            <a:ext cx="3000375" cy="369888"/>
          </a:xfrm>
          <a:prstGeom prst="rect">
            <a:avLst/>
          </a:prstGeom>
          <a:noFill/>
          <a:ln w="9525">
            <a:noFill/>
            <a:miter lim="800000"/>
            <a:headEnd/>
            <a:tailEnd/>
          </a:ln>
        </p:spPr>
        <p:txBody>
          <a:bodyPr>
            <a:spAutoFit/>
          </a:bodyPr>
          <a:lstStyle/>
          <a:p>
            <a:pPr algn="r"/>
            <a:r>
              <a:rPr lang="en-US" altLang="ja-JP" dirty="0"/>
              <a:t>http://nakanohito.jp</a:t>
            </a:r>
            <a:endParaRPr lang="ja-JP" altLang="en-US" dirty="0"/>
          </a:p>
        </p:txBody>
      </p:sp>
      <p:pic>
        <p:nvPicPr>
          <p:cNvPr id="72712" name="Picture 8"/>
          <p:cNvPicPr>
            <a:picLocks noChangeAspect="1" noChangeArrowheads="1"/>
          </p:cNvPicPr>
          <p:nvPr/>
        </p:nvPicPr>
        <p:blipFill>
          <a:blip r:embed="rId3" cstate="print"/>
          <a:srcRect/>
          <a:stretch>
            <a:fillRect/>
          </a:stretch>
        </p:blipFill>
        <p:spPr bwMode="auto">
          <a:xfrm>
            <a:off x="5796136" y="2093076"/>
            <a:ext cx="2628900" cy="723900"/>
          </a:xfrm>
          <a:prstGeom prst="rect">
            <a:avLst/>
          </a:prstGeom>
          <a:noFill/>
          <a:ln w="9525">
            <a:noFill/>
            <a:miter lim="800000"/>
            <a:headEnd/>
            <a:tailEnd/>
          </a:ln>
        </p:spPr>
      </p:pic>
      <p:cxnSp>
        <p:nvCxnSpPr>
          <p:cNvPr id="10" name="直線矢印コネクタ 9"/>
          <p:cNvCxnSpPr/>
          <p:nvPr/>
        </p:nvCxnSpPr>
        <p:spPr>
          <a:xfrm rot="5400000" flipH="1" flipV="1">
            <a:off x="4659482" y="4931371"/>
            <a:ext cx="1854200" cy="158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5585788" y="5859265"/>
            <a:ext cx="2357437" cy="3175"/>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6228725" y="4290815"/>
            <a:ext cx="428625" cy="42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6871663" y="4790878"/>
            <a:ext cx="214312" cy="214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6228725" y="5219503"/>
            <a:ext cx="214313" cy="214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p:cNvSpPr/>
          <p:nvPr/>
        </p:nvSpPr>
        <p:spPr>
          <a:xfrm>
            <a:off x="7157413" y="4147940"/>
            <a:ext cx="428625" cy="428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719" name="Text Box 7"/>
          <p:cNvSpPr txBox="1">
            <a:spLocks noChangeArrowheads="1"/>
          </p:cNvSpPr>
          <p:nvPr/>
        </p:nvSpPr>
        <p:spPr bwMode="auto">
          <a:xfrm>
            <a:off x="6306438" y="5930703"/>
            <a:ext cx="1721946" cy="338554"/>
          </a:xfrm>
          <a:prstGeom prst="rect">
            <a:avLst/>
          </a:prstGeom>
          <a:noFill/>
          <a:ln w="9525">
            <a:noFill/>
            <a:miter lim="800000"/>
            <a:headEnd/>
            <a:tailEnd/>
          </a:ln>
        </p:spPr>
        <p:txBody>
          <a:bodyPr wrap="none">
            <a:spAutoFit/>
          </a:bodyPr>
          <a:lstStyle/>
          <a:p>
            <a:pPr>
              <a:spcBef>
                <a:spcPct val="50000"/>
              </a:spcBef>
            </a:pPr>
            <a:r>
              <a:rPr lang="ja-JP" altLang="en-US" sz="1600" b="1" dirty="0" smtClean="0"/>
              <a:t>セミナー参加頻度</a:t>
            </a:r>
            <a:endParaRPr lang="en-US" altLang="ja-JP" sz="1600" b="1" dirty="0"/>
          </a:p>
        </p:txBody>
      </p:sp>
      <p:sp>
        <p:nvSpPr>
          <p:cNvPr id="20" name="曲折矢印 19"/>
          <p:cNvSpPr/>
          <p:nvPr/>
        </p:nvSpPr>
        <p:spPr>
          <a:xfrm rot="5400000">
            <a:off x="4878034" y="3014953"/>
            <a:ext cx="792088" cy="9001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Text Box 7"/>
          <p:cNvSpPr txBox="1">
            <a:spLocks noChangeArrowheads="1"/>
          </p:cNvSpPr>
          <p:nvPr/>
        </p:nvSpPr>
        <p:spPr bwMode="auto">
          <a:xfrm rot="16200000">
            <a:off x="5086802" y="4192975"/>
            <a:ext cx="595035" cy="338554"/>
          </a:xfrm>
          <a:prstGeom prst="rect">
            <a:avLst/>
          </a:prstGeom>
          <a:noFill/>
          <a:ln w="9525">
            <a:noFill/>
            <a:miter lim="800000"/>
            <a:headEnd/>
            <a:tailEnd/>
          </a:ln>
        </p:spPr>
        <p:txBody>
          <a:bodyPr wrap="none">
            <a:spAutoFit/>
          </a:bodyPr>
          <a:lstStyle/>
          <a:p>
            <a:pPr>
              <a:spcBef>
                <a:spcPct val="50000"/>
              </a:spcBef>
            </a:pPr>
            <a:r>
              <a:rPr lang="ja-JP" altLang="en-US" sz="1600" b="1" dirty="0" smtClean="0"/>
              <a:t>規模</a:t>
            </a:r>
            <a:endParaRPr lang="en-US" altLang="ja-JP" sz="1600" b="1" dirty="0"/>
          </a:p>
        </p:txBody>
      </p:sp>
      <p:sp>
        <p:nvSpPr>
          <p:cNvPr id="19" name="コンテンツ プレースホルダ 18"/>
          <p:cNvSpPr>
            <a:spLocks noGrp="1"/>
          </p:cNvSpPr>
          <p:nvPr>
            <p:ph idx="1"/>
          </p:nvPr>
        </p:nvSpPr>
        <p:spPr>
          <a:xfrm>
            <a:off x="969963" y="1457419"/>
            <a:ext cx="7513637" cy="567848"/>
          </a:xfrm>
        </p:spPr>
        <p:txBody>
          <a:bodyPr/>
          <a:lstStyle/>
          <a:p>
            <a:r>
              <a:rPr kumimoji="1" lang="ja-JP" altLang="en-US" dirty="0" smtClean="0"/>
              <a:t>セグメントし浸透度を分析</a:t>
            </a:r>
            <a:endParaRPr kumimoji="1" lang="ja-JP" altLang="en-US" dirty="0"/>
          </a:p>
        </p:txBody>
      </p:sp>
    </p:spTree>
    <p:extLst>
      <p:ext uri="{BB962C8B-B14F-4D97-AF65-F5344CB8AC3E}">
        <p14:creationId xmlns:p14="http://schemas.microsoft.com/office/powerpoint/2010/main" val="3026775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latin typeface="+mj-ea"/>
              </a:rPr>
              <a:t>コンセプトダイアグラム</a:t>
            </a:r>
            <a:r>
              <a:rPr lang="ja-JP" altLang="en-US" sz="3200" dirty="0">
                <a:latin typeface="+mj-ea"/>
              </a:rPr>
              <a:t>で整理</a:t>
            </a:r>
            <a:r>
              <a:rPr lang="ja-JP" altLang="en-US" sz="3200" dirty="0" smtClean="0">
                <a:latin typeface="+mj-ea"/>
              </a:rPr>
              <a:t>すると</a:t>
            </a:r>
            <a:endParaRPr lang="ja-JP" altLang="en-US" sz="3200" dirty="0">
              <a:latin typeface="+mj-ea"/>
            </a:endParaRPr>
          </a:p>
        </p:txBody>
      </p:sp>
      <p:sp>
        <p:nvSpPr>
          <p:cNvPr id="40963" name="Rectangle 3"/>
          <p:cNvSpPr>
            <a:spLocks noGrp="1" noChangeArrowheads="1"/>
          </p:cNvSpPr>
          <p:nvPr>
            <p:ph type="body" idx="4294967295"/>
          </p:nvPr>
        </p:nvSpPr>
        <p:spPr>
          <a:xfrm>
            <a:off x="969963" y="1457325"/>
            <a:ext cx="7513637" cy="2246769"/>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目的と</a:t>
            </a:r>
            <a:r>
              <a:rPr lang="ja-JP" altLang="en-US" sz="2800" dirty="0">
                <a:solidFill>
                  <a:schemeClr val="accent2"/>
                </a:solidFill>
                <a:latin typeface="HGP創英角ｺﾞｼｯｸUB" pitchFamily="50" charset="-128"/>
                <a:ea typeface="HGP創英角ｺﾞｼｯｸUB" pitchFamily="50" charset="-128"/>
              </a:rPr>
              <a:t>位置づけが明確に</a:t>
            </a:r>
            <a:r>
              <a:rPr lang="ja-JP" altLang="en-US" sz="2800" dirty="0" smtClean="0">
                <a:solidFill>
                  <a:schemeClr val="accent2"/>
                </a:solidFill>
                <a:latin typeface="HGP創英角ｺﾞｼｯｸUB" pitchFamily="50" charset="-128"/>
                <a:ea typeface="HGP創英角ｺﾞｼｯｸUB" pitchFamily="50" charset="-128"/>
              </a:rPr>
              <a:t>なる</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solidFill>
                  <a:schemeClr val="tx1"/>
                </a:solidFill>
                <a:latin typeface="+mj-ea"/>
              </a:rPr>
              <a:t>自分の考えを整理できる</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smtClean="0">
                <a:solidFill>
                  <a:schemeClr val="tx1"/>
                </a:solidFill>
                <a:latin typeface="+mj-ea"/>
              </a:rPr>
              <a:t>コミュニケーションのツールになる</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smtClean="0">
                <a:solidFill>
                  <a:schemeClr val="tx1"/>
                </a:solidFill>
                <a:latin typeface="+mj-ea"/>
              </a:rPr>
              <a:t>認識の</a:t>
            </a:r>
            <a:r>
              <a:rPr lang="ja-JP" altLang="en-US" sz="2800" dirty="0">
                <a:solidFill>
                  <a:schemeClr val="tx1"/>
                </a:solidFill>
                <a:latin typeface="+mj-ea"/>
              </a:rPr>
              <a:t>ズレ</a:t>
            </a:r>
            <a:r>
              <a:rPr lang="ja-JP" altLang="en-US" sz="2800" dirty="0" smtClean="0">
                <a:solidFill>
                  <a:schemeClr val="tx1"/>
                </a:solidFill>
                <a:latin typeface="+mj-ea"/>
              </a:rPr>
              <a:t>が減る</a:t>
            </a:r>
            <a:endParaRPr lang="ja-JP" altLang="en-US" sz="28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pic>
        <p:nvPicPr>
          <p:cNvPr id="901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789040"/>
            <a:ext cx="4824536" cy="230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6660231" y="3356992"/>
            <a:ext cx="1872581" cy="1368152"/>
          </a:xfrm>
          <a:prstGeom prst="wedgeRoundRectCallout">
            <a:avLst>
              <a:gd name="adj1" fmla="val -62599"/>
              <a:gd name="adj2" fmla="val -9788"/>
              <a:gd name="adj3" fmla="val 16667"/>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dirty="0" smtClean="0">
                <a:solidFill>
                  <a:schemeClr val="tx1"/>
                </a:solidFill>
                <a:latin typeface="+mj-ea"/>
                <a:ea typeface="+mj-ea"/>
              </a:rPr>
              <a:t>サイト</a:t>
            </a:r>
            <a:r>
              <a:rPr lang="ja-JP" altLang="en-US" sz="1600" dirty="0">
                <a:solidFill>
                  <a:schemeClr val="tx1"/>
                </a:solidFill>
                <a:latin typeface="+mj-ea"/>
                <a:ea typeface="+mj-ea"/>
              </a:rPr>
              <a:t>を介してのリピーターの創出ができていないことに気が</a:t>
            </a:r>
            <a:r>
              <a:rPr lang="ja-JP" altLang="en-US" sz="1600" dirty="0" smtClean="0">
                <a:solidFill>
                  <a:schemeClr val="tx1"/>
                </a:solidFill>
                <a:latin typeface="+mj-ea"/>
                <a:ea typeface="+mj-ea"/>
              </a:rPr>
              <a:t>ついた</a:t>
            </a:r>
            <a:endParaRPr kumimoji="1" lang="ja-JP" altLang="en-US" sz="1600" dirty="0">
              <a:solidFill>
                <a:schemeClr val="tx1"/>
              </a:solidFill>
              <a:latin typeface="+mj-ea"/>
              <a:ea typeface="+mj-ea"/>
            </a:endParaRPr>
          </a:p>
        </p:txBody>
      </p:sp>
      <p:sp>
        <p:nvSpPr>
          <p:cNvPr id="8" name="角丸四角形吹き出し 7"/>
          <p:cNvSpPr/>
          <p:nvPr/>
        </p:nvSpPr>
        <p:spPr>
          <a:xfrm>
            <a:off x="395536" y="3933056"/>
            <a:ext cx="1872581" cy="1368152"/>
          </a:xfrm>
          <a:prstGeom prst="wedgeRoundRectCallout">
            <a:avLst>
              <a:gd name="adj1" fmla="val 60054"/>
              <a:gd name="adj2" fmla="val -12875"/>
              <a:gd name="adj3" fmla="val 16667"/>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dirty="0" smtClean="0">
                <a:solidFill>
                  <a:schemeClr val="tx1"/>
                </a:solidFill>
                <a:latin typeface="+mj-ea"/>
                <a:ea typeface="+mj-ea"/>
              </a:rPr>
              <a:t>理想</a:t>
            </a:r>
            <a:r>
              <a:rPr lang="ja-JP" altLang="en-US" sz="1600" dirty="0">
                <a:solidFill>
                  <a:schemeClr val="tx1"/>
                </a:solidFill>
                <a:latin typeface="+mj-ea"/>
                <a:ea typeface="+mj-ea"/>
              </a:rPr>
              <a:t>しているものと現実との乖離部分がハッキリとした気が</a:t>
            </a:r>
            <a:r>
              <a:rPr lang="ja-JP" altLang="en-US" sz="1600" dirty="0" smtClean="0">
                <a:solidFill>
                  <a:schemeClr val="tx1"/>
                </a:solidFill>
                <a:latin typeface="+mj-ea"/>
                <a:ea typeface="+mj-ea"/>
              </a:rPr>
              <a:t>した</a:t>
            </a:r>
            <a:endParaRPr kumimoji="1" lang="ja-JP" altLang="en-US" sz="1600" dirty="0">
              <a:solidFill>
                <a:schemeClr val="tx1"/>
              </a:solidFill>
              <a:latin typeface="+mj-ea"/>
              <a:ea typeface="+mj-ea"/>
            </a:endParaRPr>
          </a:p>
        </p:txBody>
      </p:sp>
    </p:spTree>
    <p:extLst>
      <p:ext uri="{BB962C8B-B14F-4D97-AF65-F5344CB8AC3E}">
        <p14:creationId xmlns:p14="http://schemas.microsoft.com/office/powerpoint/2010/main" val="1972322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latin typeface="+mj-ea"/>
              </a:rPr>
              <a:t>コンセプトダイアグラム</a:t>
            </a:r>
            <a:r>
              <a:rPr lang="ja-JP" altLang="en-US" sz="3200" dirty="0">
                <a:latin typeface="+mj-ea"/>
              </a:rPr>
              <a:t>で整理</a:t>
            </a:r>
            <a:r>
              <a:rPr lang="ja-JP" altLang="en-US" sz="3200" dirty="0" smtClean="0">
                <a:latin typeface="+mj-ea"/>
              </a:rPr>
              <a:t>すると</a:t>
            </a:r>
            <a:endParaRPr lang="ja-JP" altLang="en-US" sz="3200" dirty="0">
              <a:latin typeface="+mj-ea"/>
            </a:endParaRPr>
          </a:p>
        </p:txBody>
      </p:sp>
      <p:sp>
        <p:nvSpPr>
          <p:cNvPr id="40963" name="Rectangle 3"/>
          <p:cNvSpPr>
            <a:spLocks noGrp="1" noChangeArrowheads="1"/>
          </p:cNvSpPr>
          <p:nvPr>
            <p:ph type="body" idx="4294967295"/>
          </p:nvPr>
        </p:nvSpPr>
        <p:spPr>
          <a:xfrm>
            <a:off x="969963" y="1457325"/>
            <a:ext cx="7513637" cy="1686616"/>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目的と</a:t>
            </a:r>
            <a:r>
              <a:rPr lang="ja-JP" altLang="en-US" sz="2800" dirty="0">
                <a:solidFill>
                  <a:schemeClr val="accent2"/>
                </a:solidFill>
                <a:latin typeface="HGP創英角ｺﾞｼｯｸUB" pitchFamily="50" charset="-128"/>
                <a:ea typeface="HGP創英角ｺﾞｼｯｸUB" pitchFamily="50" charset="-128"/>
              </a:rPr>
              <a:t>位置づけが明確に</a:t>
            </a:r>
            <a:r>
              <a:rPr lang="ja-JP" altLang="en-US" sz="2800" dirty="0" smtClean="0">
                <a:solidFill>
                  <a:schemeClr val="accent2"/>
                </a:solidFill>
                <a:latin typeface="HGP創英角ｺﾞｼｯｸUB" pitchFamily="50" charset="-128"/>
                <a:ea typeface="HGP創英角ｺﾞｼｯｸUB" pitchFamily="50" charset="-128"/>
              </a:rPr>
              <a:t>なる</a:t>
            </a:r>
            <a:endParaRPr lang="en-US" altLang="ja-JP" sz="2800" dirty="0" smtClean="0">
              <a:solidFill>
                <a:schemeClr val="accent2"/>
              </a:solidFill>
              <a:latin typeface="HGP創英角ｺﾞｼｯｸUB" pitchFamily="50" charset="-128"/>
              <a:ea typeface="HGP創英角ｺﾞｼｯｸUB" pitchFamily="50" charset="-128"/>
            </a:endParaRPr>
          </a:p>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全体像を俯瞰できる</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a:solidFill>
                  <a:schemeClr val="tx1"/>
                </a:solidFill>
                <a:latin typeface="+mj-ea"/>
              </a:rPr>
              <a:t>コンテンツのグルーピングが</a:t>
            </a:r>
            <a:r>
              <a:rPr lang="ja-JP" altLang="en-US" sz="2800" dirty="0" smtClean="0">
                <a:solidFill>
                  <a:schemeClr val="tx1"/>
                </a:solidFill>
                <a:latin typeface="+mj-ea"/>
              </a:rPr>
              <a:t>できる</a:t>
            </a:r>
            <a:endParaRPr lang="ja-JP" altLang="en-US" sz="28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6" name="角丸四角形 5"/>
          <p:cNvSpPr/>
          <p:nvPr/>
        </p:nvSpPr>
        <p:spPr>
          <a:xfrm>
            <a:off x="1979712" y="3501008"/>
            <a:ext cx="2484276" cy="1584176"/>
          </a:xfrm>
          <a:prstGeom prst="roundRect">
            <a:avLst/>
          </a:prstGeom>
          <a:no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anchor="t" anchorCtr="0"/>
          <a:lstStyle/>
          <a:p>
            <a:pPr>
              <a:defRPr/>
            </a:pPr>
            <a:endParaRPr lang="ja-JP" altLang="en-US" sz="1400" dirty="0">
              <a:solidFill>
                <a:schemeClr val="tx1"/>
              </a:solidFill>
              <a:latin typeface="+mj-ea"/>
              <a:ea typeface="+mj-ea"/>
            </a:endParaRPr>
          </a:p>
        </p:txBody>
      </p:sp>
      <p:sp>
        <p:nvSpPr>
          <p:cNvPr id="7" name="角丸四角形 6"/>
          <p:cNvSpPr/>
          <p:nvPr/>
        </p:nvSpPr>
        <p:spPr>
          <a:xfrm>
            <a:off x="3981583" y="4320157"/>
            <a:ext cx="2174742" cy="1152128"/>
          </a:xfrm>
          <a:prstGeom prst="roundRect">
            <a:avLst/>
          </a:prstGeom>
          <a:no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anchor="t" anchorCtr="0"/>
          <a:lstStyle/>
          <a:p>
            <a:pPr>
              <a:defRPr/>
            </a:pPr>
            <a:endParaRPr lang="ja-JP" altLang="en-US" sz="1400" dirty="0">
              <a:solidFill>
                <a:schemeClr val="tx1"/>
              </a:solidFill>
              <a:latin typeface="+mj-ea"/>
              <a:ea typeface="+mj-ea"/>
            </a:endParaRPr>
          </a:p>
        </p:txBody>
      </p:sp>
    </p:spTree>
    <p:extLst>
      <p:ext uri="{BB962C8B-B14F-4D97-AF65-F5344CB8AC3E}">
        <p14:creationId xmlns:p14="http://schemas.microsoft.com/office/powerpoint/2010/main" val="1898828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latin typeface="+mj-ea"/>
              </a:rPr>
              <a:t>コンセプトダイアグラム</a:t>
            </a:r>
            <a:r>
              <a:rPr lang="ja-JP" altLang="en-US" sz="3200" dirty="0">
                <a:latin typeface="+mj-ea"/>
              </a:rPr>
              <a:t>で整理</a:t>
            </a:r>
            <a:r>
              <a:rPr lang="ja-JP" altLang="en-US" sz="3200" dirty="0" smtClean="0">
                <a:latin typeface="+mj-ea"/>
              </a:rPr>
              <a:t>すると</a:t>
            </a:r>
            <a:endParaRPr lang="ja-JP" altLang="en-US" sz="3200" dirty="0">
              <a:latin typeface="+mj-ea"/>
            </a:endParaRPr>
          </a:p>
        </p:txBody>
      </p:sp>
      <p:sp>
        <p:nvSpPr>
          <p:cNvPr id="40963" name="Rectangle 3"/>
          <p:cNvSpPr>
            <a:spLocks noGrp="1" noChangeArrowheads="1"/>
          </p:cNvSpPr>
          <p:nvPr>
            <p:ph type="body" idx="4294967295"/>
          </p:nvPr>
        </p:nvSpPr>
        <p:spPr>
          <a:xfrm>
            <a:off x="969963" y="1457325"/>
            <a:ext cx="7513637" cy="1686616"/>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目的と</a:t>
            </a:r>
            <a:r>
              <a:rPr lang="ja-JP" altLang="en-US" sz="2800" dirty="0">
                <a:solidFill>
                  <a:schemeClr val="accent2"/>
                </a:solidFill>
                <a:latin typeface="HGP創英角ｺﾞｼｯｸUB" pitchFamily="50" charset="-128"/>
                <a:ea typeface="HGP創英角ｺﾞｼｯｸUB" pitchFamily="50" charset="-128"/>
              </a:rPr>
              <a:t>位置づけが明確に</a:t>
            </a:r>
            <a:r>
              <a:rPr lang="ja-JP" altLang="en-US" sz="2800" dirty="0" smtClean="0">
                <a:solidFill>
                  <a:schemeClr val="accent2"/>
                </a:solidFill>
                <a:latin typeface="HGP創英角ｺﾞｼｯｸUB" pitchFamily="50" charset="-128"/>
                <a:ea typeface="HGP創英角ｺﾞｼｯｸUB" pitchFamily="50" charset="-128"/>
              </a:rPr>
              <a:t>なる</a:t>
            </a:r>
            <a:endParaRPr lang="en-US" altLang="ja-JP" sz="2800" dirty="0" smtClean="0">
              <a:solidFill>
                <a:schemeClr val="accent2"/>
              </a:solidFill>
              <a:latin typeface="HGP創英角ｺﾞｼｯｸUB" pitchFamily="50" charset="-128"/>
              <a:ea typeface="HGP創英角ｺﾞｼｯｸUB" pitchFamily="50" charset="-128"/>
            </a:endParaRPr>
          </a:p>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全体像を俯瞰できる</a:t>
            </a:r>
            <a:endParaRPr lang="en-US" altLang="ja-JP" sz="2800" dirty="0" smtClean="0">
              <a:solidFill>
                <a:schemeClr val="accent2"/>
              </a:solidFill>
              <a:latin typeface="HGP創英角ｺﾞｼｯｸUB" pitchFamily="50" charset="-128"/>
              <a:ea typeface="HGP創英角ｺﾞｼｯｸUB" pitchFamily="50" charset="-128"/>
            </a:endParaRPr>
          </a:p>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多様な軸が見つかる</a:t>
            </a:r>
            <a:endParaRPr lang="en-US" altLang="ja-JP" sz="2800" dirty="0" smtClean="0">
              <a:solidFill>
                <a:schemeClr val="accent2"/>
              </a:solidFill>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grpSp>
        <p:nvGrpSpPr>
          <p:cNvPr id="3" name="グループ化 2"/>
          <p:cNvGrpSpPr/>
          <p:nvPr/>
        </p:nvGrpSpPr>
        <p:grpSpPr>
          <a:xfrm>
            <a:off x="1547664" y="3925511"/>
            <a:ext cx="5458995" cy="1307757"/>
            <a:chOff x="1547664" y="4353491"/>
            <a:chExt cx="5458995" cy="1307757"/>
          </a:xfrm>
        </p:grpSpPr>
        <p:sp>
          <p:nvSpPr>
            <p:cNvPr id="2" name="二等辺三角形 1"/>
            <p:cNvSpPr/>
            <p:nvPr/>
          </p:nvSpPr>
          <p:spPr>
            <a:xfrm flipV="1">
              <a:off x="3463306" y="4353491"/>
              <a:ext cx="1440160"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11"/>
            <p:cNvSpPr txBox="1">
              <a:spLocks noChangeArrowheads="1"/>
            </p:cNvSpPr>
            <p:nvPr/>
          </p:nvSpPr>
          <p:spPr bwMode="auto">
            <a:xfrm>
              <a:off x="1547664" y="4805290"/>
              <a:ext cx="5458995" cy="855958"/>
            </a:xfrm>
            <a:prstGeom prst="rect">
              <a:avLst/>
            </a:prstGeom>
            <a:solidFill>
              <a:srgbClr val="FFFF99"/>
            </a:solidFill>
            <a:ln w="9525">
              <a:noFill/>
              <a:miter lim="800000"/>
              <a:headEnd/>
              <a:tailEnd/>
            </a:ln>
          </p:spPr>
          <p:txBody>
            <a:bodyPr wrap="none" lIns="252000" tIns="180000" rIns="252000" bIns="180000">
              <a:spAutoFit/>
            </a:bodyPr>
            <a:lstStyle/>
            <a:p>
              <a:pPr marL="552450" indent="-495300" eaLnBrk="1" hangingPunct="1">
                <a:tabLst>
                  <a:tab pos="4932363" algn="l"/>
                </a:tabLst>
              </a:pPr>
              <a:r>
                <a:rPr lang="ja-JP" altLang="en-US" sz="3200" dirty="0" smtClean="0">
                  <a:latin typeface="HGP創英角ｺﾞｼｯｸUB" pitchFamily="50" charset="-128"/>
                  <a:ea typeface="HGP創英角ｺﾞｼｯｸUB" pitchFamily="50" charset="-128"/>
                </a:rPr>
                <a:t>つまり分析の要件につながる</a:t>
              </a:r>
              <a:endParaRPr lang="ja-JP" altLang="en-US" sz="3200" dirty="0">
                <a:latin typeface="HGP創英角ｺﾞｼｯｸUB" pitchFamily="50" charset="-128"/>
                <a:ea typeface="HGP創英角ｺﾞｼｯｸUB" pitchFamily="50" charset="-128"/>
              </a:endParaRPr>
            </a:p>
          </p:txBody>
        </p:sp>
      </p:grpSp>
      <p:cxnSp>
        <p:nvCxnSpPr>
          <p:cNvPr id="5" name="直線矢印コネクタ 4"/>
          <p:cNvCxnSpPr/>
          <p:nvPr/>
        </p:nvCxnSpPr>
        <p:spPr>
          <a:xfrm>
            <a:off x="5292080" y="3602484"/>
            <a:ext cx="1368152" cy="0"/>
          </a:xfrm>
          <a:prstGeom prst="straightConnector1">
            <a:avLst/>
          </a:prstGeom>
          <a:ln w="2222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5292080" y="2492896"/>
            <a:ext cx="0" cy="1116296"/>
          </a:xfrm>
          <a:prstGeom prst="straightConnector1">
            <a:avLst/>
          </a:prstGeom>
          <a:ln w="2222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6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541338" indent="-541338"/>
            <a:r>
              <a:rPr lang="en-US" altLang="ja-JP" dirty="0" smtClean="0"/>
              <a:t>A. </a:t>
            </a:r>
            <a:r>
              <a:rPr lang="ja-JP" altLang="en-US" dirty="0" smtClean="0"/>
              <a:t>個客</a:t>
            </a:r>
            <a:r>
              <a:rPr lang="ja-JP" altLang="en-US" dirty="0"/>
              <a:t>視点の情報</a:t>
            </a:r>
            <a:r>
              <a:rPr lang="ja-JP" altLang="en-US" dirty="0" smtClean="0"/>
              <a:t>設計</a:t>
            </a:r>
            <a:r>
              <a:rPr lang="en-US" altLang="ja-JP" dirty="0" smtClean="0"/>
              <a:t/>
            </a:r>
            <a:br>
              <a:rPr lang="en-US" altLang="ja-JP" dirty="0" smtClean="0"/>
            </a:br>
            <a:r>
              <a:rPr lang="en-US" altLang="ja-JP" dirty="0" smtClean="0"/>
              <a:t>(</a:t>
            </a:r>
            <a:r>
              <a:rPr lang="en-US" altLang="ja-JP" dirty="0"/>
              <a:t>IA)</a:t>
            </a:r>
            <a:r>
              <a:rPr lang="ja-JP" altLang="en-US" dirty="0"/>
              <a:t>と</a:t>
            </a:r>
            <a:r>
              <a:rPr lang="en-US" altLang="ja-JP" dirty="0"/>
              <a:t>Web</a:t>
            </a:r>
            <a:r>
              <a:rPr lang="ja-JP" altLang="en-US" dirty="0" smtClean="0"/>
              <a:t>解析</a:t>
            </a:r>
            <a:endParaRPr kumimoji="1" lang="ja-JP" altLang="en-US" dirty="0"/>
          </a:p>
        </p:txBody>
      </p:sp>
      <p:sp>
        <p:nvSpPr>
          <p:cNvPr id="3" name="テキスト プレースホルダー 2"/>
          <p:cNvSpPr>
            <a:spLocks noGrp="1"/>
          </p:cNvSpPr>
          <p:nvPr>
            <p:ph type="body" idx="1"/>
          </p:nvPr>
        </p:nvSpPr>
        <p:spPr>
          <a:xfrm>
            <a:off x="2123728" y="3068960"/>
            <a:ext cx="5760640" cy="2419124"/>
          </a:xfrm>
        </p:spPr>
        <p:txBody>
          <a:bodyPr anchor="t" anchorCtr="0"/>
          <a:lstStyle/>
          <a:p>
            <a:pPr marL="342900" indent="-342900">
              <a:buFont typeface="Arial" pitchFamily="34" charset="0"/>
              <a:buChar char="•"/>
            </a:pPr>
            <a:r>
              <a:rPr lang="ja-JP" altLang="en-US" dirty="0" smtClean="0">
                <a:solidFill>
                  <a:schemeClr val="bg2"/>
                </a:solidFill>
              </a:rPr>
              <a:t>ビジネス</a:t>
            </a:r>
            <a:r>
              <a:rPr lang="ja-JP" altLang="en-US" dirty="0">
                <a:solidFill>
                  <a:schemeClr val="bg2"/>
                </a:solidFill>
              </a:rPr>
              <a:t>の構造と流れを図解する</a:t>
            </a:r>
          </a:p>
          <a:p>
            <a:pPr marL="342900" indent="-342900">
              <a:buFont typeface="Arial" pitchFamily="34" charset="0"/>
              <a:buChar char="•"/>
            </a:pPr>
            <a:r>
              <a:rPr lang="ja-JP" altLang="en-US" dirty="0" smtClean="0">
                <a:solidFill>
                  <a:schemeClr val="bg2"/>
                </a:solidFill>
              </a:rPr>
              <a:t>解析の粒度を変える</a:t>
            </a:r>
            <a:endParaRPr lang="ja-JP" altLang="en-US" dirty="0">
              <a:solidFill>
                <a:schemeClr val="bg2"/>
              </a:solidFill>
            </a:endParaRPr>
          </a:p>
          <a:p>
            <a:pPr marL="342900" indent="-342900">
              <a:buFont typeface="Arial" pitchFamily="34" charset="0"/>
              <a:buChar char="•"/>
            </a:pPr>
            <a:r>
              <a:rPr lang="ja-JP" altLang="en-US" dirty="0" smtClean="0">
                <a:solidFill>
                  <a:schemeClr val="bg2"/>
                </a:solidFill>
              </a:rPr>
              <a:t>視点</a:t>
            </a:r>
            <a:r>
              <a:rPr lang="ja-JP" altLang="en-US" dirty="0">
                <a:solidFill>
                  <a:schemeClr val="bg2"/>
                </a:solidFill>
              </a:rPr>
              <a:t>をページから個客へ移動する</a:t>
            </a:r>
          </a:p>
          <a:p>
            <a:pPr marL="342900" indent="-342900">
              <a:buFont typeface="Arial" pitchFamily="34" charset="0"/>
              <a:buChar char="•"/>
            </a:pPr>
            <a:r>
              <a:rPr lang="ja-JP" altLang="en-US" dirty="0" smtClean="0">
                <a:solidFill>
                  <a:schemeClr val="bg2"/>
                </a:solidFill>
              </a:rPr>
              <a:t>期間を長くしアトリビューション</a:t>
            </a:r>
            <a:endParaRPr lang="ja-JP" altLang="en-US" dirty="0">
              <a:solidFill>
                <a:schemeClr val="bg2"/>
              </a:solidFill>
            </a:endParaRPr>
          </a:p>
          <a:p>
            <a:pPr marL="342900" indent="-342900">
              <a:buFont typeface="Arial" pitchFamily="34" charset="0"/>
              <a:buChar char="•"/>
            </a:pPr>
            <a:r>
              <a:rPr lang="ja-JP" altLang="en-US" dirty="0" smtClean="0">
                <a:solidFill>
                  <a:schemeClr val="bg2"/>
                </a:solidFill>
              </a:rPr>
              <a:t>エンゲージメント</a:t>
            </a:r>
            <a:r>
              <a:rPr lang="ja-JP" altLang="en-US" dirty="0">
                <a:solidFill>
                  <a:schemeClr val="bg2"/>
                </a:solidFill>
              </a:rPr>
              <a:t>の測定アプローチ</a:t>
            </a:r>
            <a:endParaRPr kumimoji="1" lang="ja-JP" altLang="en-US" dirty="0">
              <a:solidFill>
                <a:schemeClr val="bg2"/>
              </a:solidFill>
            </a:endParaRPr>
          </a:p>
        </p:txBody>
      </p:sp>
    </p:spTree>
    <p:extLst>
      <p:ext uri="{BB962C8B-B14F-4D97-AF65-F5344CB8AC3E}">
        <p14:creationId xmlns:p14="http://schemas.microsoft.com/office/powerpoint/2010/main" val="4150531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フリーフォーム 92"/>
          <p:cNvSpPr/>
          <p:nvPr/>
        </p:nvSpPr>
        <p:spPr>
          <a:xfrm>
            <a:off x="4499992" y="2420888"/>
            <a:ext cx="587906" cy="3600400"/>
          </a:xfrm>
          <a:custGeom>
            <a:avLst/>
            <a:gdLst>
              <a:gd name="connsiteX0" fmla="*/ 0 w 651803"/>
              <a:gd name="connsiteY0" fmla="*/ 3587262 h 3901440"/>
              <a:gd name="connsiteX1" fmla="*/ 98474 w 651803"/>
              <a:gd name="connsiteY1" fmla="*/ 3573194 h 3901440"/>
              <a:gd name="connsiteX2" fmla="*/ 520505 w 651803"/>
              <a:gd name="connsiteY2" fmla="*/ 3305908 h 3901440"/>
              <a:gd name="connsiteX3" fmla="*/ 647114 w 651803"/>
              <a:gd name="connsiteY3" fmla="*/ 0 h 3901440"/>
              <a:gd name="connsiteX0" fmla="*/ 0 w 651803"/>
              <a:gd name="connsiteY0" fmla="*/ 3587262 h 3917976"/>
              <a:gd name="connsiteX1" fmla="*/ 144016 w 651803"/>
              <a:gd name="connsiteY1" fmla="*/ 3672408 h 3917976"/>
              <a:gd name="connsiteX2" fmla="*/ 520505 w 651803"/>
              <a:gd name="connsiteY2" fmla="*/ 3305908 h 3917976"/>
              <a:gd name="connsiteX3" fmla="*/ 647114 w 651803"/>
              <a:gd name="connsiteY3" fmla="*/ 0 h 3917976"/>
              <a:gd name="connsiteX0" fmla="*/ 0 w 651803"/>
              <a:gd name="connsiteY0" fmla="*/ 3587262 h 3903785"/>
              <a:gd name="connsiteX1" fmla="*/ 520505 w 651803"/>
              <a:gd name="connsiteY1" fmla="*/ 3305908 h 3903785"/>
              <a:gd name="connsiteX2" fmla="*/ 647114 w 651803"/>
              <a:gd name="connsiteY2" fmla="*/ 0 h 3903785"/>
              <a:gd name="connsiteX0" fmla="*/ 0 w 651803"/>
              <a:gd name="connsiteY0" fmla="*/ 3587262 h 3766230"/>
              <a:gd name="connsiteX1" fmla="*/ 504056 w 651803"/>
              <a:gd name="connsiteY1" fmla="*/ 3168353 h 3766230"/>
              <a:gd name="connsiteX2" fmla="*/ 647114 w 651803"/>
              <a:gd name="connsiteY2" fmla="*/ 0 h 3766230"/>
              <a:gd name="connsiteX0" fmla="*/ 0 w 587906"/>
              <a:gd name="connsiteY0" fmla="*/ 3659269 h 3838237"/>
              <a:gd name="connsiteX1" fmla="*/ 504056 w 587906"/>
              <a:gd name="connsiteY1" fmla="*/ 3240360 h 3838237"/>
              <a:gd name="connsiteX2" fmla="*/ 576064 w 587906"/>
              <a:gd name="connsiteY2" fmla="*/ 0 h 3838237"/>
              <a:gd name="connsiteX0" fmla="*/ 0 w 587906"/>
              <a:gd name="connsiteY0" fmla="*/ 3659269 h 3838237"/>
              <a:gd name="connsiteX1" fmla="*/ 504056 w 587906"/>
              <a:gd name="connsiteY1" fmla="*/ 3240360 h 3838237"/>
              <a:gd name="connsiteX2" fmla="*/ 576064 w 587906"/>
              <a:gd name="connsiteY2" fmla="*/ 0 h 3838237"/>
              <a:gd name="connsiteX0" fmla="*/ 0 w 587906"/>
              <a:gd name="connsiteY0" fmla="*/ 3659269 h 3692236"/>
              <a:gd name="connsiteX1" fmla="*/ 504056 w 587906"/>
              <a:gd name="connsiteY1" fmla="*/ 3240360 h 3692236"/>
              <a:gd name="connsiteX2" fmla="*/ 576064 w 587906"/>
              <a:gd name="connsiteY2" fmla="*/ 0 h 3692236"/>
            </a:gdLst>
            <a:ahLst/>
            <a:cxnLst>
              <a:cxn ang="0">
                <a:pos x="connsiteX0" y="connsiteY0"/>
              </a:cxn>
              <a:cxn ang="0">
                <a:pos x="connsiteX1" y="connsiteY1"/>
              </a:cxn>
              <a:cxn ang="0">
                <a:pos x="connsiteX2" y="connsiteY2"/>
              </a:cxn>
            </a:cxnLst>
            <a:rect l="l" t="t" r="r" b="b"/>
            <a:pathLst>
              <a:path w="587906" h="3692236">
                <a:moveTo>
                  <a:pt x="0" y="3659269"/>
                </a:moveTo>
                <a:cubicBezTo>
                  <a:pt x="134905" y="3642541"/>
                  <a:pt x="417661" y="3692236"/>
                  <a:pt x="504056" y="3240360"/>
                </a:cubicBezTo>
                <a:cubicBezTo>
                  <a:pt x="587906" y="2628292"/>
                  <a:pt x="580753" y="375139"/>
                  <a:pt x="576064" y="0"/>
                </a:cubicBezTo>
              </a:path>
            </a:pathLst>
          </a:custGeom>
          <a:ln w="127000">
            <a:miter lim="800000"/>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3730" name="Rectangle 2"/>
          <p:cNvSpPr>
            <a:spLocks noGrp="1" noChangeArrowheads="1"/>
          </p:cNvSpPr>
          <p:nvPr>
            <p:ph type="title"/>
          </p:nvPr>
        </p:nvSpPr>
        <p:spPr>
          <a:xfrm>
            <a:off x="969963" y="600075"/>
            <a:ext cx="7513637" cy="809625"/>
          </a:xfrm>
        </p:spPr>
        <p:txBody>
          <a:bodyPr/>
          <a:lstStyle/>
          <a:p>
            <a:pPr eaLnBrk="1" hangingPunct="1"/>
            <a:r>
              <a:rPr lang="ja-JP" altLang="en-US" dirty="0" smtClean="0">
                <a:solidFill>
                  <a:schemeClr val="bg2"/>
                </a:solidFill>
                <a:latin typeface="+mj-ea"/>
              </a:rPr>
              <a:t>地ビール販売のコンセプトダイアグラム</a:t>
            </a:r>
          </a:p>
        </p:txBody>
      </p:sp>
      <p:sp>
        <p:nvSpPr>
          <p:cNvPr id="22" name="角丸四角形 21"/>
          <p:cNvSpPr/>
          <p:nvPr/>
        </p:nvSpPr>
        <p:spPr>
          <a:xfrm>
            <a:off x="2843808" y="4999722"/>
            <a:ext cx="4536504" cy="573782"/>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tabLst>
                <a:tab pos="1257300" algn="l"/>
              </a:tabLst>
              <a:defRPr/>
            </a:pPr>
            <a:r>
              <a:rPr lang="en-US" altLang="ja-JP" sz="2800" dirty="0">
                <a:solidFill>
                  <a:schemeClr val="bg1"/>
                </a:solidFill>
                <a:latin typeface="+mn-ea"/>
              </a:rPr>
              <a:t>	</a:t>
            </a:r>
            <a:r>
              <a:rPr lang="ja-JP" altLang="en-US" sz="2800" dirty="0" smtClean="0">
                <a:solidFill>
                  <a:schemeClr val="bg1"/>
                </a:solidFill>
                <a:latin typeface="+mn-ea"/>
              </a:rPr>
              <a:t>飲み、</a:t>
            </a:r>
            <a:endParaRPr lang="ja-JP" altLang="en-US" sz="1400" dirty="0">
              <a:solidFill>
                <a:schemeClr val="bg1"/>
              </a:solidFill>
              <a:latin typeface="+mn-ea"/>
            </a:endParaRPr>
          </a:p>
        </p:txBody>
      </p:sp>
      <p:graphicFrame>
        <p:nvGraphicFramePr>
          <p:cNvPr id="24" name="Object 14"/>
          <p:cNvGraphicFramePr>
            <a:graphicFrameLocks noChangeAspect="1"/>
          </p:cNvGraphicFramePr>
          <p:nvPr/>
        </p:nvGraphicFramePr>
        <p:xfrm>
          <a:off x="4779888" y="1631082"/>
          <a:ext cx="584200" cy="774700"/>
        </p:xfrm>
        <a:graphic>
          <a:graphicData uri="http://schemas.openxmlformats.org/presentationml/2006/ole">
            <mc:AlternateContent xmlns:mc="http://schemas.openxmlformats.org/markup-compatibility/2006">
              <mc:Choice xmlns:v="urn:schemas-microsoft-com:vml" Requires="v">
                <p:oleObj spid="_x0000_s1147" name="Visio" r:id="rId3" imgW="593822" imgH="774147" progId="">
                  <p:embed/>
                </p:oleObj>
              </mc:Choice>
              <mc:Fallback>
                <p:oleObj name="Visio" r:id="rId3" imgW="593822" imgH="774147" progId="">
                  <p:embed/>
                  <p:pic>
                    <p:nvPicPr>
                      <p:cNvPr id="0"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888" y="1631082"/>
                        <a:ext cx="5842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直線矢印コネクタ 26"/>
          <p:cNvCxnSpPr/>
          <p:nvPr/>
        </p:nvCxnSpPr>
        <p:spPr>
          <a:xfrm rot="5400000">
            <a:off x="4644405" y="3932659"/>
            <a:ext cx="3023542" cy="1588"/>
          </a:xfrm>
          <a:prstGeom prst="straightConnector1">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1187624" y="4727426"/>
            <a:ext cx="1191617" cy="6457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r"/>
            <a:r>
              <a:rPr lang="ja-JP" altLang="en-US" sz="2800" dirty="0">
                <a:solidFill>
                  <a:schemeClr val="tx1"/>
                </a:solidFill>
                <a:latin typeface="+mn-ea"/>
              </a:rPr>
              <a:t>バーで</a:t>
            </a:r>
          </a:p>
        </p:txBody>
      </p:sp>
      <p:graphicFrame>
        <p:nvGraphicFramePr>
          <p:cNvPr id="43" name="Object 8"/>
          <p:cNvGraphicFramePr>
            <a:graphicFrameLocks noChangeAspect="1"/>
          </p:cNvGraphicFramePr>
          <p:nvPr/>
        </p:nvGraphicFramePr>
        <p:xfrm>
          <a:off x="1539528" y="4079354"/>
          <a:ext cx="584200" cy="762000"/>
        </p:xfrm>
        <a:graphic>
          <a:graphicData uri="http://schemas.openxmlformats.org/presentationml/2006/ole">
            <mc:AlternateContent xmlns:mc="http://schemas.openxmlformats.org/markup-compatibility/2006">
              <mc:Choice xmlns:v="urn:schemas-microsoft-com:vml" Requires="v">
                <p:oleObj spid="_x0000_s1148" name="Visio" r:id="rId5" imgW="593750" imgH="773887" progId="">
                  <p:embed/>
                </p:oleObj>
              </mc:Choice>
              <mc:Fallback>
                <p:oleObj name="Visio" r:id="rId5" imgW="593750" imgH="773887" progId="">
                  <p:embed/>
                  <p:pic>
                    <p:nvPicPr>
                      <p:cNvPr id="0" name="Picture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528" y="4079354"/>
                        <a:ext cx="58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 name="角丸四角形 63"/>
          <p:cNvSpPr/>
          <p:nvPr/>
        </p:nvSpPr>
        <p:spPr>
          <a:xfrm>
            <a:off x="605979" y="1919114"/>
            <a:ext cx="1191617" cy="6457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lstStyle/>
          <a:p>
            <a:pPr algn="r">
              <a:defRPr/>
            </a:pPr>
            <a:r>
              <a:rPr lang="ja-JP" altLang="en-US" sz="2800" dirty="0" smtClean="0">
                <a:solidFill>
                  <a:schemeClr val="tx1"/>
                </a:solidFill>
                <a:latin typeface="+mn-ea"/>
              </a:rPr>
              <a:t>知って</a:t>
            </a:r>
            <a:endParaRPr lang="ja-JP" altLang="en-US" sz="1400" dirty="0">
              <a:solidFill>
                <a:schemeClr val="tx1"/>
              </a:solidFill>
              <a:latin typeface="+mn-ea"/>
            </a:endParaRPr>
          </a:p>
        </p:txBody>
      </p:sp>
      <p:cxnSp>
        <p:nvCxnSpPr>
          <p:cNvPr id="65" name="直線矢印コネクタ 64"/>
          <p:cNvCxnSpPr/>
          <p:nvPr/>
        </p:nvCxnSpPr>
        <p:spPr>
          <a:xfrm>
            <a:off x="1513756" y="1903562"/>
            <a:ext cx="1042020" cy="0"/>
          </a:xfrm>
          <a:prstGeom prst="straightConnector1">
            <a:avLst/>
          </a:prstGeom>
          <a:ln w="127000">
            <a:miter lim="800000"/>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45" name="Object 14"/>
          <p:cNvGraphicFramePr>
            <a:graphicFrameLocks noChangeAspect="1"/>
          </p:cNvGraphicFramePr>
          <p:nvPr/>
        </p:nvGraphicFramePr>
        <p:xfrm>
          <a:off x="3059832" y="5591522"/>
          <a:ext cx="584200" cy="774700"/>
        </p:xfrm>
        <a:graphic>
          <a:graphicData uri="http://schemas.openxmlformats.org/presentationml/2006/ole">
            <mc:AlternateContent xmlns:mc="http://schemas.openxmlformats.org/markup-compatibility/2006">
              <mc:Choice xmlns:v="urn:schemas-microsoft-com:vml" Requires="v">
                <p:oleObj spid="_x0000_s1149" name="Visio" r:id="rId7" imgW="593822" imgH="774147" progId="">
                  <p:embed/>
                </p:oleObj>
              </mc:Choice>
              <mc:Fallback>
                <p:oleObj name="Visio" r:id="rId7" imgW="593822" imgH="774147" progId="">
                  <p:embed/>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5591522"/>
                        <a:ext cx="5842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 name="Object 14"/>
          <p:cNvGraphicFramePr>
            <a:graphicFrameLocks noChangeAspect="1"/>
          </p:cNvGraphicFramePr>
          <p:nvPr/>
        </p:nvGraphicFramePr>
        <p:xfrm>
          <a:off x="5868144" y="5591522"/>
          <a:ext cx="584200" cy="774700"/>
        </p:xfrm>
        <a:graphic>
          <a:graphicData uri="http://schemas.openxmlformats.org/presentationml/2006/ole">
            <mc:AlternateContent xmlns:mc="http://schemas.openxmlformats.org/markup-compatibility/2006">
              <mc:Choice xmlns:v="urn:schemas-microsoft-com:vml" Requires="v">
                <p:oleObj spid="_x0000_s1150" name="Visio" r:id="rId8" imgW="593822" imgH="774147" progId="">
                  <p:embed/>
                </p:oleObj>
              </mc:Choice>
              <mc:Fallback>
                <p:oleObj name="Visio" r:id="rId8" imgW="593822" imgH="774147" progId="">
                  <p:embed/>
                  <p:pic>
                    <p:nvPicPr>
                      <p:cNvPr id="0" name="Picture 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5591522"/>
                        <a:ext cx="5842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フリーフォーム 79"/>
          <p:cNvSpPr/>
          <p:nvPr/>
        </p:nvSpPr>
        <p:spPr>
          <a:xfrm>
            <a:off x="7487122" y="4526870"/>
            <a:ext cx="769440" cy="1497900"/>
          </a:xfrm>
          <a:custGeom>
            <a:avLst/>
            <a:gdLst>
              <a:gd name="connsiteX0" fmla="*/ 0 w 2114843"/>
              <a:gd name="connsiteY0" fmla="*/ 1833490 h 2096087"/>
              <a:gd name="connsiteX1" fmla="*/ 1772529 w 2114843"/>
              <a:gd name="connsiteY1" fmla="*/ 1833490 h 2096087"/>
              <a:gd name="connsiteX2" fmla="*/ 2053883 w 2114843"/>
              <a:gd name="connsiteY2" fmla="*/ 257908 h 2096087"/>
              <a:gd name="connsiteX3" fmla="*/ 1406769 w 2114843"/>
              <a:gd name="connsiteY3" fmla="*/ 286043 h 2096087"/>
              <a:gd name="connsiteX0" fmla="*/ 0 w 2114250"/>
              <a:gd name="connsiteY0" fmla="*/ 1611677 h 1837305"/>
              <a:gd name="connsiteX1" fmla="*/ 1772529 w 2114250"/>
              <a:gd name="connsiteY1" fmla="*/ 1611677 h 1837305"/>
              <a:gd name="connsiteX2" fmla="*/ 2050326 w 2114250"/>
              <a:gd name="connsiteY2" fmla="*/ 257908 h 1837305"/>
              <a:gd name="connsiteX3" fmla="*/ 1406769 w 2114250"/>
              <a:gd name="connsiteY3" fmla="*/ 64230 h 1837305"/>
              <a:gd name="connsiteX0" fmla="*/ 0 w 2176023"/>
              <a:gd name="connsiteY0" fmla="*/ 1590071 h 1721369"/>
              <a:gd name="connsiteX1" fmla="*/ 1834302 w 2176023"/>
              <a:gd name="connsiteY1" fmla="*/ 1460438 h 1721369"/>
              <a:gd name="connsiteX2" fmla="*/ 2050326 w 2176023"/>
              <a:gd name="connsiteY2" fmla="*/ 236302 h 1721369"/>
              <a:gd name="connsiteX3" fmla="*/ 1406769 w 2176023"/>
              <a:gd name="connsiteY3" fmla="*/ 42624 h 1721369"/>
              <a:gd name="connsiteX0" fmla="*/ 0 w 2176023"/>
              <a:gd name="connsiteY0" fmla="*/ 1590071 h 1721369"/>
              <a:gd name="connsiteX1" fmla="*/ 1834302 w 2176023"/>
              <a:gd name="connsiteY1" fmla="*/ 1460438 h 1721369"/>
              <a:gd name="connsiteX2" fmla="*/ 2050326 w 2176023"/>
              <a:gd name="connsiteY2" fmla="*/ 236302 h 1721369"/>
              <a:gd name="connsiteX3" fmla="*/ 1406769 w 2176023"/>
              <a:gd name="connsiteY3" fmla="*/ 42624 h 1721369"/>
              <a:gd name="connsiteX0" fmla="*/ 0 w 2176023"/>
              <a:gd name="connsiteY0" fmla="*/ 1590071 h 1590071"/>
              <a:gd name="connsiteX1" fmla="*/ 1834302 w 2176023"/>
              <a:gd name="connsiteY1" fmla="*/ 1460438 h 1590071"/>
              <a:gd name="connsiteX2" fmla="*/ 2050326 w 2176023"/>
              <a:gd name="connsiteY2" fmla="*/ 236302 h 1590071"/>
              <a:gd name="connsiteX3" fmla="*/ 1406769 w 2176023"/>
              <a:gd name="connsiteY3" fmla="*/ 42624 h 1590071"/>
              <a:gd name="connsiteX0" fmla="*/ 0 w 2109580"/>
              <a:gd name="connsiteY0" fmla="*/ 1602073 h 1602073"/>
              <a:gd name="connsiteX1" fmla="*/ 1762294 w 2109580"/>
              <a:gd name="connsiteY1" fmla="*/ 1544448 h 1602073"/>
              <a:gd name="connsiteX2" fmla="*/ 2050326 w 2109580"/>
              <a:gd name="connsiteY2" fmla="*/ 248304 h 1602073"/>
              <a:gd name="connsiteX3" fmla="*/ 1406769 w 2109580"/>
              <a:gd name="connsiteY3" fmla="*/ 54626 h 1602073"/>
              <a:gd name="connsiteX0" fmla="*/ 0 w 2109580"/>
              <a:gd name="connsiteY0" fmla="*/ 1602073 h 1602073"/>
              <a:gd name="connsiteX1" fmla="*/ 1762294 w 2109580"/>
              <a:gd name="connsiteY1" fmla="*/ 1544448 h 1602073"/>
              <a:gd name="connsiteX2" fmla="*/ 2050326 w 2109580"/>
              <a:gd name="connsiteY2" fmla="*/ 248304 h 1602073"/>
              <a:gd name="connsiteX3" fmla="*/ 1406769 w 2109580"/>
              <a:gd name="connsiteY3" fmla="*/ 54626 h 1602073"/>
              <a:gd name="connsiteX0" fmla="*/ 0 w 2104015"/>
              <a:gd name="connsiteY0" fmla="*/ 1563859 h 1563859"/>
              <a:gd name="connsiteX1" fmla="*/ 1762294 w 2104015"/>
              <a:gd name="connsiteY1" fmla="*/ 1506234 h 1563859"/>
              <a:gd name="connsiteX2" fmla="*/ 1978318 w 2104015"/>
              <a:gd name="connsiteY2" fmla="*/ 282098 h 1563859"/>
              <a:gd name="connsiteX3" fmla="*/ 1406769 w 2104015"/>
              <a:gd name="connsiteY3" fmla="*/ 16412 h 1563859"/>
              <a:gd name="connsiteX0" fmla="*/ 0 w 1997904"/>
              <a:gd name="connsiteY0" fmla="*/ 1506234 h 1506234"/>
              <a:gd name="connsiteX1" fmla="*/ 1656183 w 1997904"/>
              <a:gd name="connsiteY1" fmla="*/ 1506234 h 1506234"/>
              <a:gd name="connsiteX2" fmla="*/ 1872207 w 1997904"/>
              <a:gd name="connsiteY2" fmla="*/ 282098 h 1506234"/>
              <a:gd name="connsiteX3" fmla="*/ 1300658 w 1997904"/>
              <a:gd name="connsiteY3" fmla="*/ 16412 h 1506234"/>
              <a:gd name="connsiteX0" fmla="*/ 0 w 1493849"/>
              <a:gd name="connsiteY0" fmla="*/ 1506234 h 1506234"/>
              <a:gd name="connsiteX1" fmla="*/ 1152128 w 1493849"/>
              <a:gd name="connsiteY1" fmla="*/ 1506234 h 1506234"/>
              <a:gd name="connsiteX2" fmla="*/ 1368152 w 1493849"/>
              <a:gd name="connsiteY2" fmla="*/ 282098 h 1506234"/>
              <a:gd name="connsiteX3" fmla="*/ 796603 w 1493849"/>
              <a:gd name="connsiteY3" fmla="*/ 16412 h 1506234"/>
              <a:gd name="connsiteX0" fmla="*/ 0 w 773769"/>
              <a:gd name="connsiteY0" fmla="*/ 1506234 h 1506234"/>
              <a:gd name="connsiteX1" fmla="*/ 432048 w 773769"/>
              <a:gd name="connsiteY1" fmla="*/ 1506234 h 1506234"/>
              <a:gd name="connsiteX2" fmla="*/ 648072 w 773769"/>
              <a:gd name="connsiteY2" fmla="*/ 282098 h 1506234"/>
              <a:gd name="connsiteX3" fmla="*/ 76523 w 773769"/>
              <a:gd name="connsiteY3" fmla="*/ 16412 h 1506234"/>
              <a:gd name="connsiteX0" fmla="*/ 109214 w 805268"/>
              <a:gd name="connsiteY0" fmla="*/ 1493320 h 1493320"/>
              <a:gd name="connsiteX1" fmla="*/ 541262 w 805268"/>
              <a:gd name="connsiteY1" fmla="*/ 1493320 h 1493320"/>
              <a:gd name="connsiteX2" fmla="*/ 757286 w 805268"/>
              <a:gd name="connsiteY2" fmla="*/ 269184 h 1493320"/>
              <a:gd name="connsiteX3" fmla="*/ 0 w 805268"/>
              <a:gd name="connsiteY3" fmla="*/ 3498 h 1493320"/>
              <a:gd name="connsiteX0" fmla="*/ 109214 w 805268"/>
              <a:gd name="connsiteY0" fmla="*/ 1493320 h 1512369"/>
              <a:gd name="connsiteX1" fmla="*/ 541262 w 805268"/>
              <a:gd name="connsiteY1" fmla="*/ 1493320 h 1512369"/>
              <a:gd name="connsiteX2" fmla="*/ 757286 w 805268"/>
              <a:gd name="connsiteY2" fmla="*/ 269184 h 1512369"/>
              <a:gd name="connsiteX3" fmla="*/ 0 w 805268"/>
              <a:gd name="connsiteY3" fmla="*/ 3498 h 1512369"/>
              <a:gd name="connsiteX0" fmla="*/ 109214 w 810426"/>
              <a:gd name="connsiteY0" fmla="*/ 1493320 h 1493320"/>
              <a:gd name="connsiteX1" fmla="*/ 555550 w 810426"/>
              <a:gd name="connsiteY1" fmla="*/ 1450457 h 1493320"/>
              <a:gd name="connsiteX2" fmla="*/ 757286 w 810426"/>
              <a:gd name="connsiteY2" fmla="*/ 269184 h 1493320"/>
              <a:gd name="connsiteX3" fmla="*/ 0 w 810426"/>
              <a:gd name="connsiteY3" fmla="*/ 3498 h 1493320"/>
              <a:gd name="connsiteX0" fmla="*/ 109214 w 810426"/>
              <a:gd name="connsiteY0" fmla="*/ 1495164 h 1495164"/>
              <a:gd name="connsiteX1" fmla="*/ 555550 w 810426"/>
              <a:gd name="connsiteY1" fmla="*/ 1452301 h 1495164"/>
              <a:gd name="connsiteX2" fmla="*/ 757286 w 810426"/>
              <a:gd name="connsiteY2" fmla="*/ 271028 h 1495164"/>
              <a:gd name="connsiteX3" fmla="*/ 0 w 810426"/>
              <a:gd name="connsiteY3" fmla="*/ 5342 h 1495164"/>
              <a:gd name="connsiteX0" fmla="*/ 109214 w 794495"/>
              <a:gd name="connsiteY0" fmla="*/ 1495164 h 1495164"/>
              <a:gd name="connsiteX1" fmla="*/ 555550 w 794495"/>
              <a:gd name="connsiteY1" fmla="*/ 1452301 h 1495164"/>
              <a:gd name="connsiteX2" fmla="*/ 757286 w 794495"/>
              <a:gd name="connsiteY2" fmla="*/ 271028 h 1495164"/>
              <a:gd name="connsiteX3" fmla="*/ 0 w 794495"/>
              <a:gd name="connsiteY3" fmla="*/ 5342 h 1495164"/>
              <a:gd name="connsiteX0" fmla="*/ 109214 w 803788"/>
              <a:gd name="connsiteY0" fmla="*/ 1495164 h 1504770"/>
              <a:gd name="connsiteX1" fmla="*/ 584579 w 803788"/>
              <a:gd name="connsiteY1" fmla="*/ 1481330 h 1504770"/>
              <a:gd name="connsiteX2" fmla="*/ 757286 w 803788"/>
              <a:gd name="connsiteY2" fmla="*/ 271028 h 1504770"/>
              <a:gd name="connsiteX3" fmla="*/ 0 w 803788"/>
              <a:gd name="connsiteY3" fmla="*/ 5342 h 1504770"/>
              <a:gd name="connsiteX0" fmla="*/ 109214 w 803788"/>
              <a:gd name="connsiteY0" fmla="*/ 1495164 h 1504770"/>
              <a:gd name="connsiteX1" fmla="*/ 584579 w 803788"/>
              <a:gd name="connsiteY1" fmla="*/ 1481330 h 1504770"/>
              <a:gd name="connsiteX2" fmla="*/ 757286 w 803788"/>
              <a:gd name="connsiteY2" fmla="*/ 271028 h 1504770"/>
              <a:gd name="connsiteX3" fmla="*/ 0 w 803788"/>
              <a:gd name="connsiteY3" fmla="*/ 5342 h 1504770"/>
              <a:gd name="connsiteX0" fmla="*/ 109214 w 778075"/>
              <a:gd name="connsiteY0" fmla="*/ 1496700 h 1506306"/>
              <a:gd name="connsiteX1" fmla="*/ 584579 w 778075"/>
              <a:gd name="connsiteY1" fmla="*/ 1482866 h 1506306"/>
              <a:gd name="connsiteX2" fmla="*/ 713743 w 778075"/>
              <a:gd name="connsiteY2" fmla="*/ 258049 h 1506306"/>
              <a:gd name="connsiteX3" fmla="*/ 0 w 778075"/>
              <a:gd name="connsiteY3" fmla="*/ 6878 h 1506306"/>
              <a:gd name="connsiteX0" fmla="*/ 109214 w 778075"/>
              <a:gd name="connsiteY0" fmla="*/ 1496700 h 1506306"/>
              <a:gd name="connsiteX1" fmla="*/ 584579 w 778075"/>
              <a:gd name="connsiteY1" fmla="*/ 1482866 h 1506306"/>
              <a:gd name="connsiteX2" fmla="*/ 713743 w 778075"/>
              <a:gd name="connsiteY2" fmla="*/ 258049 h 1506306"/>
              <a:gd name="connsiteX3" fmla="*/ 0 w 778075"/>
              <a:gd name="connsiteY3" fmla="*/ 6878 h 1506306"/>
              <a:gd name="connsiteX0" fmla="*/ 109214 w 760245"/>
              <a:gd name="connsiteY0" fmla="*/ 1496700 h 1496700"/>
              <a:gd name="connsiteX1" fmla="*/ 541036 w 760245"/>
              <a:gd name="connsiteY1" fmla="*/ 1453837 h 1496700"/>
              <a:gd name="connsiteX2" fmla="*/ 713743 w 760245"/>
              <a:gd name="connsiteY2" fmla="*/ 258049 h 1496700"/>
              <a:gd name="connsiteX3" fmla="*/ 0 w 760245"/>
              <a:gd name="connsiteY3" fmla="*/ 6878 h 1496700"/>
              <a:gd name="connsiteX0" fmla="*/ 109214 w 771621"/>
              <a:gd name="connsiteY0" fmla="*/ 1496700 h 1499066"/>
              <a:gd name="connsiteX1" fmla="*/ 570064 w 771621"/>
              <a:gd name="connsiteY1" fmla="*/ 1468351 h 1499066"/>
              <a:gd name="connsiteX2" fmla="*/ 713743 w 771621"/>
              <a:gd name="connsiteY2" fmla="*/ 258049 h 1499066"/>
              <a:gd name="connsiteX3" fmla="*/ 0 w 771621"/>
              <a:gd name="connsiteY3" fmla="*/ 6878 h 1499066"/>
              <a:gd name="connsiteX0" fmla="*/ 109214 w 757923"/>
              <a:gd name="connsiteY0" fmla="*/ 1496700 h 1499066"/>
              <a:gd name="connsiteX1" fmla="*/ 570064 w 757923"/>
              <a:gd name="connsiteY1" fmla="*/ 1468351 h 1499066"/>
              <a:gd name="connsiteX2" fmla="*/ 713743 w 757923"/>
              <a:gd name="connsiteY2" fmla="*/ 258049 h 1499066"/>
              <a:gd name="connsiteX3" fmla="*/ 0 w 757923"/>
              <a:gd name="connsiteY3" fmla="*/ 6878 h 1499066"/>
              <a:gd name="connsiteX0" fmla="*/ 109214 w 757923"/>
              <a:gd name="connsiteY0" fmla="*/ 1496700 h 1509765"/>
              <a:gd name="connsiteX1" fmla="*/ 570064 w 757923"/>
              <a:gd name="connsiteY1" fmla="*/ 1468351 h 1509765"/>
              <a:gd name="connsiteX2" fmla="*/ 713743 w 757923"/>
              <a:gd name="connsiteY2" fmla="*/ 258049 h 1509765"/>
              <a:gd name="connsiteX3" fmla="*/ 0 w 757923"/>
              <a:gd name="connsiteY3" fmla="*/ 6878 h 1509765"/>
              <a:gd name="connsiteX0" fmla="*/ 109214 w 769440"/>
              <a:gd name="connsiteY0" fmla="*/ 1496700 h 1497900"/>
              <a:gd name="connsiteX1" fmla="*/ 599093 w 769440"/>
              <a:gd name="connsiteY1" fmla="*/ 1439322 h 1497900"/>
              <a:gd name="connsiteX2" fmla="*/ 713743 w 769440"/>
              <a:gd name="connsiteY2" fmla="*/ 258049 h 1497900"/>
              <a:gd name="connsiteX3" fmla="*/ 0 w 769440"/>
              <a:gd name="connsiteY3" fmla="*/ 6878 h 1497900"/>
            </a:gdLst>
            <a:ahLst/>
            <a:cxnLst>
              <a:cxn ang="0">
                <a:pos x="connsiteX0" y="connsiteY0"/>
              </a:cxn>
              <a:cxn ang="0">
                <a:pos x="connsiteX1" y="connsiteY1"/>
              </a:cxn>
              <a:cxn ang="0">
                <a:pos x="connsiteX2" y="connsiteY2"/>
              </a:cxn>
              <a:cxn ang="0">
                <a:pos x="connsiteX3" y="connsiteY3"/>
              </a:cxn>
            </a:cxnLst>
            <a:rect l="l" t="t" r="r" b="b"/>
            <a:pathLst>
              <a:path w="769440" h="1497900">
                <a:moveTo>
                  <a:pt x="109214" y="1496700"/>
                </a:moveTo>
                <a:cubicBezTo>
                  <a:pt x="253230" y="1496700"/>
                  <a:pt x="368445" y="1511212"/>
                  <a:pt x="599093" y="1439322"/>
                </a:cubicBezTo>
                <a:cubicBezTo>
                  <a:pt x="839213" y="1315293"/>
                  <a:pt x="772997" y="506353"/>
                  <a:pt x="713743" y="258049"/>
                </a:cubicBezTo>
                <a:cubicBezTo>
                  <a:pt x="610946" y="-19283"/>
                  <a:pt x="294194" y="-9534"/>
                  <a:pt x="0" y="6878"/>
                </a:cubicBezTo>
              </a:path>
            </a:pathLst>
          </a:custGeom>
          <a:ln w="127000">
            <a:miter lim="800000"/>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角丸四角形 18"/>
          <p:cNvSpPr/>
          <p:nvPr/>
        </p:nvSpPr>
        <p:spPr>
          <a:xfrm>
            <a:off x="2339752" y="3557894"/>
            <a:ext cx="4752528" cy="57378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rIns="36000" anchor="ctr"/>
          <a:lstStyle/>
          <a:p>
            <a:pPr algn="ctr">
              <a:defRPr/>
            </a:pPr>
            <a:r>
              <a:rPr lang="ja-JP" altLang="en-US" sz="2800" dirty="0" smtClean="0">
                <a:solidFill>
                  <a:schemeClr val="tx1"/>
                </a:solidFill>
                <a:latin typeface="+mn-ea"/>
              </a:rPr>
              <a:t>　　　飲む方法を調べ</a:t>
            </a:r>
            <a:endParaRPr lang="ja-JP" altLang="en-US" sz="1400" dirty="0">
              <a:solidFill>
                <a:schemeClr val="tx1"/>
              </a:solidFill>
              <a:latin typeface="+mn-ea"/>
            </a:endParaRPr>
          </a:p>
        </p:txBody>
      </p:sp>
      <p:sp>
        <p:nvSpPr>
          <p:cNvPr id="21" name="角丸四角形 20"/>
          <p:cNvSpPr/>
          <p:nvPr/>
        </p:nvSpPr>
        <p:spPr>
          <a:xfrm>
            <a:off x="2627784" y="4277974"/>
            <a:ext cx="4752528" cy="57378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2000" rIns="36000" anchor="ctr"/>
          <a:lstStyle/>
          <a:p>
            <a:pPr algn="ctr">
              <a:defRPr/>
            </a:pPr>
            <a:r>
              <a:rPr lang="ja-JP" altLang="en-US" sz="2800" dirty="0" smtClean="0">
                <a:solidFill>
                  <a:schemeClr val="tx1"/>
                </a:solidFill>
                <a:latin typeface="+mn-ea"/>
              </a:rPr>
              <a:t>買って／行って</a:t>
            </a:r>
            <a:endParaRPr lang="ja-JP" altLang="en-US" sz="1400" dirty="0">
              <a:solidFill>
                <a:schemeClr val="tx1"/>
              </a:solidFill>
              <a:latin typeface="+mn-ea"/>
            </a:endParaRPr>
          </a:p>
        </p:txBody>
      </p:sp>
      <p:cxnSp>
        <p:nvCxnSpPr>
          <p:cNvPr id="52" name="直線矢印コネクタ 51"/>
          <p:cNvCxnSpPr/>
          <p:nvPr/>
        </p:nvCxnSpPr>
        <p:spPr>
          <a:xfrm>
            <a:off x="2195736" y="4506838"/>
            <a:ext cx="1080120" cy="938386"/>
          </a:xfrm>
          <a:prstGeom prst="curvedConnector3">
            <a:avLst>
              <a:gd name="adj1" fmla="val 9949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rot="5400000">
            <a:off x="2340149" y="3932659"/>
            <a:ext cx="3023542" cy="1588"/>
          </a:xfrm>
          <a:prstGeom prst="straightConnector1">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graphicFrame>
        <p:nvGraphicFramePr>
          <p:cNvPr id="90" name="Object 8"/>
          <p:cNvGraphicFramePr>
            <a:graphicFrameLocks noChangeAspect="1"/>
          </p:cNvGraphicFramePr>
          <p:nvPr/>
        </p:nvGraphicFramePr>
        <p:xfrm>
          <a:off x="2627784" y="1631082"/>
          <a:ext cx="584200" cy="762000"/>
        </p:xfrm>
        <a:graphic>
          <a:graphicData uri="http://schemas.openxmlformats.org/presentationml/2006/ole">
            <mc:AlternateContent xmlns:mc="http://schemas.openxmlformats.org/markup-compatibility/2006">
              <mc:Choice xmlns:v="urn:schemas-microsoft-com:vml" Requires="v">
                <p:oleObj spid="_x0000_s1151" name="Visio" r:id="rId9" imgW="593750" imgH="773887" progId="">
                  <p:embed/>
                </p:oleObj>
              </mc:Choice>
              <mc:Fallback>
                <p:oleObj name="Visio" r:id="rId9" imgW="593750" imgH="773887" progId="">
                  <p:embed/>
                  <p:pic>
                    <p:nvPicPr>
                      <p:cNvPr id="0" name="Picture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1631082"/>
                        <a:ext cx="58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角丸四角形 46"/>
          <p:cNvSpPr/>
          <p:nvPr/>
        </p:nvSpPr>
        <p:spPr>
          <a:xfrm>
            <a:off x="2051720" y="2840096"/>
            <a:ext cx="4752528" cy="5737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2800" dirty="0" smtClean="0">
                <a:solidFill>
                  <a:schemeClr val="tx1"/>
                </a:solidFill>
                <a:latin typeface="+mn-ea"/>
              </a:rPr>
              <a:t>いろいろ種類を選んで</a:t>
            </a:r>
            <a:endParaRPr lang="ja-JP" altLang="en-US" sz="1400" dirty="0">
              <a:solidFill>
                <a:schemeClr val="tx1"/>
              </a:solidFill>
              <a:latin typeface="+mn-ea"/>
            </a:endParaRPr>
          </a:p>
        </p:txBody>
      </p:sp>
      <p:sp>
        <p:nvSpPr>
          <p:cNvPr id="97" name="角丸四角形吹き出し 96"/>
          <p:cNvSpPr/>
          <p:nvPr/>
        </p:nvSpPr>
        <p:spPr>
          <a:xfrm>
            <a:off x="5436096" y="1556792"/>
            <a:ext cx="1440160" cy="648072"/>
          </a:xfrm>
          <a:prstGeom prst="wedgeRoundRectCallout">
            <a:avLst>
              <a:gd name="adj1" fmla="val -61415"/>
              <a:gd name="adj2" fmla="val -13203"/>
              <a:gd name="adj3" fmla="val 16667"/>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j-ea"/>
                <a:ea typeface="+mj-ea"/>
              </a:rPr>
              <a:t>いい</a:t>
            </a:r>
            <a:r>
              <a:rPr lang="ja-JP" altLang="en-US" sz="2400" dirty="0" smtClean="0">
                <a:solidFill>
                  <a:schemeClr val="tx1"/>
                </a:solidFill>
                <a:latin typeface="+mj-ea"/>
                <a:ea typeface="+mj-ea"/>
              </a:rPr>
              <a:t>ね</a:t>
            </a:r>
            <a:r>
              <a:rPr kumimoji="1" lang="en-US" altLang="ja-JP" sz="2400" dirty="0" smtClean="0">
                <a:solidFill>
                  <a:schemeClr val="tx1"/>
                </a:solidFill>
                <a:latin typeface="+mj-ea"/>
                <a:ea typeface="+mj-ea"/>
              </a:rPr>
              <a:t>!</a:t>
            </a:r>
            <a:endParaRPr kumimoji="1" lang="ja-JP" altLang="en-US" sz="2400" dirty="0">
              <a:solidFill>
                <a:schemeClr val="tx1"/>
              </a:solidFill>
              <a:latin typeface="+mj-ea"/>
              <a:ea typeface="+mj-ea"/>
            </a:endParaRPr>
          </a:p>
        </p:txBody>
      </p:sp>
      <p:sp>
        <p:nvSpPr>
          <p:cNvPr id="98" name="角丸四角形吹き出し 97"/>
          <p:cNvSpPr/>
          <p:nvPr/>
        </p:nvSpPr>
        <p:spPr>
          <a:xfrm>
            <a:off x="6516216" y="5661248"/>
            <a:ext cx="1080120" cy="648072"/>
          </a:xfrm>
          <a:prstGeom prst="wedgeRoundRectCallout">
            <a:avLst>
              <a:gd name="adj1" fmla="val -61415"/>
              <a:gd name="adj2" fmla="val -13203"/>
              <a:gd name="adj3" fmla="val 16667"/>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j-ea"/>
                <a:ea typeface="+mj-ea"/>
              </a:rPr>
              <a:t>いつも</a:t>
            </a:r>
            <a:endParaRPr kumimoji="1" lang="ja-JP" altLang="en-US" sz="2400" dirty="0">
              <a:solidFill>
                <a:schemeClr val="tx1"/>
              </a:solidFill>
              <a:latin typeface="+mj-ea"/>
              <a:ea typeface="+mj-ea"/>
            </a:endParaRPr>
          </a:p>
        </p:txBody>
      </p:sp>
      <p:sp>
        <p:nvSpPr>
          <p:cNvPr id="99" name="角丸四角形吹き出し 98"/>
          <p:cNvSpPr/>
          <p:nvPr/>
        </p:nvSpPr>
        <p:spPr>
          <a:xfrm>
            <a:off x="3707904" y="5661248"/>
            <a:ext cx="1080120" cy="648072"/>
          </a:xfrm>
          <a:prstGeom prst="wedgeRoundRectCallout">
            <a:avLst>
              <a:gd name="adj1" fmla="val -61415"/>
              <a:gd name="adj2" fmla="val -13203"/>
              <a:gd name="adj3" fmla="val 16667"/>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j-ea"/>
                <a:ea typeface="+mj-ea"/>
              </a:rPr>
              <a:t>もっと</a:t>
            </a:r>
            <a:endParaRPr kumimoji="1" lang="ja-JP" altLang="en-US" sz="2400" dirty="0">
              <a:solidFill>
                <a:schemeClr val="tx1"/>
              </a:solidFill>
              <a:latin typeface="+mj-ea"/>
              <a:ea typeface="+mj-ea"/>
            </a:endParaRPr>
          </a:p>
        </p:txBody>
      </p:sp>
      <p:sp>
        <p:nvSpPr>
          <p:cNvPr id="100" name="角丸四角形吹き出し 99"/>
          <p:cNvSpPr/>
          <p:nvPr/>
        </p:nvSpPr>
        <p:spPr>
          <a:xfrm>
            <a:off x="3275856" y="1556792"/>
            <a:ext cx="1224136" cy="792088"/>
          </a:xfrm>
          <a:prstGeom prst="wedgeRoundRectCallout">
            <a:avLst>
              <a:gd name="adj1" fmla="val -61415"/>
              <a:gd name="adj2" fmla="val -13203"/>
              <a:gd name="adj3" fmla="val 16667"/>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j-ea"/>
                <a:ea typeface="+mj-ea"/>
              </a:rPr>
              <a:t>飲んで</a:t>
            </a:r>
            <a:r>
              <a:rPr kumimoji="1" lang="en-US" altLang="ja-JP" sz="2400" dirty="0" smtClean="0">
                <a:solidFill>
                  <a:schemeClr val="tx1"/>
                </a:solidFill>
                <a:latin typeface="+mj-ea"/>
                <a:ea typeface="+mj-ea"/>
              </a:rPr>
              <a:t/>
            </a:r>
            <a:br>
              <a:rPr kumimoji="1" lang="en-US" altLang="ja-JP" sz="2400" dirty="0" smtClean="0">
                <a:solidFill>
                  <a:schemeClr val="tx1"/>
                </a:solidFill>
                <a:latin typeface="+mj-ea"/>
                <a:ea typeface="+mj-ea"/>
              </a:rPr>
            </a:br>
            <a:r>
              <a:rPr kumimoji="1" lang="ja-JP" altLang="en-US" sz="2400" dirty="0" smtClean="0">
                <a:solidFill>
                  <a:schemeClr val="tx1"/>
                </a:solidFill>
                <a:latin typeface="+mj-ea"/>
                <a:ea typeface="+mj-ea"/>
              </a:rPr>
              <a:t>みたい</a:t>
            </a:r>
            <a:endParaRPr kumimoji="1" lang="ja-JP" altLang="en-US" sz="2400" dirty="0">
              <a:solidFill>
                <a:schemeClr val="tx1"/>
              </a:solidFill>
              <a:latin typeface="+mj-ea"/>
              <a:ea typeface="+mj-ea"/>
            </a:endParaRPr>
          </a:p>
        </p:txBody>
      </p:sp>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7764" y="3933056"/>
            <a:ext cx="1083916" cy="1083916"/>
          </a:xfrm>
          <a:prstGeom prst="rect">
            <a:avLst/>
          </a:prstGeom>
        </p:spPr>
      </p:pic>
      <p:pic>
        <p:nvPicPr>
          <p:cNvPr id="3" name="図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1201" y="5016972"/>
            <a:ext cx="792088" cy="792088"/>
          </a:xfrm>
          <a:prstGeom prst="rect">
            <a:avLst/>
          </a:prstGeom>
        </p:spPr>
      </p:pic>
      <p:sp>
        <p:nvSpPr>
          <p:cNvPr id="28" name="角丸四角形 27"/>
          <p:cNvSpPr/>
          <p:nvPr/>
        </p:nvSpPr>
        <p:spPr>
          <a:xfrm>
            <a:off x="7596336" y="4999722"/>
            <a:ext cx="1368152" cy="573782"/>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2800" dirty="0" smtClean="0">
                <a:solidFill>
                  <a:schemeClr val="bg1"/>
                </a:solidFill>
                <a:latin typeface="+mn-ea"/>
              </a:rPr>
              <a:t>対話し</a:t>
            </a:r>
            <a:endParaRPr lang="ja-JP" altLang="en-US" sz="1400" dirty="0">
              <a:solidFill>
                <a:schemeClr val="bg1"/>
              </a:solidFill>
              <a:latin typeface="+mn-ea"/>
            </a:endParaRPr>
          </a:p>
        </p:txBody>
      </p:sp>
      <p:pic>
        <p:nvPicPr>
          <p:cNvPr id="4" name="図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6778" y="1394676"/>
            <a:ext cx="718466" cy="756279"/>
          </a:xfrm>
          <a:prstGeom prst="rect">
            <a:avLst/>
          </a:prstGeom>
        </p:spPr>
      </p:pic>
      <p:pic>
        <p:nvPicPr>
          <p:cNvPr id="44229" name="Picture 197" descr="Logo_wordmark"/>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 r="85479"/>
          <a:stretch/>
        </p:blipFill>
        <p:spPr bwMode="auto">
          <a:xfrm>
            <a:off x="8486624" y="4081187"/>
            <a:ext cx="279878" cy="4691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p:cNvPicPr>
            <a:picLocks noChangeAspect="1" noChangeArrowheads="1"/>
          </p:cNvPicPr>
          <p:nvPr/>
        </p:nvPicPr>
        <p:blipFill>
          <a:blip r:embed="rId14" cstate="print"/>
          <a:srcRect/>
          <a:stretch>
            <a:fillRect/>
          </a:stretch>
        </p:blipFill>
        <p:spPr bwMode="auto">
          <a:xfrm>
            <a:off x="8060507" y="4107645"/>
            <a:ext cx="388986" cy="388867"/>
          </a:xfrm>
          <a:prstGeom prst="rect">
            <a:avLst/>
          </a:prstGeom>
          <a:noFill/>
          <a:ln w="9525">
            <a:noFill/>
            <a:miter lim="800000"/>
            <a:headEnd/>
            <a:tailEnd/>
          </a:ln>
        </p:spPr>
      </p:pic>
      <p:pic>
        <p:nvPicPr>
          <p:cNvPr id="32" name="図 31" descr="1288771919_mail.png"/>
          <p:cNvPicPr>
            <a:picLocks noChangeAspect="1"/>
          </p:cNvPicPr>
          <p:nvPr/>
        </p:nvPicPr>
        <p:blipFill>
          <a:blip r:embed="rId15" cstate="print"/>
          <a:stretch>
            <a:fillRect/>
          </a:stretch>
        </p:blipFill>
        <p:spPr>
          <a:xfrm>
            <a:off x="8372034" y="4516439"/>
            <a:ext cx="421974" cy="421974"/>
          </a:xfrm>
          <a:prstGeom prst="rect">
            <a:avLst/>
          </a:prstGeom>
        </p:spPr>
      </p:pic>
      <p:sp>
        <p:nvSpPr>
          <p:cNvPr id="33" name="正方形/長方形 32"/>
          <p:cNvSpPr/>
          <p:nvPr/>
        </p:nvSpPr>
        <p:spPr>
          <a:xfrm>
            <a:off x="395536" y="620688"/>
            <a:ext cx="57606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560024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69963" y="600075"/>
            <a:ext cx="7513637" cy="809625"/>
          </a:xfrm>
        </p:spPr>
        <p:txBody>
          <a:bodyPr/>
          <a:lstStyle/>
          <a:p>
            <a:pPr eaLnBrk="1" hangingPunct="1"/>
            <a:r>
              <a:rPr lang="ja-JP" altLang="en-US" dirty="0" smtClean="0">
                <a:latin typeface="+mj-ea"/>
              </a:rPr>
              <a:t>機能・コンテンツの役割</a:t>
            </a:r>
          </a:p>
        </p:txBody>
      </p:sp>
      <p:sp>
        <p:nvSpPr>
          <p:cNvPr id="22" name="角丸四角形 21"/>
          <p:cNvSpPr/>
          <p:nvPr/>
        </p:nvSpPr>
        <p:spPr>
          <a:xfrm>
            <a:off x="3563888" y="5661248"/>
            <a:ext cx="4896544" cy="573782"/>
          </a:xfrm>
          <a:prstGeom prst="round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2400" dirty="0" smtClean="0">
                <a:solidFill>
                  <a:schemeClr val="bg1"/>
                </a:solidFill>
                <a:latin typeface="+mj-ea"/>
                <a:ea typeface="+mj-ea"/>
              </a:rPr>
              <a:t>　　　　飲み、</a:t>
            </a:r>
            <a:endParaRPr lang="ja-JP" altLang="en-US" sz="2400" dirty="0">
              <a:solidFill>
                <a:schemeClr val="bg1"/>
              </a:solidFill>
              <a:latin typeface="+mj-ea"/>
              <a:ea typeface="+mj-ea"/>
            </a:endParaRPr>
          </a:p>
        </p:txBody>
      </p:sp>
      <p:sp>
        <p:nvSpPr>
          <p:cNvPr id="64" name="角丸四角形 63"/>
          <p:cNvSpPr/>
          <p:nvPr/>
        </p:nvSpPr>
        <p:spPr>
          <a:xfrm>
            <a:off x="1979712" y="1412776"/>
            <a:ext cx="4968552" cy="1584176"/>
          </a:xfrm>
          <a:prstGeom prst="roundRect">
            <a:avLst/>
          </a:prstGeom>
          <a:no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anchor="t" anchorCtr="0"/>
          <a:lstStyle/>
          <a:p>
            <a:pPr>
              <a:defRPr/>
            </a:pPr>
            <a:r>
              <a:rPr lang="ja-JP" altLang="en-US" sz="2800" dirty="0" smtClean="0">
                <a:solidFill>
                  <a:schemeClr val="tx1"/>
                </a:solidFill>
                <a:latin typeface="+mj-ea"/>
                <a:ea typeface="+mj-ea"/>
              </a:rPr>
              <a:t>知って</a:t>
            </a:r>
            <a:endParaRPr lang="ja-JP" altLang="en-US" sz="1400" dirty="0">
              <a:solidFill>
                <a:schemeClr val="tx1"/>
              </a:solidFill>
              <a:latin typeface="+mj-ea"/>
              <a:ea typeface="+mj-ea"/>
            </a:endParaRPr>
          </a:p>
        </p:txBody>
      </p:sp>
      <p:sp>
        <p:nvSpPr>
          <p:cNvPr id="19" name="角丸四角形 18"/>
          <p:cNvSpPr/>
          <p:nvPr/>
        </p:nvSpPr>
        <p:spPr>
          <a:xfrm>
            <a:off x="3059832" y="3861662"/>
            <a:ext cx="4752528" cy="573782"/>
          </a:xfrm>
          <a:prstGeom prst="round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32000" rIns="36000" anchor="ctr"/>
          <a:lstStyle/>
          <a:p>
            <a:pPr algn="ctr">
              <a:defRPr/>
            </a:pPr>
            <a:r>
              <a:rPr lang="ja-JP" altLang="en-US" sz="2400" dirty="0" smtClean="0">
                <a:solidFill>
                  <a:schemeClr val="tx1"/>
                </a:solidFill>
                <a:latin typeface="+mj-ea"/>
                <a:ea typeface="+mj-ea"/>
              </a:rPr>
              <a:t>方法を調べ</a:t>
            </a:r>
            <a:endParaRPr lang="ja-JP" altLang="en-US" sz="2400" dirty="0">
              <a:solidFill>
                <a:schemeClr val="tx1"/>
              </a:solidFill>
              <a:latin typeface="+mj-ea"/>
              <a:ea typeface="+mj-ea"/>
            </a:endParaRPr>
          </a:p>
        </p:txBody>
      </p:sp>
      <p:sp>
        <p:nvSpPr>
          <p:cNvPr id="21" name="角丸四角形 20"/>
          <p:cNvSpPr/>
          <p:nvPr/>
        </p:nvSpPr>
        <p:spPr>
          <a:xfrm>
            <a:off x="3347864" y="4581742"/>
            <a:ext cx="4752528" cy="573782"/>
          </a:xfrm>
          <a:prstGeom prst="round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32000" rIns="36000" anchor="ctr"/>
          <a:lstStyle/>
          <a:p>
            <a:pPr algn="ctr">
              <a:defRPr/>
            </a:pPr>
            <a:r>
              <a:rPr lang="ja-JP" altLang="en-US" sz="2400" dirty="0" smtClean="0">
                <a:solidFill>
                  <a:schemeClr val="tx1"/>
                </a:solidFill>
                <a:latin typeface="+mj-ea"/>
                <a:ea typeface="+mj-ea"/>
              </a:rPr>
              <a:t>買って／行って</a:t>
            </a:r>
            <a:endParaRPr lang="ja-JP" altLang="en-US" sz="2400" dirty="0">
              <a:solidFill>
                <a:schemeClr val="tx1"/>
              </a:solidFill>
              <a:latin typeface="+mj-ea"/>
              <a:ea typeface="+mj-ea"/>
            </a:endParaRPr>
          </a:p>
        </p:txBody>
      </p:sp>
      <p:sp>
        <p:nvSpPr>
          <p:cNvPr id="47" name="角丸四角形 46"/>
          <p:cNvSpPr/>
          <p:nvPr/>
        </p:nvSpPr>
        <p:spPr>
          <a:xfrm>
            <a:off x="2771800" y="3143864"/>
            <a:ext cx="4176464" cy="573782"/>
          </a:xfrm>
          <a:prstGeom prst="roundRect">
            <a:avLst/>
          </a:prstGeom>
          <a:solidFill>
            <a:schemeClr val="bg1"/>
          </a:solid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0" rIns="36000" anchor="ctr"/>
          <a:lstStyle/>
          <a:p>
            <a:pPr>
              <a:defRPr/>
            </a:pPr>
            <a:r>
              <a:rPr lang="ja-JP" altLang="en-US" sz="2400" dirty="0" smtClean="0">
                <a:solidFill>
                  <a:schemeClr val="tx1"/>
                </a:solidFill>
                <a:latin typeface="+mj-ea"/>
                <a:ea typeface="+mj-ea"/>
              </a:rPr>
              <a:t>選んで</a:t>
            </a:r>
            <a:endParaRPr lang="ja-JP" altLang="en-US" sz="2400" dirty="0">
              <a:solidFill>
                <a:schemeClr val="tx1"/>
              </a:solidFill>
              <a:latin typeface="+mj-ea"/>
              <a:ea typeface="+mj-ea"/>
            </a:endParaRPr>
          </a:p>
        </p:txBody>
      </p:sp>
      <p:sp>
        <p:nvSpPr>
          <p:cNvPr id="25" name="メモ 24"/>
          <p:cNvSpPr/>
          <p:nvPr/>
        </p:nvSpPr>
        <p:spPr bwMode="auto">
          <a:xfrm>
            <a:off x="3635896" y="1988840"/>
            <a:ext cx="1512168" cy="648072"/>
          </a:xfrm>
          <a:prstGeom prst="foldedCorner">
            <a:avLst/>
          </a:prstGeom>
          <a:solidFill>
            <a:srgbClr val="FFFF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54000" bIns="0" anchor="ctr"/>
          <a:lstStyle/>
          <a:p>
            <a:pPr algn="ctr">
              <a:defRPr/>
            </a:pPr>
            <a:r>
              <a:rPr lang="ja-JP" altLang="en-US" sz="2800" dirty="0" smtClean="0">
                <a:solidFill>
                  <a:schemeClr val="tx1"/>
                </a:solidFill>
              </a:rPr>
              <a:t>お知らせ</a:t>
            </a:r>
            <a:endParaRPr lang="ja-JP" altLang="en-US" sz="2800" dirty="0">
              <a:solidFill>
                <a:schemeClr val="tx1"/>
              </a:solidFill>
            </a:endParaRPr>
          </a:p>
        </p:txBody>
      </p:sp>
      <p:sp>
        <p:nvSpPr>
          <p:cNvPr id="28" name="テキスト ボックス 27"/>
          <p:cNvSpPr txBox="1"/>
          <p:nvPr/>
        </p:nvSpPr>
        <p:spPr>
          <a:xfrm>
            <a:off x="283796" y="1772816"/>
            <a:ext cx="1499128" cy="1015663"/>
          </a:xfrm>
          <a:prstGeom prst="rect">
            <a:avLst/>
          </a:prstGeom>
          <a:noFill/>
        </p:spPr>
        <p:txBody>
          <a:bodyPr wrap="none" rtlCol="0">
            <a:spAutoFit/>
          </a:bodyPr>
          <a:lstStyle/>
          <a:p>
            <a:pPr marL="174625" indent="-174625">
              <a:buFont typeface="Arial" pitchFamily="34" charset="0"/>
              <a:buChar char="•"/>
            </a:pPr>
            <a:r>
              <a:rPr kumimoji="1" lang="ja-JP" altLang="en-US" sz="2000" dirty="0" smtClean="0">
                <a:solidFill>
                  <a:schemeClr val="tx1">
                    <a:lumMod val="50000"/>
                    <a:lumOff val="50000"/>
                  </a:schemeClr>
                </a:solidFill>
                <a:latin typeface="+mn-ea"/>
                <a:ea typeface="+mn-ea"/>
              </a:rPr>
              <a:t>広告</a:t>
            </a:r>
            <a:endParaRPr kumimoji="1" lang="en-US" altLang="ja-JP" sz="2000" dirty="0" smtClean="0">
              <a:solidFill>
                <a:schemeClr val="tx1">
                  <a:lumMod val="50000"/>
                  <a:lumOff val="50000"/>
                </a:schemeClr>
              </a:solidFill>
              <a:latin typeface="+mn-ea"/>
              <a:ea typeface="+mn-ea"/>
            </a:endParaRPr>
          </a:p>
          <a:p>
            <a:pPr marL="174625" indent="-174625">
              <a:buFont typeface="Arial" pitchFamily="34" charset="0"/>
              <a:buChar char="•"/>
            </a:pPr>
            <a:r>
              <a:rPr lang="ja-JP" altLang="en-US" sz="2000" dirty="0" smtClean="0">
                <a:solidFill>
                  <a:schemeClr val="tx1">
                    <a:lumMod val="50000"/>
                    <a:lumOff val="50000"/>
                  </a:schemeClr>
                </a:solidFill>
                <a:latin typeface="+mn-ea"/>
                <a:ea typeface="+mn-ea"/>
              </a:rPr>
              <a:t>検索</a:t>
            </a:r>
            <a:endParaRPr lang="en-US" altLang="ja-JP" sz="2000" dirty="0" smtClean="0">
              <a:solidFill>
                <a:schemeClr val="tx1">
                  <a:lumMod val="50000"/>
                  <a:lumOff val="50000"/>
                </a:schemeClr>
              </a:solidFill>
              <a:latin typeface="+mn-ea"/>
              <a:ea typeface="+mn-ea"/>
            </a:endParaRPr>
          </a:p>
          <a:p>
            <a:pPr marL="174625" indent="-174625">
              <a:buFont typeface="Arial" pitchFamily="34" charset="0"/>
              <a:buChar char="•"/>
            </a:pPr>
            <a:r>
              <a:rPr lang="ja-JP" altLang="en-US" sz="2000" dirty="0" smtClean="0">
                <a:solidFill>
                  <a:schemeClr val="tx1">
                    <a:lumMod val="50000"/>
                    <a:lumOff val="50000"/>
                  </a:schemeClr>
                </a:solidFill>
                <a:latin typeface="+mn-ea"/>
                <a:ea typeface="+mn-ea"/>
              </a:rPr>
              <a:t>提携</a:t>
            </a:r>
            <a:r>
              <a:rPr lang="en-US" altLang="ja-JP" sz="2000" dirty="0" smtClean="0">
                <a:solidFill>
                  <a:schemeClr val="tx1">
                    <a:lumMod val="50000"/>
                    <a:lumOff val="50000"/>
                  </a:schemeClr>
                </a:solidFill>
                <a:latin typeface="+mn-ea"/>
                <a:ea typeface="+mn-ea"/>
              </a:rPr>
              <a:t>SHOP</a:t>
            </a:r>
            <a:endParaRPr lang="ja-JP" altLang="en-US" sz="2000" dirty="0" smtClean="0">
              <a:solidFill>
                <a:schemeClr val="tx1">
                  <a:lumMod val="50000"/>
                  <a:lumOff val="50000"/>
                </a:schemeClr>
              </a:solidFill>
              <a:latin typeface="+mn-ea"/>
              <a:ea typeface="+mn-ea"/>
            </a:endParaRPr>
          </a:p>
        </p:txBody>
      </p:sp>
      <p:sp>
        <p:nvSpPr>
          <p:cNvPr id="30" name="メモ 29"/>
          <p:cNvSpPr/>
          <p:nvPr/>
        </p:nvSpPr>
        <p:spPr bwMode="auto">
          <a:xfrm>
            <a:off x="3563888" y="4941168"/>
            <a:ext cx="936104" cy="648072"/>
          </a:xfrm>
          <a:prstGeom prst="foldedCorner">
            <a:avLst/>
          </a:prstGeom>
          <a:solidFill>
            <a:srgbClr val="FFFF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tx1"/>
                </a:solidFill>
              </a:rPr>
              <a:t>注文</a:t>
            </a:r>
            <a:endParaRPr lang="ja-JP" altLang="en-US" sz="2800" dirty="0">
              <a:solidFill>
                <a:schemeClr val="tx1"/>
              </a:solidFill>
            </a:endParaRPr>
          </a:p>
        </p:txBody>
      </p:sp>
      <p:sp>
        <p:nvSpPr>
          <p:cNvPr id="31" name="メモ 30"/>
          <p:cNvSpPr/>
          <p:nvPr/>
        </p:nvSpPr>
        <p:spPr bwMode="auto">
          <a:xfrm>
            <a:off x="7020272" y="4005064"/>
            <a:ext cx="936104" cy="936104"/>
          </a:xfrm>
          <a:prstGeom prst="foldedCorner">
            <a:avLst/>
          </a:prstGeom>
          <a:solidFill>
            <a:srgbClr val="FFFF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tx1"/>
                </a:solidFill>
              </a:rPr>
              <a:t>お店検索</a:t>
            </a:r>
            <a:endParaRPr lang="ja-JP" altLang="en-US" sz="2800" dirty="0">
              <a:solidFill>
                <a:schemeClr val="tx1"/>
              </a:solidFill>
            </a:endParaRPr>
          </a:p>
        </p:txBody>
      </p:sp>
      <p:sp>
        <p:nvSpPr>
          <p:cNvPr id="33" name="メモ 32"/>
          <p:cNvSpPr/>
          <p:nvPr/>
        </p:nvSpPr>
        <p:spPr bwMode="auto">
          <a:xfrm>
            <a:off x="4932040" y="2852936"/>
            <a:ext cx="1728192" cy="936104"/>
          </a:xfrm>
          <a:prstGeom prst="foldedCorner">
            <a:avLst/>
          </a:prstGeom>
          <a:solidFill>
            <a:srgbClr val="FFFF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tx1"/>
                </a:solidFill>
              </a:rPr>
              <a:t>商品</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カタログ</a:t>
            </a:r>
            <a:endParaRPr lang="ja-JP" altLang="en-US" sz="2800" dirty="0">
              <a:solidFill>
                <a:schemeClr val="tx1"/>
              </a:solidFill>
            </a:endParaRPr>
          </a:p>
        </p:txBody>
      </p:sp>
      <p:cxnSp>
        <p:nvCxnSpPr>
          <p:cNvPr id="34" name="直線矢印コネクタ 33"/>
          <p:cNvCxnSpPr/>
          <p:nvPr/>
        </p:nvCxnSpPr>
        <p:spPr>
          <a:xfrm>
            <a:off x="1659161" y="2276872"/>
            <a:ext cx="1976735" cy="1588"/>
          </a:xfrm>
          <a:prstGeom prst="straightConnector1">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sp>
        <p:nvSpPr>
          <p:cNvPr id="32" name="メモ 31"/>
          <p:cNvSpPr/>
          <p:nvPr/>
        </p:nvSpPr>
        <p:spPr bwMode="auto">
          <a:xfrm>
            <a:off x="2195736" y="1988840"/>
            <a:ext cx="936104" cy="648072"/>
          </a:xfrm>
          <a:prstGeom prst="foldedCorner">
            <a:avLst/>
          </a:prstGeom>
          <a:solidFill>
            <a:srgbClr val="FFFF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tx1"/>
                </a:solidFill>
              </a:rPr>
              <a:t>特徴</a:t>
            </a:r>
            <a:endParaRPr lang="ja-JP" altLang="en-US" sz="2800" dirty="0">
              <a:solidFill>
                <a:schemeClr val="tx1"/>
              </a:solidFill>
            </a:endParaRPr>
          </a:p>
        </p:txBody>
      </p:sp>
      <p:cxnSp>
        <p:nvCxnSpPr>
          <p:cNvPr id="36" name="直線矢印コネクタ 35"/>
          <p:cNvCxnSpPr>
            <a:stCxn id="25" idx="3"/>
            <a:endCxn id="33" idx="0"/>
          </p:cNvCxnSpPr>
          <p:nvPr/>
        </p:nvCxnSpPr>
        <p:spPr>
          <a:xfrm>
            <a:off x="5148064" y="2312876"/>
            <a:ext cx="648072" cy="540060"/>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5"/>
          <p:cNvCxnSpPr>
            <a:stCxn id="33" idx="3"/>
            <a:endCxn id="31" idx="0"/>
          </p:cNvCxnSpPr>
          <p:nvPr/>
        </p:nvCxnSpPr>
        <p:spPr>
          <a:xfrm>
            <a:off x="6660232" y="3320988"/>
            <a:ext cx="828092" cy="684076"/>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35"/>
          <p:cNvCxnSpPr>
            <a:stCxn id="33" idx="1"/>
            <a:endCxn id="30" idx="0"/>
          </p:cNvCxnSpPr>
          <p:nvPr/>
        </p:nvCxnSpPr>
        <p:spPr>
          <a:xfrm rot="10800000" flipV="1">
            <a:off x="4031940" y="3320988"/>
            <a:ext cx="900100" cy="1620180"/>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pic>
        <p:nvPicPr>
          <p:cNvPr id="50" name="Picture 2" descr="http://a1.twimg.com/a/1285137161/images/twitter_logo_out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700808"/>
            <a:ext cx="1127232" cy="293221"/>
          </a:xfrm>
          <a:prstGeom prst="rect">
            <a:avLst/>
          </a:prstGeom>
          <a:solidFill>
            <a:schemeClr val="bg1"/>
          </a:solidFill>
          <a:extLst/>
        </p:spPr>
      </p:pic>
      <p:sp>
        <p:nvSpPr>
          <p:cNvPr id="66" name="メモ 65"/>
          <p:cNvSpPr/>
          <p:nvPr/>
        </p:nvSpPr>
        <p:spPr bwMode="auto">
          <a:xfrm>
            <a:off x="3347864" y="3789040"/>
            <a:ext cx="1152128" cy="648072"/>
          </a:xfrm>
          <a:prstGeom prst="foldedCorner">
            <a:avLst/>
          </a:prstGeom>
          <a:solidFill>
            <a:srgbClr val="FFFF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54000" bIns="0" anchor="ctr"/>
          <a:lstStyle/>
          <a:p>
            <a:pPr algn="ctr">
              <a:defRPr/>
            </a:pPr>
            <a:r>
              <a:rPr lang="ja-JP" altLang="en-US" sz="2800" dirty="0" smtClean="0">
                <a:solidFill>
                  <a:schemeClr val="tx1"/>
                </a:solidFill>
              </a:rPr>
              <a:t>買い方</a:t>
            </a:r>
            <a:endParaRPr lang="ja-JP" altLang="en-US" sz="2800" dirty="0">
              <a:solidFill>
                <a:schemeClr val="tx1"/>
              </a:solidFill>
            </a:endParaRPr>
          </a:p>
        </p:txBody>
      </p:sp>
      <p:cxnSp>
        <p:nvCxnSpPr>
          <p:cNvPr id="68" name="直線矢印コネクタ 35"/>
          <p:cNvCxnSpPr>
            <a:stCxn id="22" idx="3"/>
            <a:endCxn id="72" idx="3"/>
          </p:cNvCxnSpPr>
          <p:nvPr/>
        </p:nvCxnSpPr>
        <p:spPr>
          <a:xfrm flipH="1" flipV="1">
            <a:off x="8028384" y="1484784"/>
            <a:ext cx="432048" cy="4463355"/>
          </a:xfrm>
          <a:prstGeom prst="bentConnector3">
            <a:avLst>
              <a:gd name="adj1" fmla="val -52911"/>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012160" y="836712"/>
            <a:ext cx="2016224" cy="1296144"/>
          </a:xfrm>
          <a:prstGeom prst="roundRect">
            <a:avLst/>
          </a:prstGeom>
          <a:no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anchor="t" anchorCtr="0"/>
          <a:lstStyle/>
          <a:p>
            <a:pPr algn="r">
              <a:defRPr/>
            </a:pPr>
            <a:r>
              <a:rPr lang="ja-JP" altLang="en-US" sz="2800" dirty="0" smtClean="0">
                <a:solidFill>
                  <a:schemeClr val="tx1"/>
                </a:solidFill>
                <a:latin typeface="+mj-ea"/>
                <a:ea typeface="+mj-ea"/>
              </a:rPr>
              <a:t>対話し</a:t>
            </a:r>
            <a:endParaRPr lang="ja-JP" altLang="en-US" sz="1400" dirty="0">
              <a:solidFill>
                <a:schemeClr val="tx1"/>
              </a:solidFill>
              <a:latin typeface="+mj-ea"/>
              <a:ea typeface="+mj-ea"/>
            </a:endParaRPr>
          </a:p>
        </p:txBody>
      </p:sp>
      <p:sp>
        <p:nvSpPr>
          <p:cNvPr id="54" name="メモ 53"/>
          <p:cNvSpPr/>
          <p:nvPr/>
        </p:nvSpPr>
        <p:spPr bwMode="auto">
          <a:xfrm>
            <a:off x="5436096" y="1052736"/>
            <a:ext cx="1152128" cy="648072"/>
          </a:xfrm>
          <a:prstGeom prst="foldedCorner">
            <a:avLst/>
          </a:prstGeom>
          <a:solidFill>
            <a:srgbClr val="FFFF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tx1"/>
                </a:solidFill>
              </a:rPr>
              <a:t>ブログ</a:t>
            </a:r>
            <a:endParaRPr lang="ja-JP" altLang="en-US" sz="2800" dirty="0">
              <a:solidFill>
                <a:schemeClr val="tx1"/>
              </a:solidFill>
            </a:endParaRPr>
          </a:p>
        </p:txBody>
      </p:sp>
      <p:cxnSp>
        <p:nvCxnSpPr>
          <p:cNvPr id="76" name="直線矢印コネクタ 35"/>
          <p:cNvCxnSpPr>
            <a:stCxn id="54" idx="1"/>
            <a:endCxn id="25" idx="0"/>
          </p:cNvCxnSpPr>
          <p:nvPr/>
        </p:nvCxnSpPr>
        <p:spPr>
          <a:xfrm rot="10800000" flipV="1">
            <a:off x="4391980" y="1376772"/>
            <a:ext cx="1044116" cy="612068"/>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pic>
        <p:nvPicPr>
          <p:cNvPr id="49" name="図 48" descr="1288771919_mail.png"/>
          <p:cNvPicPr>
            <a:picLocks noChangeAspect="1"/>
          </p:cNvPicPr>
          <p:nvPr/>
        </p:nvPicPr>
        <p:blipFill>
          <a:blip r:embed="rId3" cstate="print"/>
          <a:stretch>
            <a:fillRect/>
          </a:stretch>
        </p:blipFill>
        <p:spPr>
          <a:xfrm>
            <a:off x="6073412" y="1709642"/>
            <a:ext cx="568818" cy="568818"/>
          </a:xfrm>
          <a:prstGeom prst="rect">
            <a:avLst/>
          </a:prstGeom>
        </p:spPr>
      </p:pic>
      <p:cxnSp>
        <p:nvCxnSpPr>
          <p:cNvPr id="82" name="直線矢印コネクタ 35"/>
          <p:cNvCxnSpPr>
            <a:stCxn id="25" idx="3"/>
            <a:endCxn id="31" idx="0"/>
          </p:cNvCxnSpPr>
          <p:nvPr/>
        </p:nvCxnSpPr>
        <p:spPr>
          <a:xfrm>
            <a:off x="5148064" y="2312876"/>
            <a:ext cx="2340260" cy="1692188"/>
          </a:xfrm>
          <a:prstGeom prst="bentConnector2">
            <a:avLst/>
          </a:prstGeom>
          <a:ln w="28575">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6" name="Picture 6"/>
          <p:cNvPicPr>
            <a:picLocks noChangeAspect="1" noChangeArrowheads="1"/>
          </p:cNvPicPr>
          <p:nvPr/>
        </p:nvPicPr>
        <p:blipFill>
          <a:blip r:embed="rId4" cstate="print"/>
          <a:srcRect/>
          <a:stretch>
            <a:fillRect/>
          </a:stretch>
        </p:blipFill>
        <p:spPr bwMode="auto">
          <a:xfrm>
            <a:off x="6300192" y="692696"/>
            <a:ext cx="504970" cy="504815"/>
          </a:xfrm>
          <a:prstGeom prst="rect">
            <a:avLst/>
          </a:prstGeom>
          <a:noFill/>
          <a:ln w="9525">
            <a:noFill/>
            <a:miter lim="800000"/>
            <a:headEnd/>
            <a:tailEnd/>
          </a:ln>
        </p:spPr>
      </p:pic>
      <p:cxnSp>
        <p:nvCxnSpPr>
          <p:cNvPr id="89" name="直線矢印コネクタ 35"/>
          <p:cNvCxnSpPr>
            <a:stCxn id="50" idx="0"/>
            <a:endCxn id="54" idx="3"/>
          </p:cNvCxnSpPr>
          <p:nvPr/>
        </p:nvCxnSpPr>
        <p:spPr>
          <a:xfrm rot="16200000" flipV="1">
            <a:off x="6744018" y="1220978"/>
            <a:ext cx="324036" cy="635624"/>
          </a:xfrm>
          <a:prstGeom prst="bentConnector2">
            <a:avLst/>
          </a:prstGeom>
          <a:ln w="38100">
            <a:miter lim="800000"/>
            <a:tailEnd type="stealth" w="lg" len="lg"/>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95536" y="620688"/>
            <a:ext cx="57606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2480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69963" y="600075"/>
            <a:ext cx="7513637" cy="809625"/>
          </a:xfrm>
        </p:spPr>
        <p:txBody>
          <a:bodyPr/>
          <a:lstStyle/>
          <a:p>
            <a:pPr eaLnBrk="1" hangingPunct="1"/>
            <a:r>
              <a:rPr lang="ja-JP" altLang="en-US" dirty="0" smtClean="0">
                <a:latin typeface="+mj-ea"/>
              </a:rPr>
              <a:t>サイトの成功指標</a:t>
            </a:r>
          </a:p>
        </p:txBody>
      </p:sp>
      <p:sp>
        <p:nvSpPr>
          <p:cNvPr id="22" name="角丸四角形 21"/>
          <p:cNvSpPr/>
          <p:nvPr/>
        </p:nvSpPr>
        <p:spPr>
          <a:xfrm>
            <a:off x="3563888" y="5661248"/>
            <a:ext cx="4896544" cy="573782"/>
          </a:xfrm>
          <a:prstGeom prst="round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2400" dirty="0" smtClean="0">
                <a:solidFill>
                  <a:schemeClr val="bg1"/>
                </a:solidFill>
                <a:latin typeface="+mj-ea"/>
                <a:ea typeface="+mj-ea"/>
              </a:rPr>
              <a:t>　　　　飲む。</a:t>
            </a:r>
            <a:endParaRPr lang="ja-JP" altLang="en-US" sz="2400" dirty="0">
              <a:solidFill>
                <a:schemeClr val="bg1"/>
              </a:solidFill>
              <a:latin typeface="+mj-ea"/>
              <a:ea typeface="+mj-ea"/>
            </a:endParaRPr>
          </a:p>
        </p:txBody>
      </p:sp>
      <p:sp>
        <p:nvSpPr>
          <p:cNvPr id="64" name="角丸四角形 63"/>
          <p:cNvSpPr/>
          <p:nvPr/>
        </p:nvSpPr>
        <p:spPr>
          <a:xfrm>
            <a:off x="1979712" y="1412776"/>
            <a:ext cx="4968552" cy="1584176"/>
          </a:xfrm>
          <a:prstGeom prst="roundRect">
            <a:avLst/>
          </a:prstGeom>
          <a:no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anchor="t" anchorCtr="0"/>
          <a:lstStyle/>
          <a:p>
            <a:pPr>
              <a:defRPr/>
            </a:pPr>
            <a:r>
              <a:rPr lang="ja-JP" altLang="en-US" sz="2800" dirty="0" smtClean="0">
                <a:solidFill>
                  <a:schemeClr val="tx1"/>
                </a:solidFill>
                <a:latin typeface="+mj-ea"/>
                <a:ea typeface="+mj-ea"/>
              </a:rPr>
              <a:t>知って</a:t>
            </a:r>
            <a:endParaRPr lang="ja-JP" altLang="en-US" sz="1400" dirty="0">
              <a:solidFill>
                <a:schemeClr val="tx1"/>
              </a:solidFill>
              <a:latin typeface="+mj-ea"/>
              <a:ea typeface="+mj-ea"/>
            </a:endParaRPr>
          </a:p>
        </p:txBody>
      </p:sp>
      <p:sp>
        <p:nvSpPr>
          <p:cNvPr id="19" name="角丸四角形 18"/>
          <p:cNvSpPr/>
          <p:nvPr/>
        </p:nvSpPr>
        <p:spPr>
          <a:xfrm>
            <a:off x="3059832" y="3861662"/>
            <a:ext cx="4752528" cy="573782"/>
          </a:xfrm>
          <a:prstGeom prst="round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32000" rIns="36000" anchor="ctr"/>
          <a:lstStyle/>
          <a:p>
            <a:pPr algn="ctr">
              <a:defRPr/>
            </a:pPr>
            <a:r>
              <a:rPr lang="ja-JP" altLang="en-US" sz="2400" dirty="0" smtClean="0">
                <a:solidFill>
                  <a:schemeClr val="tx1"/>
                </a:solidFill>
                <a:latin typeface="+mj-ea"/>
                <a:ea typeface="+mj-ea"/>
              </a:rPr>
              <a:t>方法を調べ</a:t>
            </a:r>
            <a:endParaRPr lang="ja-JP" altLang="en-US" sz="2400" dirty="0">
              <a:solidFill>
                <a:schemeClr val="tx1"/>
              </a:solidFill>
              <a:latin typeface="+mj-ea"/>
              <a:ea typeface="+mj-ea"/>
            </a:endParaRPr>
          </a:p>
        </p:txBody>
      </p:sp>
      <p:sp>
        <p:nvSpPr>
          <p:cNvPr id="21" name="角丸四角形 20"/>
          <p:cNvSpPr/>
          <p:nvPr/>
        </p:nvSpPr>
        <p:spPr>
          <a:xfrm>
            <a:off x="3347864" y="4581742"/>
            <a:ext cx="4752528" cy="573782"/>
          </a:xfrm>
          <a:prstGeom prst="round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32000" rIns="36000" anchor="ctr"/>
          <a:lstStyle/>
          <a:p>
            <a:pPr algn="ctr">
              <a:defRPr/>
            </a:pPr>
            <a:r>
              <a:rPr lang="ja-JP" altLang="en-US" sz="2400" dirty="0" smtClean="0">
                <a:solidFill>
                  <a:schemeClr val="tx1"/>
                </a:solidFill>
                <a:latin typeface="+mj-ea"/>
                <a:ea typeface="+mj-ea"/>
              </a:rPr>
              <a:t>買って／行って</a:t>
            </a:r>
            <a:endParaRPr lang="ja-JP" altLang="en-US" sz="2400" dirty="0">
              <a:solidFill>
                <a:schemeClr val="tx1"/>
              </a:solidFill>
              <a:latin typeface="+mj-ea"/>
              <a:ea typeface="+mj-ea"/>
            </a:endParaRPr>
          </a:p>
        </p:txBody>
      </p:sp>
      <p:sp>
        <p:nvSpPr>
          <p:cNvPr id="47" name="角丸四角形 46"/>
          <p:cNvSpPr/>
          <p:nvPr/>
        </p:nvSpPr>
        <p:spPr>
          <a:xfrm>
            <a:off x="2771800" y="3143864"/>
            <a:ext cx="4176464" cy="573782"/>
          </a:xfrm>
          <a:prstGeom prst="roundRect">
            <a:avLst/>
          </a:prstGeom>
          <a:solidFill>
            <a:schemeClr val="bg1"/>
          </a:solid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0" rIns="36000" anchor="ctr"/>
          <a:lstStyle/>
          <a:p>
            <a:pPr>
              <a:defRPr/>
            </a:pPr>
            <a:r>
              <a:rPr lang="ja-JP" altLang="en-US" sz="2400" dirty="0" smtClean="0">
                <a:solidFill>
                  <a:schemeClr val="tx1"/>
                </a:solidFill>
                <a:latin typeface="+mj-ea"/>
                <a:ea typeface="+mj-ea"/>
              </a:rPr>
              <a:t>選んで</a:t>
            </a:r>
            <a:endParaRPr lang="ja-JP" altLang="en-US" sz="2400" dirty="0">
              <a:solidFill>
                <a:schemeClr val="tx1"/>
              </a:solidFill>
              <a:latin typeface="+mj-ea"/>
              <a:ea typeface="+mj-ea"/>
            </a:endParaRPr>
          </a:p>
        </p:txBody>
      </p:sp>
      <p:sp>
        <p:nvSpPr>
          <p:cNvPr id="25" name="メモ 24"/>
          <p:cNvSpPr/>
          <p:nvPr/>
        </p:nvSpPr>
        <p:spPr bwMode="auto">
          <a:xfrm>
            <a:off x="3635896" y="1988840"/>
            <a:ext cx="1512168" cy="64807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54000" bIns="0" anchor="ctr"/>
          <a:lstStyle/>
          <a:p>
            <a:pPr algn="ctr">
              <a:defRPr/>
            </a:pPr>
            <a:r>
              <a:rPr lang="ja-JP" altLang="en-US" sz="2800" dirty="0" smtClean="0">
                <a:solidFill>
                  <a:schemeClr val="bg2"/>
                </a:solidFill>
              </a:rPr>
              <a:t>お知らせ</a:t>
            </a:r>
            <a:endParaRPr lang="ja-JP" altLang="en-US" sz="2800" dirty="0">
              <a:solidFill>
                <a:schemeClr val="bg2"/>
              </a:solidFill>
            </a:endParaRPr>
          </a:p>
        </p:txBody>
      </p:sp>
      <p:sp>
        <p:nvSpPr>
          <p:cNvPr id="28" name="テキスト ボックス 27"/>
          <p:cNvSpPr txBox="1"/>
          <p:nvPr/>
        </p:nvSpPr>
        <p:spPr>
          <a:xfrm>
            <a:off x="283796" y="1772816"/>
            <a:ext cx="1479892" cy="1015663"/>
          </a:xfrm>
          <a:prstGeom prst="rect">
            <a:avLst/>
          </a:prstGeom>
          <a:noFill/>
        </p:spPr>
        <p:txBody>
          <a:bodyPr wrap="none" rtlCol="0">
            <a:spAutoFit/>
          </a:bodyPr>
          <a:lstStyle/>
          <a:p>
            <a:pPr marL="174625" indent="-174625">
              <a:buFont typeface="Arial" pitchFamily="34" charset="0"/>
              <a:buChar char="•"/>
            </a:pPr>
            <a:r>
              <a:rPr kumimoji="1" lang="ja-JP" altLang="en-US" sz="2000" dirty="0" smtClean="0">
                <a:solidFill>
                  <a:schemeClr val="tx1">
                    <a:lumMod val="50000"/>
                    <a:lumOff val="50000"/>
                  </a:schemeClr>
                </a:solidFill>
                <a:latin typeface="+mn-ea"/>
                <a:ea typeface="+mn-ea"/>
              </a:rPr>
              <a:t>広告</a:t>
            </a:r>
            <a:endParaRPr kumimoji="1" lang="en-US" altLang="ja-JP" sz="2000" dirty="0" smtClean="0">
              <a:solidFill>
                <a:schemeClr val="tx1">
                  <a:lumMod val="50000"/>
                  <a:lumOff val="50000"/>
                </a:schemeClr>
              </a:solidFill>
              <a:latin typeface="+mn-ea"/>
              <a:ea typeface="+mn-ea"/>
            </a:endParaRPr>
          </a:p>
          <a:p>
            <a:pPr marL="174625" indent="-174625">
              <a:buFont typeface="Arial" pitchFamily="34" charset="0"/>
              <a:buChar char="•"/>
            </a:pPr>
            <a:r>
              <a:rPr lang="ja-JP" altLang="en-US" sz="2000" dirty="0" smtClean="0">
                <a:solidFill>
                  <a:schemeClr val="tx1">
                    <a:lumMod val="50000"/>
                    <a:lumOff val="50000"/>
                  </a:schemeClr>
                </a:solidFill>
                <a:latin typeface="+mn-ea"/>
                <a:ea typeface="+mn-ea"/>
              </a:rPr>
              <a:t>検索</a:t>
            </a:r>
            <a:endParaRPr lang="en-US" altLang="ja-JP" sz="2000" dirty="0" smtClean="0">
              <a:solidFill>
                <a:schemeClr val="tx1">
                  <a:lumMod val="50000"/>
                  <a:lumOff val="50000"/>
                </a:schemeClr>
              </a:solidFill>
              <a:latin typeface="+mn-ea"/>
              <a:ea typeface="+mn-ea"/>
            </a:endParaRPr>
          </a:p>
          <a:p>
            <a:pPr marL="174625" indent="-174625">
              <a:buFont typeface="Arial" pitchFamily="34" charset="0"/>
              <a:buChar char="•"/>
            </a:pPr>
            <a:r>
              <a:rPr lang="ja-JP" altLang="en-US" sz="2000" dirty="0" smtClean="0">
                <a:solidFill>
                  <a:schemeClr val="tx1">
                    <a:lumMod val="50000"/>
                    <a:lumOff val="50000"/>
                  </a:schemeClr>
                </a:solidFill>
                <a:latin typeface="+mn-ea"/>
                <a:ea typeface="+mn-ea"/>
              </a:rPr>
              <a:t>他の</a:t>
            </a:r>
            <a:r>
              <a:rPr lang="en-US" altLang="ja-JP" sz="2000" dirty="0" smtClean="0">
                <a:solidFill>
                  <a:schemeClr val="tx1">
                    <a:lumMod val="50000"/>
                    <a:lumOff val="50000"/>
                  </a:schemeClr>
                </a:solidFill>
                <a:latin typeface="+mn-ea"/>
                <a:ea typeface="+mn-ea"/>
              </a:rPr>
              <a:t>SHOP</a:t>
            </a:r>
            <a:endParaRPr lang="ja-JP" altLang="en-US" sz="2000" dirty="0" smtClean="0">
              <a:solidFill>
                <a:schemeClr val="tx1">
                  <a:lumMod val="50000"/>
                  <a:lumOff val="50000"/>
                </a:schemeClr>
              </a:solidFill>
              <a:latin typeface="+mn-ea"/>
              <a:ea typeface="+mn-ea"/>
            </a:endParaRPr>
          </a:p>
        </p:txBody>
      </p:sp>
      <p:sp>
        <p:nvSpPr>
          <p:cNvPr id="30" name="メモ 29"/>
          <p:cNvSpPr/>
          <p:nvPr/>
        </p:nvSpPr>
        <p:spPr bwMode="auto">
          <a:xfrm>
            <a:off x="3563888" y="4941168"/>
            <a:ext cx="936104" cy="64807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bg2"/>
                </a:solidFill>
              </a:rPr>
              <a:t>注文</a:t>
            </a:r>
            <a:endParaRPr lang="ja-JP" altLang="en-US" sz="2800" dirty="0">
              <a:solidFill>
                <a:schemeClr val="bg2"/>
              </a:solidFill>
            </a:endParaRPr>
          </a:p>
        </p:txBody>
      </p:sp>
      <p:sp>
        <p:nvSpPr>
          <p:cNvPr id="31" name="メモ 30"/>
          <p:cNvSpPr/>
          <p:nvPr/>
        </p:nvSpPr>
        <p:spPr bwMode="auto">
          <a:xfrm>
            <a:off x="7020272" y="4005064"/>
            <a:ext cx="936104" cy="936104"/>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bg2"/>
                </a:solidFill>
              </a:rPr>
              <a:t>お店検索</a:t>
            </a:r>
            <a:endParaRPr lang="ja-JP" altLang="en-US" sz="2800" dirty="0">
              <a:solidFill>
                <a:schemeClr val="bg2"/>
              </a:solidFill>
            </a:endParaRPr>
          </a:p>
        </p:txBody>
      </p:sp>
      <p:sp>
        <p:nvSpPr>
          <p:cNvPr id="33" name="メモ 32"/>
          <p:cNvSpPr/>
          <p:nvPr/>
        </p:nvSpPr>
        <p:spPr bwMode="auto">
          <a:xfrm>
            <a:off x="4932040" y="2852936"/>
            <a:ext cx="1728192" cy="936104"/>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bg2"/>
                </a:solidFill>
              </a:rPr>
              <a:t>商品・</a:t>
            </a:r>
            <a:r>
              <a:rPr lang="en-US" altLang="ja-JP" sz="2800" dirty="0" smtClean="0">
                <a:solidFill>
                  <a:schemeClr val="bg2"/>
                </a:solidFill>
              </a:rPr>
              <a:t/>
            </a:r>
            <a:br>
              <a:rPr lang="en-US" altLang="ja-JP" sz="2800" dirty="0" smtClean="0">
                <a:solidFill>
                  <a:schemeClr val="bg2"/>
                </a:solidFill>
              </a:rPr>
            </a:br>
            <a:r>
              <a:rPr lang="ja-JP" altLang="en-US" sz="2800" dirty="0" smtClean="0">
                <a:solidFill>
                  <a:schemeClr val="bg2"/>
                </a:solidFill>
              </a:rPr>
              <a:t>カタログ</a:t>
            </a:r>
            <a:endParaRPr lang="ja-JP" altLang="en-US" sz="2800" dirty="0">
              <a:solidFill>
                <a:schemeClr val="bg2"/>
              </a:solidFill>
            </a:endParaRPr>
          </a:p>
        </p:txBody>
      </p:sp>
      <p:cxnSp>
        <p:nvCxnSpPr>
          <p:cNvPr id="34" name="直線矢印コネクタ 33"/>
          <p:cNvCxnSpPr/>
          <p:nvPr/>
        </p:nvCxnSpPr>
        <p:spPr>
          <a:xfrm>
            <a:off x="1659161" y="2276872"/>
            <a:ext cx="1976735" cy="1588"/>
          </a:xfrm>
          <a:prstGeom prst="straightConnector1">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sp>
        <p:nvSpPr>
          <p:cNvPr id="32" name="メモ 31"/>
          <p:cNvSpPr/>
          <p:nvPr/>
        </p:nvSpPr>
        <p:spPr bwMode="auto">
          <a:xfrm>
            <a:off x="2195736" y="1988840"/>
            <a:ext cx="936104" cy="64807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bg2"/>
                </a:solidFill>
              </a:rPr>
              <a:t>特徴</a:t>
            </a:r>
            <a:endParaRPr lang="ja-JP" altLang="en-US" sz="2800" dirty="0">
              <a:solidFill>
                <a:schemeClr val="bg2"/>
              </a:solidFill>
            </a:endParaRPr>
          </a:p>
        </p:txBody>
      </p:sp>
      <p:cxnSp>
        <p:nvCxnSpPr>
          <p:cNvPr id="36" name="直線矢印コネクタ 35"/>
          <p:cNvCxnSpPr>
            <a:stCxn id="25" idx="3"/>
            <a:endCxn id="33" idx="0"/>
          </p:cNvCxnSpPr>
          <p:nvPr/>
        </p:nvCxnSpPr>
        <p:spPr>
          <a:xfrm>
            <a:off x="5148064" y="2312876"/>
            <a:ext cx="648072" cy="540060"/>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5"/>
          <p:cNvCxnSpPr>
            <a:stCxn id="33" idx="3"/>
            <a:endCxn id="31" idx="0"/>
          </p:cNvCxnSpPr>
          <p:nvPr/>
        </p:nvCxnSpPr>
        <p:spPr>
          <a:xfrm>
            <a:off x="6660232" y="3320988"/>
            <a:ext cx="828092" cy="684076"/>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35"/>
          <p:cNvCxnSpPr>
            <a:stCxn id="33" idx="1"/>
            <a:endCxn id="30" idx="0"/>
          </p:cNvCxnSpPr>
          <p:nvPr/>
        </p:nvCxnSpPr>
        <p:spPr>
          <a:xfrm rot="10800000" flipV="1">
            <a:off x="4031940" y="3320988"/>
            <a:ext cx="900100" cy="1620180"/>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pic>
        <p:nvPicPr>
          <p:cNvPr id="50" name="Picture 2" descr="http://a1.twimg.com/a/1285137161/images/twitter_logo_out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700808"/>
            <a:ext cx="1127232" cy="293221"/>
          </a:xfrm>
          <a:prstGeom prst="rect">
            <a:avLst/>
          </a:prstGeom>
          <a:solidFill>
            <a:schemeClr val="bg1"/>
          </a:solidFill>
          <a:extLst/>
        </p:spPr>
      </p:pic>
      <p:sp>
        <p:nvSpPr>
          <p:cNvPr id="66" name="メモ 65"/>
          <p:cNvSpPr/>
          <p:nvPr/>
        </p:nvSpPr>
        <p:spPr bwMode="auto">
          <a:xfrm>
            <a:off x="3347864" y="3789040"/>
            <a:ext cx="1152128" cy="64807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54000" bIns="0" anchor="ctr"/>
          <a:lstStyle/>
          <a:p>
            <a:pPr algn="ctr">
              <a:defRPr/>
            </a:pPr>
            <a:r>
              <a:rPr lang="ja-JP" altLang="en-US" sz="2800" dirty="0" smtClean="0">
                <a:solidFill>
                  <a:schemeClr val="bg2"/>
                </a:solidFill>
              </a:rPr>
              <a:t>買い方</a:t>
            </a:r>
            <a:endParaRPr lang="ja-JP" altLang="en-US" sz="2800" dirty="0">
              <a:solidFill>
                <a:schemeClr val="bg2"/>
              </a:solidFill>
            </a:endParaRPr>
          </a:p>
        </p:txBody>
      </p:sp>
      <p:cxnSp>
        <p:nvCxnSpPr>
          <p:cNvPr id="68" name="直線矢印コネクタ 35"/>
          <p:cNvCxnSpPr>
            <a:stCxn id="22" idx="3"/>
            <a:endCxn id="72" idx="3"/>
          </p:cNvCxnSpPr>
          <p:nvPr/>
        </p:nvCxnSpPr>
        <p:spPr>
          <a:xfrm flipH="1" flipV="1">
            <a:off x="8028384" y="1484784"/>
            <a:ext cx="432048" cy="4463355"/>
          </a:xfrm>
          <a:prstGeom prst="bentConnector3">
            <a:avLst>
              <a:gd name="adj1" fmla="val -52911"/>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012160" y="836712"/>
            <a:ext cx="2016224" cy="1296144"/>
          </a:xfrm>
          <a:prstGeom prst="roundRect">
            <a:avLst/>
          </a:prstGeom>
          <a:no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anchor="t" anchorCtr="0"/>
          <a:lstStyle/>
          <a:p>
            <a:pPr algn="r">
              <a:defRPr/>
            </a:pPr>
            <a:r>
              <a:rPr lang="ja-JP" altLang="en-US" sz="2800" dirty="0" smtClean="0">
                <a:solidFill>
                  <a:schemeClr val="tx1"/>
                </a:solidFill>
                <a:latin typeface="+mj-ea"/>
                <a:ea typeface="+mj-ea"/>
              </a:rPr>
              <a:t>対話</a:t>
            </a:r>
            <a:endParaRPr lang="ja-JP" altLang="en-US" sz="1400" dirty="0">
              <a:solidFill>
                <a:schemeClr val="tx1"/>
              </a:solidFill>
              <a:latin typeface="+mj-ea"/>
              <a:ea typeface="+mj-ea"/>
            </a:endParaRPr>
          </a:p>
        </p:txBody>
      </p:sp>
      <p:sp>
        <p:nvSpPr>
          <p:cNvPr id="54" name="メモ 53"/>
          <p:cNvSpPr/>
          <p:nvPr/>
        </p:nvSpPr>
        <p:spPr bwMode="auto">
          <a:xfrm>
            <a:off x="5436096" y="1052736"/>
            <a:ext cx="1152128" cy="64807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bg2"/>
                </a:solidFill>
              </a:rPr>
              <a:t>ブログ</a:t>
            </a:r>
            <a:endParaRPr lang="ja-JP" altLang="en-US" sz="2800" dirty="0">
              <a:solidFill>
                <a:schemeClr val="bg2"/>
              </a:solidFill>
            </a:endParaRPr>
          </a:p>
        </p:txBody>
      </p:sp>
      <p:cxnSp>
        <p:nvCxnSpPr>
          <p:cNvPr id="76" name="直線矢印コネクタ 35"/>
          <p:cNvCxnSpPr>
            <a:stCxn id="54" idx="1"/>
            <a:endCxn id="25" idx="0"/>
          </p:cNvCxnSpPr>
          <p:nvPr/>
        </p:nvCxnSpPr>
        <p:spPr>
          <a:xfrm rot="10800000" flipV="1">
            <a:off x="4391980" y="1376772"/>
            <a:ext cx="1044116" cy="612068"/>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pic>
        <p:nvPicPr>
          <p:cNvPr id="49" name="図 48" descr="1288771919_mail.png"/>
          <p:cNvPicPr>
            <a:picLocks noChangeAspect="1"/>
          </p:cNvPicPr>
          <p:nvPr/>
        </p:nvPicPr>
        <p:blipFill>
          <a:blip r:embed="rId3" cstate="print"/>
          <a:stretch>
            <a:fillRect/>
          </a:stretch>
        </p:blipFill>
        <p:spPr>
          <a:xfrm>
            <a:off x="5004048" y="620688"/>
            <a:ext cx="648072" cy="648072"/>
          </a:xfrm>
          <a:prstGeom prst="rect">
            <a:avLst/>
          </a:prstGeom>
        </p:spPr>
      </p:pic>
      <p:cxnSp>
        <p:nvCxnSpPr>
          <p:cNvPr id="82" name="直線矢印コネクタ 35"/>
          <p:cNvCxnSpPr>
            <a:stCxn id="25" idx="3"/>
            <a:endCxn id="31" idx="0"/>
          </p:cNvCxnSpPr>
          <p:nvPr/>
        </p:nvCxnSpPr>
        <p:spPr>
          <a:xfrm>
            <a:off x="5148064" y="2312876"/>
            <a:ext cx="2340260" cy="1692188"/>
          </a:xfrm>
          <a:prstGeom prst="bentConnector2">
            <a:avLst/>
          </a:prstGeom>
          <a:ln w="28575">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6" name="Picture 6"/>
          <p:cNvPicPr>
            <a:picLocks noChangeAspect="1" noChangeArrowheads="1"/>
          </p:cNvPicPr>
          <p:nvPr/>
        </p:nvPicPr>
        <p:blipFill>
          <a:blip r:embed="rId4" cstate="print"/>
          <a:srcRect/>
          <a:stretch>
            <a:fillRect/>
          </a:stretch>
        </p:blipFill>
        <p:spPr bwMode="auto">
          <a:xfrm>
            <a:off x="6300192" y="692696"/>
            <a:ext cx="504970" cy="504815"/>
          </a:xfrm>
          <a:prstGeom prst="rect">
            <a:avLst/>
          </a:prstGeom>
          <a:noFill/>
          <a:ln w="9525">
            <a:noFill/>
            <a:miter lim="800000"/>
            <a:headEnd/>
            <a:tailEnd/>
          </a:ln>
        </p:spPr>
      </p:pic>
      <p:cxnSp>
        <p:nvCxnSpPr>
          <p:cNvPr id="89" name="直線矢印コネクタ 35"/>
          <p:cNvCxnSpPr>
            <a:stCxn id="50" idx="0"/>
            <a:endCxn id="54" idx="3"/>
          </p:cNvCxnSpPr>
          <p:nvPr/>
        </p:nvCxnSpPr>
        <p:spPr>
          <a:xfrm rot="16200000" flipV="1">
            <a:off x="6744018" y="1220978"/>
            <a:ext cx="324036" cy="635624"/>
          </a:xfrm>
          <a:prstGeom prst="bentConnector2">
            <a:avLst/>
          </a:prstGeom>
          <a:ln w="38100">
            <a:miter lim="800000"/>
            <a:tailEnd type="stealth" w="lg" len="lg"/>
          </a:ln>
        </p:spPr>
        <p:style>
          <a:lnRef idx="1">
            <a:schemeClr val="accent1"/>
          </a:lnRef>
          <a:fillRef idx="0">
            <a:schemeClr val="accent1"/>
          </a:fillRef>
          <a:effectRef idx="0">
            <a:schemeClr val="accent1"/>
          </a:effectRef>
          <a:fontRef idx="minor">
            <a:schemeClr val="tx1"/>
          </a:fontRef>
        </p:style>
      </p:cxnSp>
      <p:sp>
        <p:nvSpPr>
          <p:cNvPr id="29" name="Text Box 5"/>
          <p:cNvSpPr txBox="1">
            <a:spLocks noChangeArrowheads="1"/>
          </p:cNvSpPr>
          <p:nvPr/>
        </p:nvSpPr>
        <p:spPr bwMode="auto">
          <a:xfrm>
            <a:off x="594417" y="1907192"/>
            <a:ext cx="1521919"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eaLnBrk="0" hangingPunct="0">
              <a:spcBef>
                <a:spcPct val="50000"/>
              </a:spcBef>
              <a:buSzPct val="75000"/>
              <a:defRPr/>
            </a:pPr>
            <a:r>
              <a:rPr lang="ja-JP" altLang="en-US" sz="2400" dirty="0" smtClean="0">
                <a:latin typeface="+mn-ea"/>
                <a:ea typeface="+mn-ea"/>
              </a:rPr>
              <a:t>新規</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訪問者数</a:t>
            </a:r>
            <a:endParaRPr lang="ja-JP" altLang="en-US" sz="2400" dirty="0">
              <a:latin typeface="+mn-ea"/>
              <a:ea typeface="+mn-ea"/>
            </a:endParaRPr>
          </a:p>
        </p:txBody>
      </p:sp>
      <p:sp>
        <p:nvSpPr>
          <p:cNvPr id="35" name="Text Box 5"/>
          <p:cNvSpPr txBox="1">
            <a:spLocks noChangeArrowheads="1"/>
          </p:cNvSpPr>
          <p:nvPr/>
        </p:nvSpPr>
        <p:spPr bwMode="auto">
          <a:xfrm>
            <a:off x="4387104" y="5255563"/>
            <a:ext cx="1521919"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eaLnBrk="0" hangingPunct="0">
              <a:spcBef>
                <a:spcPct val="50000"/>
              </a:spcBef>
              <a:buSzPct val="75000"/>
              <a:defRPr/>
            </a:pPr>
            <a:r>
              <a:rPr lang="ja-JP" altLang="en-US" sz="2400" dirty="0" smtClean="0">
                <a:latin typeface="+mn-ea"/>
                <a:ea typeface="+mn-ea"/>
              </a:rPr>
              <a:t>リピート</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購入者数</a:t>
            </a:r>
            <a:endParaRPr lang="ja-JP" altLang="en-US" sz="2400" dirty="0">
              <a:latin typeface="+mn-ea"/>
              <a:ea typeface="+mn-ea"/>
            </a:endParaRPr>
          </a:p>
        </p:txBody>
      </p:sp>
      <p:sp>
        <p:nvSpPr>
          <p:cNvPr id="37" name="Text Box 5"/>
          <p:cNvSpPr txBox="1">
            <a:spLocks noChangeArrowheads="1"/>
          </p:cNvSpPr>
          <p:nvPr/>
        </p:nvSpPr>
        <p:spPr bwMode="auto">
          <a:xfrm>
            <a:off x="6094162" y="2420888"/>
            <a:ext cx="1214142"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eaLnBrk="0" hangingPunct="0">
              <a:spcBef>
                <a:spcPct val="50000"/>
              </a:spcBef>
              <a:buSzPct val="75000"/>
              <a:defRPr/>
            </a:pPr>
            <a:r>
              <a:rPr lang="ja-JP" altLang="en-US" sz="2400" dirty="0" smtClean="0">
                <a:latin typeface="+mn-ea"/>
                <a:ea typeface="+mn-ea"/>
              </a:rPr>
              <a:t>閲覧</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商品数</a:t>
            </a:r>
            <a:endParaRPr lang="ja-JP" altLang="en-US" sz="2400" dirty="0">
              <a:latin typeface="+mn-ea"/>
              <a:ea typeface="+mn-ea"/>
            </a:endParaRPr>
          </a:p>
        </p:txBody>
      </p:sp>
      <p:sp>
        <p:nvSpPr>
          <p:cNvPr id="38" name="Text Box 5"/>
          <p:cNvSpPr txBox="1">
            <a:spLocks noChangeArrowheads="1"/>
          </p:cNvSpPr>
          <p:nvPr/>
        </p:nvSpPr>
        <p:spPr bwMode="auto">
          <a:xfrm>
            <a:off x="6622822" y="3599380"/>
            <a:ext cx="1837610"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72000" tIns="36000" rIns="0" bIns="36000">
            <a:spAutoFit/>
          </a:bodyPr>
          <a:lstStyle/>
          <a:p>
            <a:pPr marL="285750" indent="-285750" eaLnBrk="0" hangingPunct="0">
              <a:spcBef>
                <a:spcPct val="50000"/>
              </a:spcBef>
              <a:buSzPct val="75000"/>
              <a:defRPr/>
            </a:pPr>
            <a:r>
              <a:rPr lang="ja-JP" altLang="en-US" sz="2400" dirty="0" smtClean="0">
                <a:latin typeface="+mn-ea"/>
                <a:ea typeface="+mn-ea"/>
              </a:rPr>
              <a:t>お店</a:t>
            </a:r>
            <a:r>
              <a:rPr lang="en-US" altLang="ja-JP" sz="2400" dirty="0" smtClean="0">
                <a:latin typeface="+mn-ea"/>
                <a:ea typeface="+mn-ea"/>
              </a:rPr>
              <a:t>/</a:t>
            </a:r>
            <a:r>
              <a:rPr lang="ja-JP" altLang="en-US" sz="2400" dirty="0" smtClean="0">
                <a:latin typeface="+mn-ea"/>
                <a:ea typeface="+mn-ea"/>
              </a:rPr>
              <a:t>イベント</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閲覧回数</a:t>
            </a:r>
            <a:endParaRPr lang="ja-JP" altLang="en-US" sz="2400" dirty="0">
              <a:latin typeface="+mn-ea"/>
              <a:ea typeface="+mn-ea"/>
            </a:endParaRPr>
          </a:p>
        </p:txBody>
      </p:sp>
      <p:sp>
        <p:nvSpPr>
          <p:cNvPr id="40" name="Text Box 5"/>
          <p:cNvSpPr txBox="1">
            <a:spLocks noChangeArrowheads="1"/>
          </p:cNvSpPr>
          <p:nvPr/>
        </p:nvSpPr>
        <p:spPr bwMode="auto">
          <a:xfrm>
            <a:off x="2111720" y="4680366"/>
            <a:ext cx="1521919"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eaLnBrk="0" hangingPunct="0">
              <a:spcBef>
                <a:spcPct val="50000"/>
              </a:spcBef>
              <a:buSzPct val="75000"/>
              <a:defRPr/>
            </a:pPr>
            <a:r>
              <a:rPr lang="ja-JP" altLang="en-US" sz="2400" dirty="0" smtClean="0">
                <a:latin typeface="+mn-ea"/>
                <a:ea typeface="+mn-ea"/>
              </a:rPr>
              <a:t>新規</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購入者数</a:t>
            </a:r>
            <a:endParaRPr lang="ja-JP" altLang="en-US" sz="2400" dirty="0">
              <a:latin typeface="+mn-ea"/>
              <a:ea typeface="+mn-ea"/>
            </a:endParaRPr>
          </a:p>
        </p:txBody>
      </p:sp>
      <p:sp>
        <p:nvSpPr>
          <p:cNvPr id="41" name="Text Box 5"/>
          <p:cNvSpPr txBox="1">
            <a:spLocks noChangeArrowheads="1"/>
          </p:cNvSpPr>
          <p:nvPr/>
        </p:nvSpPr>
        <p:spPr bwMode="auto">
          <a:xfrm>
            <a:off x="4067944" y="1052736"/>
            <a:ext cx="1411779"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72000" tIns="36000" rIns="36000" bIns="36000">
            <a:spAutoFit/>
          </a:bodyPr>
          <a:lstStyle/>
          <a:p>
            <a:pPr marL="285750" indent="-285750" eaLnBrk="0" hangingPunct="0">
              <a:spcBef>
                <a:spcPct val="50000"/>
              </a:spcBef>
              <a:buSzPct val="75000"/>
              <a:defRPr/>
            </a:pPr>
            <a:r>
              <a:rPr lang="ja-JP" altLang="en-US" sz="2400" dirty="0" smtClean="0">
                <a:latin typeface="+mn-ea"/>
                <a:ea typeface="+mn-ea"/>
              </a:rPr>
              <a:t>クリック数</a:t>
            </a:r>
            <a:endParaRPr lang="ja-JP" altLang="en-US" sz="2400" dirty="0">
              <a:latin typeface="+mn-ea"/>
              <a:ea typeface="+mn-ea"/>
            </a:endParaRPr>
          </a:p>
        </p:txBody>
      </p:sp>
      <p:sp>
        <p:nvSpPr>
          <p:cNvPr id="42" name="Text Box 5"/>
          <p:cNvSpPr txBox="1">
            <a:spLocks noChangeArrowheads="1"/>
          </p:cNvSpPr>
          <p:nvPr/>
        </p:nvSpPr>
        <p:spPr bwMode="auto">
          <a:xfrm>
            <a:off x="7644649" y="1681529"/>
            <a:ext cx="1319839"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72000" tIns="36000" rIns="0" bIns="36000">
            <a:spAutoFit/>
          </a:bodyPr>
          <a:lstStyle/>
          <a:p>
            <a:pPr eaLnBrk="0" hangingPunct="0">
              <a:spcBef>
                <a:spcPct val="50000"/>
              </a:spcBef>
              <a:buSzPct val="75000"/>
              <a:defRPr/>
            </a:pPr>
            <a:r>
              <a:rPr lang="ja-JP" altLang="en-US" sz="2400" dirty="0" smtClean="0">
                <a:latin typeface="+mn-ea"/>
                <a:ea typeface="+mn-ea"/>
              </a:rPr>
              <a:t>リプライ・</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コメント数</a:t>
            </a:r>
            <a:endParaRPr lang="en-US" altLang="ja-JP" sz="2400" dirty="0" smtClean="0">
              <a:latin typeface="+mn-ea"/>
              <a:ea typeface="+mn-ea"/>
            </a:endParaRPr>
          </a:p>
        </p:txBody>
      </p:sp>
      <p:sp>
        <p:nvSpPr>
          <p:cNvPr id="43" name="Text Box 5"/>
          <p:cNvSpPr txBox="1">
            <a:spLocks noChangeArrowheads="1"/>
          </p:cNvSpPr>
          <p:nvPr/>
        </p:nvSpPr>
        <p:spPr bwMode="auto">
          <a:xfrm>
            <a:off x="5472100" y="394677"/>
            <a:ext cx="2350571"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72000" tIns="36000" rIns="0" bIns="36000">
            <a:spAutoFit/>
          </a:bodyPr>
          <a:lstStyle/>
          <a:p>
            <a:pPr marL="285750" indent="-285750" eaLnBrk="0" hangingPunct="0">
              <a:spcBef>
                <a:spcPct val="50000"/>
              </a:spcBef>
              <a:buSzPct val="75000"/>
              <a:defRPr/>
            </a:pPr>
            <a:r>
              <a:rPr lang="ja-JP" altLang="en-US" sz="2400" dirty="0" smtClean="0">
                <a:latin typeface="+mn-ea"/>
                <a:ea typeface="+mn-ea"/>
              </a:rPr>
              <a:t>メルマガ購読者数</a:t>
            </a:r>
            <a:endParaRPr lang="ja-JP" altLang="en-US" sz="2400" dirty="0">
              <a:latin typeface="+mn-ea"/>
              <a:ea typeface="+mn-ea"/>
            </a:endParaRPr>
          </a:p>
        </p:txBody>
      </p:sp>
      <p:sp>
        <p:nvSpPr>
          <p:cNvPr id="46" name="正方形/長方形 45"/>
          <p:cNvSpPr/>
          <p:nvPr/>
        </p:nvSpPr>
        <p:spPr>
          <a:xfrm>
            <a:off x="395536" y="620688"/>
            <a:ext cx="57606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p:cNvGrpSpPr/>
          <p:nvPr/>
        </p:nvGrpSpPr>
        <p:grpSpPr>
          <a:xfrm>
            <a:off x="7092280" y="2276872"/>
            <a:ext cx="242918" cy="314926"/>
            <a:chOff x="8361530" y="2321986"/>
            <a:chExt cx="242918" cy="314926"/>
          </a:xfrm>
        </p:grpSpPr>
        <p:sp>
          <p:nvSpPr>
            <p:cNvPr id="51" name="二等辺三角形 50"/>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8244408" y="3356992"/>
            <a:ext cx="242918" cy="314926"/>
            <a:chOff x="8361530" y="2321986"/>
            <a:chExt cx="242918" cy="314926"/>
          </a:xfrm>
        </p:grpSpPr>
        <p:sp>
          <p:nvSpPr>
            <p:cNvPr id="55" name="二等辺三角形 54"/>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3059832" y="4509120"/>
            <a:ext cx="242918" cy="314926"/>
            <a:chOff x="8361530" y="2321986"/>
            <a:chExt cx="242918" cy="314926"/>
          </a:xfrm>
        </p:grpSpPr>
        <p:sp>
          <p:nvSpPr>
            <p:cNvPr id="58" name="二等辺三角形 57"/>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0" name="グループ化 59"/>
          <p:cNvGrpSpPr/>
          <p:nvPr/>
        </p:nvGrpSpPr>
        <p:grpSpPr>
          <a:xfrm>
            <a:off x="5508104" y="5085184"/>
            <a:ext cx="242918" cy="314926"/>
            <a:chOff x="8361530" y="2321986"/>
            <a:chExt cx="242918" cy="314926"/>
          </a:xfrm>
        </p:grpSpPr>
        <p:sp>
          <p:nvSpPr>
            <p:cNvPr id="61" name="二等辺三角形 60"/>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4572000" y="764704"/>
            <a:ext cx="242918" cy="314926"/>
            <a:chOff x="8361530" y="2321986"/>
            <a:chExt cx="242918" cy="314926"/>
          </a:xfrm>
        </p:grpSpPr>
        <p:sp>
          <p:nvSpPr>
            <p:cNvPr id="65" name="二等辺三角形 64"/>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コネクタ 66"/>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3309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37" grpId="0" animBg="1"/>
      <p:bldP spid="38" grpId="0" animBg="1"/>
      <p:bldP spid="40" grpId="0" animBg="1"/>
      <p:bldP spid="41" grpId="0" animBg="1"/>
      <p:bldP spid="42" grpId="0" animBg="1"/>
      <p:bldP spid="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ja-JP" altLang="en-US" dirty="0" smtClean="0">
                <a:solidFill>
                  <a:schemeClr val="bg2"/>
                </a:solidFill>
                <a:latin typeface="+mj-ea"/>
              </a:rPr>
              <a:t>サイト構造のまま軸を設定した例</a:t>
            </a:r>
          </a:p>
        </p:txBody>
      </p:sp>
      <p:sp>
        <p:nvSpPr>
          <p:cNvPr id="5" name="角丸四角形 4"/>
          <p:cNvSpPr/>
          <p:nvPr/>
        </p:nvSpPr>
        <p:spPr>
          <a:xfrm>
            <a:off x="1547664" y="1556792"/>
            <a:ext cx="5904656" cy="4320480"/>
          </a:xfrm>
          <a:prstGeom prst="roundRect">
            <a:avLst>
              <a:gd name="adj" fmla="val 6987"/>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851920" y="1394556"/>
            <a:ext cx="1206027" cy="276999"/>
          </a:xfrm>
          <a:prstGeom prst="rect">
            <a:avLst/>
          </a:prstGeom>
          <a:solidFill>
            <a:schemeClr val="bg1"/>
          </a:solidFill>
        </p:spPr>
        <p:txBody>
          <a:bodyPr wrap="none" tIns="0" rIns="72000" bIns="0" rtlCol="0">
            <a:spAutoFit/>
          </a:bodyPr>
          <a:lstStyle/>
          <a:p>
            <a:pPr algn="ctr"/>
            <a:r>
              <a:rPr kumimoji="1" lang="en-US" altLang="ja-JP" dirty="0" smtClean="0"/>
              <a:t>Web</a:t>
            </a:r>
            <a:r>
              <a:rPr kumimoji="1" lang="ja-JP" altLang="en-US" dirty="0" smtClean="0"/>
              <a:t>サイト</a:t>
            </a:r>
            <a:endParaRPr kumimoji="1" lang="ja-JP" altLang="en-US" dirty="0"/>
          </a:p>
        </p:txBody>
      </p:sp>
      <p:sp>
        <p:nvSpPr>
          <p:cNvPr id="7" name="角丸四角形 6"/>
          <p:cNvSpPr/>
          <p:nvPr/>
        </p:nvSpPr>
        <p:spPr>
          <a:xfrm>
            <a:off x="2915816" y="1844824"/>
            <a:ext cx="1224136" cy="13681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131839" y="1682588"/>
            <a:ext cx="626702" cy="276999"/>
          </a:xfrm>
          <a:prstGeom prst="rect">
            <a:avLst/>
          </a:prstGeom>
          <a:solidFill>
            <a:schemeClr val="bg1"/>
          </a:solidFill>
        </p:spPr>
        <p:txBody>
          <a:bodyPr wrap="none" tIns="0" rIns="72000" bIns="0" rtlCol="0">
            <a:spAutoFit/>
          </a:bodyPr>
          <a:lstStyle/>
          <a:p>
            <a:pPr algn="ctr"/>
            <a:r>
              <a:rPr kumimoji="1" lang="ja-JP" altLang="en-US" dirty="0" smtClean="0">
                <a:latin typeface="+mn-ea"/>
                <a:ea typeface="+mn-ea"/>
              </a:rPr>
              <a:t>探索</a:t>
            </a:r>
            <a:endParaRPr kumimoji="1" lang="ja-JP" altLang="en-US" dirty="0">
              <a:latin typeface="+mn-ea"/>
              <a:ea typeface="+mn-ea"/>
            </a:endParaRPr>
          </a:p>
        </p:txBody>
      </p:sp>
      <p:sp>
        <p:nvSpPr>
          <p:cNvPr id="9" name="メモ 8"/>
          <p:cNvSpPr/>
          <p:nvPr/>
        </p:nvSpPr>
        <p:spPr>
          <a:xfrm>
            <a:off x="3203847" y="2132856"/>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endParaRPr kumimoji="1" lang="ja-JP" altLang="en-US" dirty="0">
              <a:solidFill>
                <a:schemeClr val="tx1"/>
              </a:solidFill>
              <a:latin typeface="+mj-ea"/>
              <a:ea typeface="+mj-ea"/>
            </a:endParaRPr>
          </a:p>
        </p:txBody>
      </p:sp>
      <p:sp>
        <p:nvSpPr>
          <p:cNvPr id="10" name="メモ 9"/>
          <p:cNvSpPr/>
          <p:nvPr/>
        </p:nvSpPr>
        <p:spPr>
          <a:xfrm>
            <a:off x="3131840" y="2060848"/>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特集</a:t>
            </a:r>
            <a:endParaRPr kumimoji="1" lang="ja-JP" altLang="en-US" dirty="0">
              <a:solidFill>
                <a:schemeClr val="tx1"/>
              </a:solidFill>
              <a:latin typeface="+mj-ea"/>
              <a:ea typeface="+mj-ea"/>
            </a:endParaRPr>
          </a:p>
        </p:txBody>
      </p:sp>
      <p:sp>
        <p:nvSpPr>
          <p:cNvPr id="11" name="メモ 10"/>
          <p:cNvSpPr/>
          <p:nvPr/>
        </p:nvSpPr>
        <p:spPr>
          <a:xfrm>
            <a:off x="3131840" y="2636912"/>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宣伝</a:t>
            </a:r>
            <a:endParaRPr kumimoji="1" lang="ja-JP" altLang="en-US" dirty="0">
              <a:solidFill>
                <a:schemeClr val="tx1"/>
              </a:solidFill>
              <a:latin typeface="+mj-ea"/>
              <a:ea typeface="+mj-ea"/>
            </a:endParaRPr>
          </a:p>
        </p:txBody>
      </p:sp>
      <p:sp>
        <p:nvSpPr>
          <p:cNvPr id="12" name="角丸四角形 11"/>
          <p:cNvSpPr/>
          <p:nvPr/>
        </p:nvSpPr>
        <p:spPr>
          <a:xfrm>
            <a:off x="3059832" y="3501008"/>
            <a:ext cx="1224136" cy="13681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297227" y="3329480"/>
            <a:ext cx="626701" cy="276999"/>
          </a:xfrm>
          <a:prstGeom prst="rect">
            <a:avLst/>
          </a:prstGeom>
          <a:solidFill>
            <a:schemeClr val="bg1"/>
          </a:solidFill>
        </p:spPr>
        <p:txBody>
          <a:bodyPr wrap="none" tIns="0" rIns="72000" bIns="0" rtlCol="0">
            <a:spAutoFit/>
          </a:bodyPr>
          <a:lstStyle/>
          <a:p>
            <a:pPr algn="ctr"/>
            <a:r>
              <a:rPr kumimoji="1" lang="ja-JP" altLang="en-US" dirty="0" smtClean="0">
                <a:latin typeface="+mn-ea"/>
                <a:ea typeface="+mn-ea"/>
              </a:rPr>
              <a:t>検索</a:t>
            </a:r>
            <a:endParaRPr kumimoji="1" lang="ja-JP" altLang="en-US" dirty="0">
              <a:latin typeface="+mn-ea"/>
              <a:ea typeface="+mn-ea"/>
            </a:endParaRPr>
          </a:p>
        </p:txBody>
      </p:sp>
      <p:sp>
        <p:nvSpPr>
          <p:cNvPr id="14" name="メモ 13"/>
          <p:cNvSpPr/>
          <p:nvPr/>
        </p:nvSpPr>
        <p:spPr>
          <a:xfrm>
            <a:off x="3275857" y="3717032"/>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全文</a:t>
            </a:r>
            <a:endParaRPr kumimoji="1" lang="ja-JP" altLang="en-US" dirty="0">
              <a:solidFill>
                <a:schemeClr val="tx1"/>
              </a:solidFill>
              <a:latin typeface="+mj-ea"/>
              <a:ea typeface="+mj-ea"/>
            </a:endParaRPr>
          </a:p>
        </p:txBody>
      </p:sp>
      <p:sp>
        <p:nvSpPr>
          <p:cNvPr id="15" name="メモ 14"/>
          <p:cNvSpPr/>
          <p:nvPr/>
        </p:nvSpPr>
        <p:spPr>
          <a:xfrm>
            <a:off x="3347864" y="4293096"/>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endParaRPr kumimoji="1" lang="ja-JP" altLang="en-US" dirty="0">
              <a:solidFill>
                <a:schemeClr val="tx1"/>
              </a:solidFill>
              <a:latin typeface="+mj-ea"/>
              <a:ea typeface="+mj-ea"/>
            </a:endParaRPr>
          </a:p>
        </p:txBody>
      </p:sp>
      <p:sp>
        <p:nvSpPr>
          <p:cNvPr id="16" name="メモ 15"/>
          <p:cNvSpPr/>
          <p:nvPr/>
        </p:nvSpPr>
        <p:spPr>
          <a:xfrm>
            <a:off x="3275857" y="4221088"/>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分類</a:t>
            </a:r>
            <a:endParaRPr kumimoji="1" lang="ja-JP" altLang="en-US" dirty="0">
              <a:solidFill>
                <a:schemeClr val="tx1"/>
              </a:solidFill>
              <a:latin typeface="+mj-ea"/>
              <a:ea typeface="+mj-ea"/>
            </a:endParaRPr>
          </a:p>
        </p:txBody>
      </p:sp>
      <p:sp>
        <p:nvSpPr>
          <p:cNvPr id="17" name="メモ 16"/>
          <p:cNvSpPr/>
          <p:nvPr/>
        </p:nvSpPr>
        <p:spPr>
          <a:xfrm>
            <a:off x="4499992" y="3068960"/>
            <a:ext cx="846951" cy="720080"/>
          </a:xfrm>
          <a:prstGeom prst="foldedCorner">
            <a:avLst>
              <a:gd name="adj" fmla="val 27338"/>
            </a:avLst>
          </a:prstGeom>
          <a:solidFill>
            <a:srgbClr val="FFFF99"/>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bIns="0" rtlCol="0" anchor="ctr" anchorCtr="0"/>
          <a:lstStyle/>
          <a:p>
            <a:pPr algn="ctr"/>
            <a:r>
              <a:rPr kumimoji="1" lang="ja-JP" altLang="en-US" dirty="0" smtClean="0">
                <a:solidFill>
                  <a:schemeClr val="tx1"/>
                </a:solidFill>
                <a:latin typeface="+mj-ea"/>
                <a:ea typeface="+mj-ea"/>
              </a:rPr>
              <a:t>商品</a:t>
            </a:r>
            <a:endParaRPr kumimoji="1" lang="ja-JP" altLang="en-US" dirty="0">
              <a:solidFill>
                <a:schemeClr val="tx1"/>
              </a:solidFill>
              <a:latin typeface="+mj-ea"/>
              <a:ea typeface="+mj-ea"/>
            </a:endParaRPr>
          </a:p>
        </p:txBody>
      </p:sp>
      <p:sp>
        <p:nvSpPr>
          <p:cNvPr id="18" name="メモ 17"/>
          <p:cNvSpPr/>
          <p:nvPr/>
        </p:nvSpPr>
        <p:spPr>
          <a:xfrm>
            <a:off x="4427984" y="2996952"/>
            <a:ext cx="846951" cy="720080"/>
          </a:xfrm>
          <a:prstGeom prst="foldedCorner">
            <a:avLst>
              <a:gd name="adj" fmla="val 27338"/>
            </a:avLst>
          </a:prstGeom>
          <a:solidFill>
            <a:srgbClr val="FFFF99"/>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bIns="0" rtlCol="0" anchor="ctr" anchorCtr="0"/>
          <a:lstStyle/>
          <a:p>
            <a:pPr algn="ctr"/>
            <a:r>
              <a:rPr kumimoji="1" lang="ja-JP" altLang="en-US" dirty="0" smtClean="0">
                <a:solidFill>
                  <a:schemeClr val="tx1"/>
                </a:solidFill>
                <a:latin typeface="+mn-ea"/>
              </a:rPr>
              <a:t>商品</a:t>
            </a:r>
            <a:r>
              <a:rPr kumimoji="1" lang="en-US" altLang="ja-JP" dirty="0" smtClean="0">
                <a:solidFill>
                  <a:schemeClr val="tx1"/>
                </a:solidFill>
                <a:latin typeface="+mn-ea"/>
              </a:rPr>
              <a:t/>
            </a:r>
            <a:br>
              <a:rPr kumimoji="1" lang="en-US" altLang="ja-JP" dirty="0" smtClean="0">
                <a:solidFill>
                  <a:schemeClr val="tx1"/>
                </a:solidFill>
                <a:latin typeface="+mn-ea"/>
              </a:rPr>
            </a:br>
            <a:r>
              <a:rPr kumimoji="1" lang="ja-JP" altLang="en-US" dirty="0" smtClean="0">
                <a:solidFill>
                  <a:schemeClr val="tx1"/>
                </a:solidFill>
                <a:latin typeface="+mn-ea"/>
              </a:rPr>
              <a:t>情報</a:t>
            </a:r>
            <a:endParaRPr kumimoji="1" lang="ja-JP" altLang="en-US" dirty="0">
              <a:solidFill>
                <a:schemeClr val="tx1"/>
              </a:solidFill>
              <a:latin typeface="+mn-ea"/>
            </a:endParaRPr>
          </a:p>
        </p:txBody>
      </p:sp>
      <p:sp>
        <p:nvSpPr>
          <p:cNvPr id="19" name="角丸四角形 18"/>
          <p:cNvSpPr/>
          <p:nvPr/>
        </p:nvSpPr>
        <p:spPr>
          <a:xfrm>
            <a:off x="5508104" y="3042066"/>
            <a:ext cx="1800200" cy="720080"/>
          </a:xfrm>
          <a:prstGeom prst="roundRect">
            <a:avLst>
              <a:gd name="adj" fmla="val 241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メモ 19"/>
          <p:cNvSpPr/>
          <p:nvPr/>
        </p:nvSpPr>
        <p:spPr>
          <a:xfrm>
            <a:off x="5724128" y="3258090"/>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カゴ</a:t>
            </a:r>
            <a:endParaRPr kumimoji="1" lang="ja-JP" altLang="en-US" dirty="0">
              <a:solidFill>
                <a:schemeClr val="tx1"/>
              </a:solidFill>
              <a:latin typeface="+mj-ea"/>
              <a:ea typeface="+mj-ea"/>
            </a:endParaRPr>
          </a:p>
        </p:txBody>
      </p:sp>
      <p:sp>
        <p:nvSpPr>
          <p:cNvPr id="21" name="メモ 20"/>
          <p:cNvSpPr/>
          <p:nvPr/>
        </p:nvSpPr>
        <p:spPr>
          <a:xfrm>
            <a:off x="6516216" y="3258090"/>
            <a:ext cx="648072" cy="360040"/>
          </a:xfrm>
          <a:prstGeom prst="foldedCorner">
            <a:avLst>
              <a:gd name="adj" fmla="val 27338"/>
            </a:avLst>
          </a:prstGeom>
          <a:solidFill>
            <a:srgbClr val="FFFF99"/>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完了</a:t>
            </a:r>
            <a:endParaRPr kumimoji="1" lang="ja-JP" altLang="en-US" dirty="0">
              <a:solidFill>
                <a:schemeClr val="tx1"/>
              </a:solidFill>
              <a:latin typeface="+mj-ea"/>
              <a:ea typeface="+mj-ea"/>
            </a:endParaRPr>
          </a:p>
        </p:txBody>
      </p:sp>
      <p:cxnSp>
        <p:nvCxnSpPr>
          <p:cNvPr id="22" name="カギ線コネクタ 21"/>
          <p:cNvCxnSpPr>
            <a:stCxn id="7" idx="3"/>
            <a:endCxn id="18" idx="0"/>
          </p:cNvCxnSpPr>
          <p:nvPr/>
        </p:nvCxnSpPr>
        <p:spPr>
          <a:xfrm>
            <a:off x="4139952" y="2528900"/>
            <a:ext cx="711508" cy="468052"/>
          </a:xfrm>
          <a:prstGeom prst="bentConnector2">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3" name="メモ 22"/>
          <p:cNvSpPr/>
          <p:nvPr/>
        </p:nvSpPr>
        <p:spPr>
          <a:xfrm>
            <a:off x="1705127" y="2060848"/>
            <a:ext cx="846951" cy="2304256"/>
          </a:xfrm>
          <a:prstGeom prst="foldedCorner">
            <a:avLst>
              <a:gd name="adj" fmla="val 19399"/>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rtlCol="0" anchor="ctr" anchorCtr="0"/>
          <a:lstStyle/>
          <a:p>
            <a:pPr algn="ctr"/>
            <a:r>
              <a:rPr kumimoji="1" lang="ja-JP" altLang="en-US" dirty="0" smtClean="0">
                <a:solidFill>
                  <a:schemeClr val="tx1"/>
                </a:solidFill>
                <a:latin typeface="+mj-ea"/>
                <a:ea typeface="+mj-ea"/>
              </a:rPr>
              <a:t>トップ</a:t>
            </a:r>
            <a:endParaRPr kumimoji="1" lang="ja-JP" altLang="en-US" dirty="0">
              <a:solidFill>
                <a:schemeClr val="tx1"/>
              </a:solidFill>
              <a:latin typeface="+mj-ea"/>
              <a:ea typeface="+mj-ea"/>
            </a:endParaRPr>
          </a:p>
        </p:txBody>
      </p:sp>
      <p:cxnSp>
        <p:nvCxnSpPr>
          <p:cNvPr id="24" name="カギ線コネクタ 23"/>
          <p:cNvCxnSpPr>
            <a:stCxn id="12" idx="3"/>
            <a:endCxn id="18" idx="2"/>
          </p:cNvCxnSpPr>
          <p:nvPr/>
        </p:nvCxnSpPr>
        <p:spPr>
          <a:xfrm flipV="1">
            <a:off x="4283968" y="3717032"/>
            <a:ext cx="567492" cy="468052"/>
          </a:xfrm>
          <a:prstGeom prst="bentConnector2">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カギ線コネクタ 35"/>
          <p:cNvCxnSpPr/>
          <p:nvPr/>
        </p:nvCxnSpPr>
        <p:spPr>
          <a:xfrm>
            <a:off x="2538631" y="3284984"/>
            <a:ext cx="1889353" cy="1588"/>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107430" y="2879830"/>
            <a:ext cx="626702" cy="276999"/>
          </a:xfrm>
          <a:prstGeom prst="rect">
            <a:avLst/>
          </a:prstGeom>
          <a:solidFill>
            <a:schemeClr val="bg1"/>
          </a:solidFill>
        </p:spPr>
        <p:txBody>
          <a:bodyPr wrap="none" tIns="0" rIns="72000" bIns="0" rtlCol="0">
            <a:spAutoFit/>
          </a:bodyPr>
          <a:lstStyle/>
          <a:p>
            <a:pPr algn="ctr"/>
            <a:r>
              <a:rPr kumimoji="1" lang="ja-JP" altLang="en-US" dirty="0" smtClean="0">
                <a:latin typeface="+mn-ea"/>
                <a:ea typeface="+mn-ea"/>
              </a:rPr>
              <a:t>購入</a:t>
            </a:r>
            <a:endParaRPr kumimoji="1" lang="ja-JP" altLang="en-US" dirty="0">
              <a:latin typeface="+mn-ea"/>
              <a:ea typeface="+mn-ea"/>
            </a:endParaRPr>
          </a:p>
        </p:txBody>
      </p:sp>
      <p:sp>
        <p:nvSpPr>
          <p:cNvPr id="27" name="角丸四角形 26"/>
          <p:cNvSpPr/>
          <p:nvPr/>
        </p:nvSpPr>
        <p:spPr>
          <a:xfrm>
            <a:off x="1907704" y="5013176"/>
            <a:ext cx="4536504" cy="720080"/>
          </a:xfrm>
          <a:prstGeom prst="roundRect">
            <a:avLst>
              <a:gd name="adj" fmla="val 241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195736" y="4850940"/>
            <a:ext cx="626702" cy="276999"/>
          </a:xfrm>
          <a:prstGeom prst="rect">
            <a:avLst/>
          </a:prstGeom>
          <a:solidFill>
            <a:schemeClr val="bg1"/>
          </a:solidFill>
        </p:spPr>
        <p:txBody>
          <a:bodyPr wrap="none" tIns="0" rIns="72000" bIns="0" rtlCol="0">
            <a:spAutoFit/>
          </a:bodyPr>
          <a:lstStyle/>
          <a:p>
            <a:pPr algn="ctr"/>
            <a:r>
              <a:rPr kumimoji="1" lang="ja-JP" altLang="en-US" dirty="0" smtClean="0">
                <a:latin typeface="+mn-ea"/>
                <a:ea typeface="+mn-ea"/>
              </a:rPr>
              <a:t>案内</a:t>
            </a:r>
            <a:endParaRPr kumimoji="1" lang="ja-JP" altLang="en-US" dirty="0">
              <a:latin typeface="+mn-ea"/>
              <a:ea typeface="+mn-ea"/>
            </a:endParaRPr>
          </a:p>
        </p:txBody>
      </p:sp>
      <p:sp>
        <p:nvSpPr>
          <p:cNvPr id="29" name="メモ 28"/>
          <p:cNvSpPr/>
          <p:nvPr/>
        </p:nvSpPr>
        <p:spPr>
          <a:xfrm>
            <a:off x="3059832" y="5229200"/>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会社</a:t>
            </a:r>
            <a:endParaRPr kumimoji="1" lang="ja-JP" altLang="en-US" dirty="0">
              <a:solidFill>
                <a:schemeClr val="tx1"/>
              </a:solidFill>
              <a:latin typeface="+mj-ea"/>
              <a:ea typeface="+mj-ea"/>
            </a:endParaRPr>
          </a:p>
        </p:txBody>
      </p:sp>
      <p:sp>
        <p:nvSpPr>
          <p:cNvPr id="30" name="メモ 29"/>
          <p:cNvSpPr/>
          <p:nvPr/>
        </p:nvSpPr>
        <p:spPr>
          <a:xfrm>
            <a:off x="2051720" y="5229200"/>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サイト</a:t>
            </a:r>
            <a:endParaRPr kumimoji="1" lang="ja-JP" altLang="en-US" dirty="0">
              <a:solidFill>
                <a:schemeClr val="tx1"/>
              </a:solidFill>
              <a:latin typeface="+mj-ea"/>
              <a:ea typeface="+mj-ea"/>
            </a:endParaRPr>
          </a:p>
        </p:txBody>
      </p:sp>
      <p:sp>
        <p:nvSpPr>
          <p:cNvPr id="31" name="メモ 30"/>
          <p:cNvSpPr/>
          <p:nvPr/>
        </p:nvSpPr>
        <p:spPr>
          <a:xfrm>
            <a:off x="4860032" y="5229200"/>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送料</a:t>
            </a:r>
            <a:endParaRPr kumimoji="1" lang="ja-JP" altLang="en-US" dirty="0">
              <a:solidFill>
                <a:schemeClr val="tx1"/>
              </a:solidFill>
              <a:latin typeface="+mj-ea"/>
              <a:ea typeface="+mj-ea"/>
            </a:endParaRPr>
          </a:p>
        </p:txBody>
      </p:sp>
      <p:sp>
        <p:nvSpPr>
          <p:cNvPr id="32" name="メモ 31"/>
          <p:cNvSpPr/>
          <p:nvPr/>
        </p:nvSpPr>
        <p:spPr>
          <a:xfrm>
            <a:off x="5652120" y="5229200"/>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返品</a:t>
            </a:r>
            <a:endParaRPr kumimoji="1" lang="ja-JP" altLang="en-US" dirty="0">
              <a:solidFill>
                <a:schemeClr val="tx1"/>
              </a:solidFill>
              <a:latin typeface="+mj-ea"/>
              <a:ea typeface="+mj-ea"/>
            </a:endParaRPr>
          </a:p>
        </p:txBody>
      </p:sp>
      <p:sp>
        <p:nvSpPr>
          <p:cNvPr id="33" name="メモ 32"/>
          <p:cNvSpPr/>
          <p:nvPr/>
        </p:nvSpPr>
        <p:spPr>
          <a:xfrm>
            <a:off x="3851920" y="5229200"/>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規約</a:t>
            </a:r>
            <a:endParaRPr kumimoji="1" lang="ja-JP" altLang="en-US" dirty="0">
              <a:solidFill>
                <a:schemeClr val="tx1"/>
              </a:solidFill>
              <a:latin typeface="+mj-ea"/>
              <a:ea typeface="+mj-ea"/>
            </a:endParaRPr>
          </a:p>
        </p:txBody>
      </p:sp>
      <p:cxnSp>
        <p:nvCxnSpPr>
          <p:cNvPr id="34" name="カギ線コネクタ 35"/>
          <p:cNvCxnSpPr>
            <a:stCxn id="17" idx="3"/>
            <a:endCxn id="20" idx="1"/>
          </p:cNvCxnSpPr>
          <p:nvPr/>
        </p:nvCxnSpPr>
        <p:spPr>
          <a:xfrm>
            <a:off x="5346943" y="3429000"/>
            <a:ext cx="377185" cy="9110"/>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カギ線コネクタ 35"/>
          <p:cNvCxnSpPr>
            <a:endCxn id="36" idx="1"/>
          </p:cNvCxnSpPr>
          <p:nvPr/>
        </p:nvCxnSpPr>
        <p:spPr>
          <a:xfrm>
            <a:off x="1547664" y="6093296"/>
            <a:ext cx="5054059" cy="9873"/>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601723" y="5949280"/>
            <a:ext cx="1170119" cy="307777"/>
          </a:xfrm>
          <a:prstGeom prst="rect">
            <a:avLst/>
          </a:prstGeom>
          <a:solidFill>
            <a:schemeClr val="bg1"/>
          </a:solidFill>
        </p:spPr>
        <p:txBody>
          <a:bodyPr wrap="none" tIns="0" rIns="72000" bIns="0" rtlCol="0">
            <a:spAutoFit/>
          </a:bodyPr>
          <a:lstStyle/>
          <a:p>
            <a:pPr algn="ctr"/>
            <a:r>
              <a:rPr kumimoji="1" lang="ja-JP" altLang="en-US" sz="2000" dirty="0" smtClean="0">
                <a:latin typeface="+mn-ea"/>
                <a:ea typeface="+mn-ea"/>
              </a:rPr>
              <a:t>コミット度</a:t>
            </a:r>
            <a:endParaRPr kumimoji="1" lang="ja-JP" altLang="en-US" sz="2000" dirty="0">
              <a:latin typeface="+mn-ea"/>
              <a:ea typeface="+mn-ea"/>
            </a:endParaRPr>
          </a:p>
        </p:txBody>
      </p:sp>
      <p:cxnSp>
        <p:nvCxnSpPr>
          <p:cNvPr id="37" name="カギ線コネクタ 37"/>
          <p:cNvCxnSpPr/>
          <p:nvPr/>
        </p:nvCxnSpPr>
        <p:spPr>
          <a:xfrm rot="5400000" flipH="1" flipV="1">
            <a:off x="-1007826" y="3825044"/>
            <a:ext cx="4535710" cy="794"/>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rot="16200000">
            <a:off x="509877" y="1901443"/>
            <a:ext cx="934479" cy="307777"/>
          </a:xfrm>
          <a:prstGeom prst="rect">
            <a:avLst/>
          </a:prstGeom>
          <a:solidFill>
            <a:schemeClr val="bg1"/>
          </a:solidFill>
        </p:spPr>
        <p:txBody>
          <a:bodyPr wrap="none" tIns="0" rIns="72000" bIns="0" rtlCol="0">
            <a:spAutoFit/>
          </a:bodyPr>
          <a:lstStyle/>
          <a:p>
            <a:pPr algn="ctr"/>
            <a:r>
              <a:rPr kumimoji="1" lang="ja-JP" altLang="en-US" sz="2000" dirty="0" smtClean="0">
                <a:latin typeface="+mn-ea"/>
                <a:ea typeface="+mn-ea"/>
              </a:rPr>
              <a:t>受動的</a:t>
            </a:r>
            <a:endParaRPr kumimoji="1" lang="ja-JP" altLang="en-US" sz="2000" dirty="0">
              <a:latin typeface="+mn-ea"/>
              <a:ea typeface="+mn-ea"/>
            </a:endParaRPr>
          </a:p>
        </p:txBody>
      </p:sp>
      <p:sp>
        <p:nvSpPr>
          <p:cNvPr id="39" name="テキスト ボックス 38"/>
          <p:cNvSpPr txBox="1"/>
          <p:nvPr/>
        </p:nvSpPr>
        <p:spPr>
          <a:xfrm rot="16200000">
            <a:off x="509877" y="5501843"/>
            <a:ext cx="934479" cy="307777"/>
          </a:xfrm>
          <a:prstGeom prst="rect">
            <a:avLst/>
          </a:prstGeom>
          <a:solidFill>
            <a:schemeClr val="bg1"/>
          </a:solidFill>
        </p:spPr>
        <p:txBody>
          <a:bodyPr wrap="none" tIns="0" rIns="72000" bIns="0" rtlCol="0">
            <a:spAutoFit/>
          </a:bodyPr>
          <a:lstStyle/>
          <a:p>
            <a:pPr algn="ctr"/>
            <a:r>
              <a:rPr kumimoji="1" lang="ja-JP" altLang="en-US" sz="2000" dirty="0" smtClean="0">
                <a:latin typeface="+mn-ea"/>
                <a:ea typeface="+mn-ea"/>
              </a:rPr>
              <a:t>能動的</a:t>
            </a:r>
            <a:endParaRPr kumimoji="1" lang="ja-JP" altLang="en-US" sz="2000" dirty="0">
              <a:latin typeface="+mn-ea"/>
              <a:ea typeface="+mn-ea"/>
            </a:endParaRPr>
          </a:p>
        </p:txBody>
      </p:sp>
      <p:cxnSp>
        <p:nvCxnSpPr>
          <p:cNvPr id="40" name="カギ線コネクタ 37"/>
          <p:cNvCxnSpPr/>
          <p:nvPr/>
        </p:nvCxnSpPr>
        <p:spPr>
          <a:xfrm>
            <a:off x="2627784" y="3933056"/>
            <a:ext cx="360040" cy="1588"/>
          </a:xfrm>
          <a:prstGeom prst="bentConnector3">
            <a:avLst>
              <a:gd name="adj1" fmla="val 50000"/>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1" name="カギ線コネクタ 37"/>
          <p:cNvCxnSpPr/>
          <p:nvPr/>
        </p:nvCxnSpPr>
        <p:spPr>
          <a:xfrm>
            <a:off x="2555776" y="2491308"/>
            <a:ext cx="360040" cy="1588"/>
          </a:xfrm>
          <a:prstGeom prst="bentConnector3">
            <a:avLst>
              <a:gd name="adj1" fmla="val 50000"/>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5508104" y="4149080"/>
            <a:ext cx="1800200" cy="720080"/>
          </a:xfrm>
          <a:prstGeom prst="roundRect">
            <a:avLst>
              <a:gd name="adj" fmla="val 241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メモ 42"/>
          <p:cNvSpPr/>
          <p:nvPr/>
        </p:nvSpPr>
        <p:spPr>
          <a:xfrm>
            <a:off x="5724128" y="4365104"/>
            <a:ext cx="648072" cy="360040"/>
          </a:xfrm>
          <a:prstGeom prst="foldedCorner">
            <a:avLst>
              <a:gd name="adj" fmla="val 27338"/>
            </a:avLst>
          </a:prstGeom>
          <a:solidFill>
            <a:schemeClr val="bg1"/>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入力</a:t>
            </a:r>
            <a:endParaRPr kumimoji="1" lang="ja-JP" altLang="en-US" dirty="0">
              <a:solidFill>
                <a:schemeClr val="tx1"/>
              </a:solidFill>
              <a:latin typeface="+mj-ea"/>
              <a:ea typeface="+mj-ea"/>
            </a:endParaRPr>
          </a:p>
        </p:txBody>
      </p:sp>
      <p:sp>
        <p:nvSpPr>
          <p:cNvPr id="44" name="メモ 43"/>
          <p:cNvSpPr/>
          <p:nvPr/>
        </p:nvSpPr>
        <p:spPr>
          <a:xfrm>
            <a:off x="6516216" y="4365104"/>
            <a:ext cx="648072" cy="360040"/>
          </a:xfrm>
          <a:prstGeom prst="foldedCorner">
            <a:avLst>
              <a:gd name="adj" fmla="val 27338"/>
            </a:avLst>
          </a:prstGeom>
          <a:solidFill>
            <a:srgbClr val="FFFF99"/>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36000" tIns="54000" rIns="0" bIns="0" rtlCol="0" anchor="ctr" anchorCtr="0"/>
          <a:lstStyle/>
          <a:p>
            <a:pPr algn="ctr"/>
            <a:r>
              <a:rPr kumimoji="1" lang="ja-JP" altLang="en-US" dirty="0" smtClean="0">
                <a:solidFill>
                  <a:schemeClr val="tx1"/>
                </a:solidFill>
                <a:latin typeface="+mj-ea"/>
                <a:ea typeface="+mj-ea"/>
              </a:rPr>
              <a:t>完了</a:t>
            </a:r>
            <a:endParaRPr kumimoji="1" lang="ja-JP" altLang="en-US" dirty="0">
              <a:solidFill>
                <a:schemeClr val="tx1"/>
              </a:solidFill>
              <a:latin typeface="+mj-ea"/>
              <a:ea typeface="+mj-ea"/>
            </a:endParaRPr>
          </a:p>
        </p:txBody>
      </p:sp>
      <p:sp>
        <p:nvSpPr>
          <p:cNvPr id="45" name="テキスト ボックス 44"/>
          <p:cNvSpPr txBox="1"/>
          <p:nvPr/>
        </p:nvSpPr>
        <p:spPr>
          <a:xfrm>
            <a:off x="5876599" y="3986844"/>
            <a:ext cx="1088366" cy="276999"/>
          </a:xfrm>
          <a:prstGeom prst="rect">
            <a:avLst/>
          </a:prstGeom>
          <a:solidFill>
            <a:schemeClr val="bg1"/>
          </a:solidFill>
        </p:spPr>
        <p:txBody>
          <a:bodyPr wrap="none" tIns="0" rIns="72000" bIns="0" rtlCol="0">
            <a:spAutoFit/>
          </a:bodyPr>
          <a:lstStyle/>
          <a:p>
            <a:pPr algn="ctr"/>
            <a:r>
              <a:rPr kumimoji="1" lang="ja-JP" altLang="en-US" dirty="0" smtClean="0">
                <a:latin typeface="+mn-ea"/>
                <a:ea typeface="+mn-ea"/>
              </a:rPr>
              <a:t>会員登録</a:t>
            </a:r>
            <a:endParaRPr kumimoji="1" lang="ja-JP" altLang="en-US" dirty="0">
              <a:latin typeface="+mn-ea"/>
              <a:ea typeface="+mn-ea"/>
            </a:endParaRPr>
          </a:p>
        </p:txBody>
      </p:sp>
      <p:grpSp>
        <p:nvGrpSpPr>
          <p:cNvPr id="46" name="グループ化 45"/>
          <p:cNvGrpSpPr/>
          <p:nvPr/>
        </p:nvGrpSpPr>
        <p:grpSpPr>
          <a:xfrm>
            <a:off x="7092280" y="3068960"/>
            <a:ext cx="242918" cy="314926"/>
            <a:chOff x="8361530" y="2321986"/>
            <a:chExt cx="242918" cy="314926"/>
          </a:xfrm>
        </p:grpSpPr>
        <p:sp>
          <p:nvSpPr>
            <p:cNvPr id="47" name="二等辺三角形 46"/>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49" name="グループ化 48"/>
          <p:cNvGrpSpPr/>
          <p:nvPr/>
        </p:nvGrpSpPr>
        <p:grpSpPr>
          <a:xfrm>
            <a:off x="5076056" y="2780928"/>
            <a:ext cx="242918" cy="314926"/>
            <a:chOff x="8361530" y="2321986"/>
            <a:chExt cx="242918" cy="314926"/>
          </a:xfrm>
        </p:grpSpPr>
        <p:sp>
          <p:nvSpPr>
            <p:cNvPr id="50" name="二等辺三角形 49"/>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p:nvGrpSpPr>
        <p:grpSpPr>
          <a:xfrm>
            <a:off x="7092280" y="4221088"/>
            <a:ext cx="242918" cy="314926"/>
            <a:chOff x="8361530" y="2321986"/>
            <a:chExt cx="242918" cy="314926"/>
          </a:xfrm>
        </p:grpSpPr>
        <p:sp>
          <p:nvSpPr>
            <p:cNvPr id="53" name="二等辺三角形 52"/>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55" name="テキスト ボックス 54"/>
          <p:cNvSpPr txBox="1"/>
          <p:nvPr/>
        </p:nvSpPr>
        <p:spPr>
          <a:xfrm>
            <a:off x="4191248" y="2215897"/>
            <a:ext cx="985774" cy="246221"/>
          </a:xfrm>
          <a:prstGeom prst="rect">
            <a:avLst/>
          </a:prstGeom>
          <a:noFill/>
        </p:spPr>
        <p:txBody>
          <a:bodyPr wrap="none" tIns="0" rIns="72000" bIns="0" rtlCol="0">
            <a:spAutoFit/>
          </a:bodyPr>
          <a:lstStyle/>
          <a:p>
            <a:pPr algn="ctr"/>
            <a:r>
              <a:rPr kumimoji="1" lang="ja-JP" altLang="en-US" sz="1600" dirty="0" smtClean="0"/>
              <a:t>商品訴求</a:t>
            </a:r>
            <a:endParaRPr kumimoji="1" lang="ja-JP" altLang="en-US" sz="1600" dirty="0"/>
          </a:p>
        </p:txBody>
      </p:sp>
      <p:sp>
        <p:nvSpPr>
          <p:cNvPr id="56" name="テキスト ボックス 55"/>
          <p:cNvSpPr txBox="1"/>
          <p:nvPr/>
        </p:nvSpPr>
        <p:spPr>
          <a:xfrm>
            <a:off x="4224172" y="4221088"/>
            <a:ext cx="1283932" cy="246221"/>
          </a:xfrm>
          <a:prstGeom prst="rect">
            <a:avLst/>
          </a:prstGeom>
          <a:noFill/>
        </p:spPr>
        <p:txBody>
          <a:bodyPr wrap="none" tIns="0" rIns="72000" bIns="0" rtlCol="0">
            <a:spAutoFit/>
          </a:bodyPr>
          <a:lstStyle/>
          <a:p>
            <a:pPr algn="ctr"/>
            <a:r>
              <a:rPr kumimoji="1" lang="ja-JP" altLang="en-US" sz="1600" dirty="0" smtClean="0"/>
              <a:t>見つけやすく</a:t>
            </a:r>
            <a:endParaRPr kumimoji="1" lang="ja-JP" altLang="en-US" sz="1600" dirty="0"/>
          </a:p>
        </p:txBody>
      </p:sp>
      <p:sp>
        <p:nvSpPr>
          <p:cNvPr id="58" name="正方形/長方形 57"/>
          <p:cNvSpPr/>
          <p:nvPr/>
        </p:nvSpPr>
        <p:spPr>
          <a:xfrm>
            <a:off x="395536" y="620688"/>
            <a:ext cx="57606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2910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r>
              <a:rPr lang="ja-JP" altLang="en-US" sz="2400" dirty="0">
                <a:solidFill>
                  <a:schemeClr val="bg1"/>
                </a:solidFill>
              </a:rPr>
              <a:t>ゴール達成のため誰が何をしているのか？</a:t>
            </a:r>
          </a:p>
        </p:txBody>
      </p:sp>
      <p:sp>
        <p:nvSpPr>
          <p:cNvPr id="2" name="タイトル 1"/>
          <p:cNvSpPr>
            <a:spLocks noGrp="1"/>
          </p:cNvSpPr>
          <p:nvPr>
            <p:ph type="title"/>
          </p:nvPr>
        </p:nvSpPr>
        <p:spPr/>
        <p:txBody>
          <a:bodyPr/>
          <a:lstStyle/>
          <a:p>
            <a:endParaRPr kumimoji="1" lang="ja-JP" altLang="en-US"/>
          </a:p>
        </p:txBody>
      </p:sp>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82" y="457861"/>
            <a:ext cx="8813306" cy="6400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487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latin typeface="HGP創英角ｺﾞｼｯｸUB" pitchFamily="50" charset="-128"/>
                <a:ea typeface="HGP創英角ｺﾞｼｯｸUB" pitchFamily="50" charset="-128"/>
              </a:rPr>
              <a:t>演習１</a:t>
            </a:r>
            <a:endParaRPr lang="ja-JP" altLang="en-US" sz="3200" dirty="0">
              <a:latin typeface="HGP創英角ｺﾞｼｯｸUB" pitchFamily="50" charset="-128"/>
              <a:ea typeface="HGP創英角ｺﾞｼｯｸUB" pitchFamily="50" charset="-128"/>
            </a:endParaRPr>
          </a:p>
        </p:txBody>
      </p:sp>
      <p:sp>
        <p:nvSpPr>
          <p:cNvPr id="40963" name="Rectangle 3"/>
          <p:cNvSpPr>
            <a:spLocks noGrp="1" noChangeArrowheads="1"/>
          </p:cNvSpPr>
          <p:nvPr>
            <p:ph type="body" idx="4294967295"/>
          </p:nvPr>
        </p:nvSpPr>
        <p:spPr>
          <a:xfrm>
            <a:off x="969963" y="1457325"/>
            <a:ext cx="7513637" cy="2246769"/>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コンセプトダイアグラムを描いてみてください</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solidFill>
                  <a:schemeClr val="tx1"/>
                </a:solidFill>
                <a:latin typeface="+mj-ea"/>
              </a:rPr>
              <a:t>登場人物は誰か？</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smtClean="0">
                <a:solidFill>
                  <a:schemeClr val="tx1"/>
                </a:solidFill>
                <a:latin typeface="+mj-ea"/>
              </a:rPr>
              <a:t>情報やモノ、お金の流れは？</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smtClean="0">
                <a:solidFill>
                  <a:schemeClr val="tx1"/>
                </a:solidFill>
                <a:latin typeface="+mj-ea"/>
              </a:rPr>
              <a:t>ゴール達成のために誰が何をしている？</a:t>
            </a:r>
            <a:endParaRPr lang="en-US" altLang="ja-JP" sz="2800" dirty="0" smtClean="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Tree>
    <p:extLst>
      <p:ext uri="{BB962C8B-B14F-4D97-AF65-F5344CB8AC3E}">
        <p14:creationId xmlns:p14="http://schemas.microsoft.com/office/powerpoint/2010/main" val="734080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latin typeface="+mj-ea"/>
              </a:rPr>
              <a:t>よくぶつかる壁</a:t>
            </a:r>
            <a:endParaRPr lang="ja-JP" altLang="en-US" sz="3200" dirty="0">
              <a:latin typeface="+mj-ea"/>
            </a:endParaRPr>
          </a:p>
        </p:txBody>
      </p:sp>
      <p:sp>
        <p:nvSpPr>
          <p:cNvPr id="40963" name="Rectangle 3"/>
          <p:cNvSpPr>
            <a:spLocks noGrp="1" noChangeArrowheads="1"/>
          </p:cNvSpPr>
          <p:nvPr>
            <p:ph type="body" idx="4294967295"/>
          </p:nvPr>
        </p:nvSpPr>
        <p:spPr>
          <a:xfrm>
            <a:off x="969963" y="1457325"/>
            <a:ext cx="7513637" cy="1686616"/>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サイトの構造に囚われる</a:t>
            </a:r>
            <a:endParaRPr lang="en-US" altLang="ja-JP" sz="2800" dirty="0">
              <a:solidFill>
                <a:schemeClr val="accent2"/>
              </a:solidFill>
              <a:latin typeface="HGP創英角ｺﾞｼｯｸUB" pitchFamily="50" charset="-128"/>
              <a:ea typeface="HGP創英角ｺﾞｼｯｸUB" pitchFamily="50" charset="-128"/>
            </a:endParaRPr>
          </a:p>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軸が見つからない</a:t>
            </a:r>
            <a:endParaRPr lang="en-US" altLang="ja-JP" sz="2800" dirty="0" smtClean="0">
              <a:solidFill>
                <a:schemeClr val="accent2"/>
              </a:solidFill>
              <a:latin typeface="HGP創英角ｺﾞｼｯｸUB" pitchFamily="50" charset="-128"/>
              <a:ea typeface="HGP創英角ｺﾞｼｯｸUB" pitchFamily="50" charset="-128"/>
            </a:endParaRPr>
          </a:p>
          <a:p>
            <a:pPr marL="552450" indent="-495300" eaLnBrk="1" hangingPunct="1">
              <a:tabLst>
                <a:tab pos="4932363" algn="l"/>
              </a:tabLst>
            </a:pPr>
            <a:r>
              <a:rPr lang="ja-JP" altLang="en-US" sz="2800" dirty="0">
                <a:solidFill>
                  <a:schemeClr val="accent2"/>
                </a:solidFill>
                <a:latin typeface="HGP創英角ｺﾞｼｯｸUB" pitchFamily="50" charset="-128"/>
                <a:ea typeface="HGP創英角ｺﾞｼｯｸUB" pitchFamily="50" charset="-128"/>
              </a:rPr>
              <a:t>図</a:t>
            </a:r>
            <a:r>
              <a:rPr lang="ja-JP" altLang="en-US" sz="2800" dirty="0" smtClean="0">
                <a:solidFill>
                  <a:schemeClr val="accent2"/>
                </a:solidFill>
                <a:latin typeface="HGP創英角ｺﾞｼｯｸUB" pitchFamily="50" charset="-128"/>
                <a:ea typeface="HGP創英角ｺﾞｼｯｸUB" pitchFamily="50" charset="-128"/>
              </a:rPr>
              <a:t>が複雑</a:t>
            </a:r>
            <a:r>
              <a:rPr lang="ja-JP" altLang="en-US" sz="2800" dirty="0">
                <a:solidFill>
                  <a:schemeClr val="accent2"/>
                </a:solidFill>
                <a:latin typeface="HGP創英角ｺﾞｼｯｸUB" pitchFamily="50" charset="-128"/>
                <a:ea typeface="HGP創英角ｺﾞｼｯｸUB" pitchFamily="50" charset="-128"/>
              </a:rPr>
              <a:t>に</a:t>
            </a:r>
            <a:r>
              <a:rPr lang="ja-JP" altLang="en-US" sz="2800" dirty="0" smtClean="0">
                <a:solidFill>
                  <a:schemeClr val="accent2"/>
                </a:solidFill>
                <a:latin typeface="HGP創英角ｺﾞｼｯｸUB" pitchFamily="50" charset="-128"/>
                <a:ea typeface="HGP創英角ｺﾞｼｯｸUB" pitchFamily="50" charset="-128"/>
              </a:rPr>
              <a:t>なる＝整理しきれていない</a:t>
            </a:r>
            <a:endParaRPr lang="en-US" altLang="ja-JP" sz="2800" dirty="0" smtClean="0">
              <a:solidFill>
                <a:schemeClr val="accent2"/>
              </a:solidFill>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grpSp>
        <p:nvGrpSpPr>
          <p:cNvPr id="9" name="グループ化 8"/>
          <p:cNvGrpSpPr/>
          <p:nvPr/>
        </p:nvGrpSpPr>
        <p:grpSpPr>
          <a:xfrm>
            <a:off x="1347288" y="3423352"/>
            <a:ext cx="5434950" cy="1980220"/>
            <a:chOff x="1347288" y="4173471"/>
            <a:chExt cx="5434950" cy="1980220"/>
          </a:xfrm>
        </p:grpSpPr>
        <p:sp>
          <p:nvSpPr>
            <p:cNvPr id="10" name="二等辺三角形 9"/>
            <p:cNvSpPr/>
            <p:nvPr/>
          </p:nvSpPr>
          <p:spPr>
            <a:xfrm flipV="1">
              <a:off x="3463306" y="4173471"/>
              <a:ext cx="1440160"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11"/>
            <p:cNvSpPr txBox="1">
              <a:spLocks noChangeArrowheads="1"/>
            </p:cNvSpPr>
            <p:nvPr/>
          </p:nvSpPr>
          <p:spPr bwMode="auto">
            <a:xfrm>
              <a:off x="1347288" y="4805290"/>
              <a:ext cx="5434950" cy="1348401"/>
            </a:xfrm>
            <a:prstGeom prst="rect">
              <a:avLst/>
            </a:prstGeom>
            <a:solidFill>
              <a:srgbClr val="FFFF99"/>
            </a:solidFill>
            <a:ln w="9525">
              <a:noFill/>
              <a:miter lim="800000"/>
              <a:headEnd/>
              <a:tailEnd/>
            </a:ln>
          </p:spPr>
          <p:txBody>
            <a:bodyPr wrap="none" lIns="252000" tIns="180000" rIns="252000" bIns="180000">
              <a:spAutoFit/>
            </a:bodyPr>
            <a:lstStyle/>
            <a:p>
              <a:pPr marL="552450" indent="-495300" eaLnBrk="1" hangingPunct="1">
                <a:tabLst>
                  <a:tab pos="4932363" algn="l"/>
                </a:tabLst>
              </a:pPr>
              <a:r>
                <a:rPr lang="ja-JP" altLang="en-US" sz="3200" dirty="0" smtClean="0">
                  <a:latin typeface="HGP創英角ｺﾞｼｯｸUB" pitchFamily="50" charset="-128"/>
                  <a:ea typeface="HGP創英角ｺﾞｼｯｸUB" pitchFamily="50" charset="-128"/>
                </a:rPr>
                <a:t>指標を考え、結果を見ながら</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修正し、精度を</a:t>
              </a:r>
              <a:r>
                <a:rPr lang="ja-JP" altLang="en-US" sz="3200" dirty="0">
                  <a:latin typeface="HGP創英角ｺﾞｼｯｸUB" pitchFamily="50" charset="-128"/>
                  <a:ea typeface="HGP創英角ｺﾞｼｯｸUB" pitchFamily="50" charset="-128"/>
                </a:rPr>
                <a:t>高めて</a:t>
              </a:r>
              <a:r>
                <a:rPr lang="ja-JP" altLang="en-US" sz="3200" dirty="0" smtClean="0">
                  <a:latin typeface="HGP創英角ｺﾞｼｯｸUB" pitchFamily="50" charset="-128"/>
                  <a:ea typeface="HGP創英角ｺﾞｼｯｸUB" pitchFamily="50" charset="-128"/>
                </a:rPr>
                <a:t>いく</a:t>
              </a:r>
              <a:endParaRPr lang="ja-JP" altLang="en-US" sz="3200" dirty="0">
                <a:latin typeface="HGP創英角ｺﾞｼｯｸUB" pitchFamily="50" charset="-128"/>
                <a:ea typeface="HGP創英角ｺﾞｼｯｸUB" pitchFamily="50" charset="-128"/>
              </a:endParaRPr>
            </a:p>
          </p:txBody>
        </p:sp>
      </p:grpSp>
    </p:spTree>
    <p:extLst>
      <p:ext uri="{BB962C8B-B14F-4D97-AF65-F5344CB8AC3E}">
        <p14:creationId xmlns:p14="http://schemas.microsoft.com/office/powerpoint/2010/main" val="10043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latin typeface="HGP創英角ｺﾞｼｯｸUB" pitchFamily="50" charset="-128"/>
                <a:ea typeface="HGP創英角ｺﾞｼｯｸUB" pitchFamily="50" charset="-128"/>
              </a:rPr>
              <a:t>結果だけ分かっても改善につながらない</a:t>
            </a:r>
            <a:endParaRPr lang="ja-JP" altLang="en-US" sz="3200" dirty="0">
              <a:latin typeface="HGP創英角ｺﾞｼｯｸUB" pitchFamily="50" charset="-128"/>
              <a:ea typeface="HGP創英角ｺﾞｼｯｸUB" pitchFamily="50" charset="-128"/>
            </a:endParaRPr>
          </a:p>
        </p:txBody>
      </p:sp>
      <p:sp>
        <p:nvSpPr>
          <p:cNvPr id="40963" name="Rectangle 3"/>
          <p:cNvSpPr>
            <a:spLocks noGrp="1" noChangeArrowheads="1"/>
          </p:cNvSpPr>
          <p:nvPr>
            <p:ph type="body" idx="4294967295"/>
          </p:nvPr>
        </p:nvSpPr>
        <p:spPr>
          <a:xfrm>
            <a:off x="969963" y="1457325"/>
            <a:ext cx="7513637" cy="2246769"/>
          </a:xfrm>
        </p:spPr>
        <p:txBody>
          <a:bodyPr/>
          <a:lstStyle/>
          <a:p>
            <a:pPr marL="552450" indent="-495300" eaLnBrk="1" hangingPunct="1">
              <a:tabLst>
                <a:tab pos="4932363" algn="l"/>
              </a:tabLst>
            </a:pPr>
            <a:r>
              <a:rPr lang="en-US" altLang="ja-JP" sz="2800" dirty="0" smtClean="0">
                <a:solidFill>
                  <a:schemeClr val="accent2"/>
                </a:solidFill>
                <a:latin typeface="HGP創英角ｺﾞｼｯｸUB" pitchFamily="50" charset="-128"/>
                <a:ea typeface="HGP創英角ｺﾞｼｯｸUB" pitchFamily="50" charset="-128"/>
              </a:rPr>
              <a:t>KGI</a:t>
            </a:r>
            <a:r>
              <a:rPr lang="ja-JP" altLang="en-US" sz="2800" dirty="0">
                <a:solidFill>
                  <a:schemeClr val="accent2"/>
                </a:solidFill>
                <a:latin typeface="HGP創英角ｺﾞｼｯｸUB" pitchFamily="50" charset="-128"/>
                <a:ea typeface="HGP創英角ｺﾞｼｯｸUB" pitchFamily="50" charset="-128"/>
              </a:rPr>
              <a:t> </a:t>
            </a:r>
            <a:r>
              <a:rPr lang="en-US" altLang="ja-JP" sz="2800" dirty="0" smtClean="0">
                <a:solidFill>
                  <a:schemeClr val="accent2"/>
                </a:solidFill>
                <a:latin typeface="HGP創英角ｺﾞｼｯｸUB" pitchFamily="50" charset="-128"/>
                <a:ea typeface="HGP創英角ｺﾞｼｯｸUB" pitchFamily="50" charset="-128"/>
              </a:rPr>
              <a:t>= Key Goal Indicator</a:t>
            </a:r>
          </a:p>
          <a:p>
            <a:pPr marL="952500" lvl="1" indent="-495300" eaLnBrk="1" hangingPunct="1">
              <a:tabLst>
                <a:tab pos="4932363" algn="l"/>
              </a:tabLst>
            </a:pPr>
            <a:r>
              <a:rPr lang="ja-JP" altLang="en-US" sz="2800" dirty="0" smtClean="0">
                <a:solidFill>
                  <a:schemeClr val="tx1"/>
                </a:solidFill>
                <a:latin typeface="HGP創英角ｺﾞｼｯｸUB" pitchFamily="50" charset="-128"/>
                <a:ea typeface="HGP創英角ｺﾞｼｯｸUB" pitchFamily="50" charset="-128"/>
              </a:rPr>
              <a:t>ゴール達成度　（結果）</a:t>
            </a:r>
            <a:endParaRPr lang="ja-JP" altLang="en-US" sz="2800" dirty="0">
              <a:solidFill>
                <a:schemeClr val="tx1"/>
              </a:solidFill>
              <a:latin typeface="HGP創英角ｺﾞｼｯｸUB" pitchFamily="50" charset="-128"/>
              <a:ea typeface="HGP創英角ｺﾞｼｯｸUB" pitchFamily="50" charset="-128"/>
            </a:endParaRPr>
          </a:p>
          <a:p>
            <a:pPr marL="552450" indent="-495300" eaLnBrk="1" hangingPunct="1">
              <a:tabLst>
                <a:tab pos="4932363" algn="l"/>
              </a:tabLst>
            </a:pPr>
            <a:r>
              <a:rPr lang="en-US" altLang="ja-JP" sz="2800" dirty="0" smtClean="0">
                <a:solidFill>
                  <a:schemeClr val="accent2"/>
                </a:solidFill>
                <a:latin typeface="HGP創英角ｺﾞｼｯｸUB" pitchFamily="50" charset="-128"/>
                <a:ea typeface="HGP創英角ｺﾞｼｯｸUB" pitchFamily="50" charset="-128"/>
              </a:rPr>
              <a:t>KPI = Key Performance Indicator</a:t>
            </a:r>
          </a:p>
          <a:p>
            <a:pPr marL="952500" lvl="1" indent="-495300" eaLnBrk="1" hangingPunct="1">
              <a:tabLst>
                <a:tab pos="4932363" algn="l"/>
              </a:tabLst>
            </a:pPr>
            <a:r>
              <a:rPr lang="ja-JP" altLang="en-US" sz="2800" dirty="0" smtClean="0">
                <a:solidFill>
                  <a:schemeClr val="tx1"/>
                </a:solidFill>
                <a:latin typeface="HGP創英角ｺﾞｼｯｸUB" pitchFamily="50" charset="-128"/>
                <a:ea typeface="HGP創英角ｺﾞｼｯｸUB" pitchFamily="50" charset="-128"/>
              </a:rPr>
              <a:t>業務遂行の中間指標</a:t>
            </a:r>
            <a:endParaRPr lang="ja-JP" altLang="en-US" sz="2800" dirty="0">
              <a:solidFill>
                <a:schemeClr val="tx1"/>
              </a:solidFill>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8" name="二等辺三角形 7"/>
          <p:cNvSpPr/>
          <p:nvPr/>
        </p:nvSpPr>
        <p:spPr>
          <a:xfrm flipV="1">
            <a:off x="3463306" y="3755456"/>
            <a:ext cx="1440160"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11"/>
          <p:cNvSpPr txBox="1">
            <a:spLocks noChangeArrowheads="1"/>
          </p:cNvSpPr>
          <p:nvPr/>
        </p:nvSpPr>
        <p:spPr bwMode="auto">
          <a:xfrm>
            <a:off x="1907704" y="4293096"/>
            <a:ext cx="2921442" cy="1348401"/>
          </a:xfrm>
          <a:prstGeom prst="rect">
            <a:avLst/>
          </a:prstGeom>
          <a:solidFill>
            <a:srgbClr val="FFFF99"/>
          </a:solidFill>
          <a:ln w="9525">
            <a:noFill/>
            <a:miter lim="800000"/>
            <a:headEnd/>
            <a:tailEnd/>
          </a:ln>
        </p:spPr>
        <p:txBody>
          <a:bodyPr wrap="none" lIns="252000" tIns="180000" rIns="252000" bIns="180000">
            <a:spAutoFit/>
          </a:bodyPr>
          <a:lstStyle/>
          <a:p>
            <a:pPr marL="173038" indent="-115888" eaLnBrk="1" hangingPunct="1">
              <a:tabLst>
                <a:tab pos="4932363" algn="l"/>
              </a:tabLst>
            </a:pPr>
            <a:r>
              <a:rPr lang="ja-JP" altLang="en-US" sz="3200" dirty="0" smtClean="0">
                <a:latin typeface="HGP創英角ｺﾞｼｯｸUB" pitchFamily="50" charset="-128"/>
                <a:ea typeface="HGP創英角ｺﾞｼｯｸUB" pitchFamily="50" charset="-128"/>
              </a:rPr>
              <a:t>結果を原因に</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分解</a:t>
            </a:r>
            <a:r>
              <a:rPr lang="ja-JP" altLang="en-US" sz="3200" dirty="0">
                <a:latin typeface="HGP創英角ｺﾞｼｯｸUB" pitchFamily="50" charset="-128"/>
                <a:ea typeface="HGP創英角ｺﾞｼｯｸUB" pitchFamily="50" charset="-128"/>
              </a:rPr>
              <a:t>して</a:t>
            </a:r>
            <a:r>
              <a:rPr lang="ja-JP" altLang="en-US" sz="3200" dirty="0" smtClean="0">
                <a:latin typeface="HGP創英角ｺﾞｼｯｸUB" pitchFamily="50" charset="-128"/>
                <a:ea typeface="HGP創英角ｺﾞｼｯｸUB" pitchFamily="50" charset="-128"/>
              </a:rPr>
              <a:t>いく</a:t>
            </a:r>
            <a:endParaRPr lang="ja-JP" altLang="en-US" sz="3200" dirty="0">
              <a:latin typeface="HGP創英角ｺﾞｼｯｸUB" pitchFamily="50" charset="-128"/>
              <a:ea typeface="HGP創英角ｺﾞｼｯｸUB" pitchFamily="50" charset="-128"/>
            </a:endParaRPr>
          </a:p>
        </p:txBody>
      </p:sp>
      <p:pic>
        <p:nvPicPr>
          <p:cNvPr id="162817" name="Picture 1"/>
          <p:cNvPicPr>
            <a:picLocks noChangeAspect="1" noChangeArrowheads="1"/>
          </p:cNvPicPr>
          <p:nvPr/>
        </p:nvPicPr>
        <p:blipFill>
          <a:blip r:embed="rId2" cstate="print"/>
          <a:srcRect/>
          <a:stretch>
            <a:fillRect/>
          </a:stretch>
        </p:blipFill>
        <p:spPr bwMode="auto">
          <a:xfrm>
            <a:off x="5148064" y="4149080"/>
            <a:ext cx="2781300" cy="1676400"/>
          </a:xfrm>
          <a:prstGeom prst="rect">
            <a:avLst/>
          </a:prstGeom>
          <a:noFill/>
          <a:ln w="9525">
            <a:noFill/>
            <a:miter lim="800000"/>
            <a:headEnd/>
            <a:tailEnd/>
          </a:ln>
        </p:spPr>
      </p:pic>
    </p:spTree>
    <p:extLst>
      <p:ext uri="{BB962C8B-B14F-4D97-AF65-F5344CB8AC3E}">
        <p14:creationId xmlns:p14="http://schemas.microsoft.com/office/powerpoint/2010/main" val="2754066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solidFill>
                  <a:schemeClr val="tx1"/>
                </a:solidFill>
                <a:latin typeface="HGP創英角ｺﾞｼｯｸUB" pitchFamily="50" charset="-128"/>
                <a:ea typeface="HGP創英角ｺﾞｼｯｸUB" pitchFamily="50" charset="-128"/>
              </a:rPr>
              <a:t>「分かること」から「知りたいこと」へ</a:t>
            </a:r>
            <a:endParaRPr lang="ja-JP" altLang="en-US" sz="3200" dirty="0">
              <a:solidFill>
                <a:schemeClr val="tx1"/>
              </a:solidFill>
              <a:latin typeface="HGP創英角ｺﾞｼｯｸUB" pitchFamily="50" charset="-128"/>
              <a:ea typeface="HGP創英角ｺﾞｼｯｸUB" pitchFamily="50" charset="-128"/>
            </a:endParaRPr>
          </a:p>
        </p:txBody>
      </p:sp>
      <p:sp>
        <p:nvSpPr>
          <p:cNvPr id="40963" name="Rectangle 3"/>
          <p:cNvSpPr>
            <a:spLocks noGrp="1" noChangeArrowheads="1"/>
          </p:cNvSpPr>
          <p:nvPr>
            <p:ph type="body" idx="4294967295"/>
          </p:nvPr>
        </p:nvSpPr>
        <p:spPr>
          <a:xfrm>
            <a:off x="969963" y="1457325"/>
            <a:ext cx="7513637" cy="1126462"/>
          </a:xfrm>
        </p:spPr>
        <p:txBody>
          <a:bodyPr/>
          <a:lstStyle/>
          <a:p>
            <a:pPr marL="552450" indent="-495300" eaLnBrk="1" hangingPunct="1">
              <a:tabLst>
                <a:tab pos="4932363" algn="l"/>
              </a:tabLst>
            </a:pPr>
            <a:r>
              <a:rPr lang="ja-JP" altLang="en-US" sz="2800" dirty="0" smtClean="0">
                <a:solidFill>
                  <a:schemeClr val="accent2"/>
                </a:solidFill>
                <a:latin typeface="+mj-ea"/>
              </a:rPr>
              <a:t>ほとんどの「知りたいこと」は計測できる</a:t>
            </a:r>
            <a:endParaRPr lang="en-US" altLang="ja-JP" sz="2800" dirty="0" smtClean="0">
              <a:solidFill>
                <a:schemeClr val="accent2"/>
              </a:solidFill>
              <a:latin typeface="+mj-ea"/>
            </a:endParaRPr>
          </a:p>
          <a:p>
            <a:pPr marL="952500" lvl="1" indent="-495300" eaLnBrk="1" hangingPunct="1">
              <a:tabLst>
                <a:tab pos="4932363" algn="l"/>
              </a:tabLst>
            </a:pPr>
            <a:r>
              <a:rPr lang="ja-JP" altLang="en-US" sz="2800" dirty="0" smtClean="0">
                <a:solidFill>
                  <a:schemeClr val="tx1"/>
                </a:solidFill>
                <a:latin typeface="+mj-ea"/>
              </a:rPr>
              <a:t>分かること ＜ できること</a:t>
            </a:r>
            <a:endParaRPr lang="en-US" altLang="ja-JP" sz="2800" dirty="0" smtClean="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5" name="テキスト ボックス 15"/>
          <p:cNvSpPr txBox="1">
            <a:spLocks noChangeArrowheads="1"/>
          </p:cNvSpPr>
          <p:nvPr/>
        </p:nvSpPr>
        <p:spPr bwMode="auto">
          <a:xfrm>
            <a:off x="2411760" y="3356992"/>
            <a:ext cx="4593373" cy="855958"/>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252000" tIns="180000" rIns="252000" bIns="180000">
            <a:spAutoFit/>
          </a:bodyPr>
          <a:lstStyle/>
          <a:p>
            <a:pPr marL="342900" indent="-342900">
              <a:spcBef>
                <a:spcPct val="50000"/>
              </a:spcBef>
              <a:defRPr/>
            </a:pPr>
            <a:r>
              <a:rPr lang="ja-JP" altLang="en-US" sz="3200" dirty="0" smtClean="0">
                <a:latin typeface="+mn-ea"/>
                <a:ea typeface="+mn-ea"/>
              </a:rPr>
              <a:t>クリエイティブに考えよう</a:t>
            </a:r>
            <a:endParaRPr lang="ja-JP" altLang="en-US" sz="3200" dirty="0">
              <a:latin typeface="+mn-ea"/>
              <a:ea typeface="+mn-ea"/>
            </a:endParaRPr>
          </a:p>
        </p:txBody>
      </p:sp>
    </p:spTree>
    <p:extLst>
      <p:ext uri="{BB962C8B-B14F-4D97-AF65-F5344CB8AC3E}">
        <p14:creationId xmlns:p14="http://schemas.microsoft.com/office/powerpoint/2010/main" val="2589462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541338" indent="-541338"/>
            <a:r>
              <a:rPr lang="en-US" altLang="ja-JP" dirty="0" smtClean="0"/>
              <a:t>B.</a:t>
            </a:r>
            <a:r>
              <a:rPr lang="ja-JP" altLang="en-US" dirty="0"/>
              <a:t>クリエイティブに考える</a:t>
            </a:r>
            <a:r>
              <a:rPr lang="en-US" altLang="ja-JP" dirty="0"/>
              <a:t>Web</a:t>
            </a:r>
            <a:r>
              <a:rPr lang="ja-JP" altLang="en-US" dirty="0"/>
              <a:t>解析</a:t>
            </a:r>
            <a:endParaRPr kumimoji="1" lang="ja-JP" altLang="en-US" dirty="0"/>
          </a:p>
        </p:txBody>
      </p:sp>
      <p:sp>
        <p:nvSpPr>
          <p:cNvPr id="3" name="テキスト プレースホルダー 2"/>
          <p:cNvSpPr>
            <a:spLocks noGrp="1"/>
          </p:cNvSpPr>
          <p:nvPr>
            <p:ph type="body" idx="1"/>
          </p:nvPr>
        </p:nvSpPr>
        <p:spPr>
          <a:xfrm>
            <a:off x="2123728" y="2924944"/>
            <a:ext cx="5760640" cy="1938992"/>
          </a:xfrm>
        </p:spPr>
        <p:txBody>
          <a:bodyPr anchor="t" anchorCtr="0"/>
          <a:lstStyle/>
          <a:p>
            <a:pPr marL="342900" indent="-342900">
              <a:buFont typeface="Arial" pitchFamily="34" charset="0"/>
              <a:buChar char="•"/>
            </a:pPr>
            <a:r>
              <a:rPr lang="ja-JP" altLang="en-US" dirty="0" smtClean="0">
                <a:solidFill>
                  <a:schemeClr val="bg2"/>
                </a:solidFill>
              </a:rPr>
              <a:t>機能</a:t>
            </a:r>
            <a:r>
              <a:rPr lang="ja-JP" altLang="en-US" dirty="0">
                <a:solidFill>
                  <a:schemeClr val="bg2"/>
                </a:solidFill>
              </a:rPr>
              <a:t>や特集コンテンツの貢献度</a:t>
            </a:r>
          </a:p>
          <a:p>
            <a:pPr marL="342900" indent="-342900">
              <a:buFont typeface="Arial" pitchFamily="34" charset="0"/>
              <a:buChar char="•"/>
            </a:pPr>
            <a:r>
              <a:rPr lang="en-US" altLang="ja-JP" dirty="0" smtClean="0">
                <a:solidFill>
                  <a:schemeClr val="bg2"/>
                </a:solidFill>
              </a:rPr>
              <a:t>UI</a:t>
            </a:r>
            <a:r>
              <a:rPr lang="ja-JP" altLang="en-US" dirty="0">
                <a:solidFill>
                  <a:schemeClr val="bg2"/>
                </a:solidFill>
              </a:rPr>
              <a:t>の効果測定</a:t>
            </a:r>
          </a:p>
          <a:p>
            <a:pPr marL="342900" indent="-342900">
              <a:buFont typeface="Arial" pitchFamily="34" charset="0"/>
              <a:buChar char="•"/>
            </a:pPr>
            <a:r>
              <a:rPr lang="ja-JP" altLang="en-US" dirty="0" smtClean="0">
                <a:solidFill>
                  <a:schemeClr val="bg2"/>
                </a:solidFill>
              </a:rPr>
              <a:t>制作</a:t>
            </a:r>
            <a:r>
              <a:rPr lang="ja-JP" altLang="en-US" dirty="0">
                <a:solidFill>
                  <a:schemeClr val="bg2"/>
                </a:solidFill>
              </a:rPr>
              <a:t>の仮説検証</a:t>
            </a:r>
          </a:p>
          <a:p>
            <a:pPr marL="342900" indent="-342900">
              <a:buFont typeface="Arial" pitchFamily="34" charset="0"/>
              <a:buChar char="•"/>
            </a:pPr>
            <a:r>
              <a:rPr lang="ja-JP" altLang="en-US" dirty="0" smtClean="0">
                <a:solidFill>
                  <a:schemeClr val="bg2"/>
                </a:solidFill>
              </a:rPr>
              <a:t>レポート</a:t>
            </a:r>
            <a:r>
              <a:rPr lang="ja-JP" altLang="en-US" dirty="0">
                <a:solidFill>
                  <a:schemeClr val="bg2"/>
                </a:solidFill>
              </a:rPr>
              <a:t>のデザインと自動化</a:t>
            </a:r>
            <a:endParaRPr kumimoji="1" lang="ja-JP" altLang="en-US" dirty="0">
              <a:solidFill>
                <a:schemeClr val="bg2"/>
              </a:solidFill>
            </a:endParaRPr>
          </a:p>
        </p:txBody>
      </p:sp>
      <p:sp>
        <p:nvSpPr>
          <p:cNvPr id="4" name="フッター プレースホルダ 3"/>
          <p:cNvSpPr txBox="1">
            <a:spLocks noGrp="1"/>
          </p:cNvSpPr>
          <p:nvPr/>
        </p:nvSpPr>
        <p:spPr bwMode="auto">
          <a:xfrm>
            <a:off x="3779838" y="6453188"/>
            <a:ext cx="4752975" cy="252412"/>
          </a:xfrm>
          <a:prstGeom prst="rect">
            <a:avLst/>
          </a:prstGeom>
          <a:noFill/>
          <a:ln w="9525">
            <a:noFill/>
            <a:miter lim="800000"/>
            <a:headEnd/>
            <a:tailEnd/>
          </a:ln>
        </p:spPr>
        <p:txBody>
          <a:bodyPr/>
          <a:lstStyle/>
          <a:p>
            <a:pPr algn="ctr">
              <a:tabLst>
                <a:tab pos="5029200" algn="r"/>
              </a:tabLst>
            </a:pPr>
            <a:r>
              <a:rPr kumimoji="0" lang="en-US" altLang="ja-JP" sz="1200" dirty="0"/>
              <a:t>© </a:t>
            </a:r>
            <a:r>
              <a:rPr kumimoji="0" lang="en-US" altLang="ja-JP" sz="1200" dirty="0" smtClean="0"/>
              <a:t>2011 </a:t>
            </a:r>
            <a:r>
              <a:rPr kumimoji="0" lang="en-US" altLang="ja-JP" sz="1200" dirty="0"/>
              <a:t>Makoto Shimizu	</a:t>
            </a:r>
            <a:fld id="{47817C67-1CD9-48DB-A890-7D28C1B4D4B1}" type="slidenum">
              <a:rPr kumimoji="0" lang="en-US" altLang="ja-JP" sz="1200"/>
              <a:pPr algn="ctr">
                <a:tabLst>
                  <a:tab pos="5029200" algn="r"/>
                </a:tabLst>
              </a:pPr>
              <a:t>49</a:t>
            </a:fld>
            <a:endParaRPr kumimoji="0" lang="en-US" altLang="ja-JP" sz="1200" dirty="0"/>
          </a:p>
        </p:txBody>
      </p:sp>
    </p:spTree>
    <p:extLst>
      <p:ext uri="{BB962C8B-B14F-4D97-AF65-F5344CB8AC3E}">
        <p14:creationId xmlns:p14="http://schemas.microsoft.com/office/powerpoint/2010/main" val="2913577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ltLang="ja-JP" dirty="0" err="1" smtClean="0">
                <a:latin typeface="+mn-ea"/>
                <a:ea typeface="+mn-ea"/>
              </a:rPr>
              <a:t>Flickr</a:t>
            </a:r>
            <a:r>
              <a:rPr lang="ja-JP" altLang="en-US" dirty="0" smtClean="0">
                <a:latin typeface="+mn-ea"/>
                <a:ea typeface="+mn-ea"/>
              </a:rPr>
              <a:t>のユーザーモデル</a:t>
            </a:r>
            <a:endParaRPr lang="ja-JP" altLang="en-US" dirty="0">
              <a:latin typeface="+mn-ea"/>
              <a:ea typeface="+mn-ea"/>
            </a:endParaRPr>
          </a:p>
        </p:txBody>
      </p:sp>
      <p:sp>
        <p:nvSpPr>
          <p:cNvPr id="248835" name="Rectangle 3"/>
          <p:cNvSpPr>
            <a:spLocks noGrp="1" noChangeArrowheads="1"/>
          </p:cNvSpPr>
          <p:nvPr>
            <p:ph type="body" idx="1"/>
          </p:nvPr>
        </p:nvSpPr>
        <p:spPr>
          <a:xfrm>
            <a:off x="969963" y="1484313"/>
            <a:ext cx="7513637" cy="4176712"/>
          </a:xfrm>
        </p:spPr>
        <p:txBody>
          <a:bodyPr/>
          <a:lstStyle/>
          <a:p>
            <a:endParaRPr lang="ja-JP" altLang="ja-JP"/>
          </a:p>
        </p:txBody>
      </p:sp>
      <p:pic>
        <p:nvPicPr>
          <p:cNvPr id="248836" name="Picture 4" descr="Flickr"/>
          <p:cNvPicPr>
            <a:picLocks noChangeAspect="1" noChangeArrowheads="1"/>
          </p:cNvPicPr>
          <p:nvPr/>
        </p:nvPicPr>
        <p:blipFill>
          <a:blip r:embed="rId2" cstate="print"/>
          <a:srcRect/>
          <a:stretch>
            <a:fillRect/>
          </a:stretch>
        </p:blipFill>
        <p:spPr bwMode="auto">
          <a:xfrm>
            <a:off x="900113" y="1346200"/>
            <a:ext cx="7272337" cy="5005388"/>
          </a:xfrm>
          <a:prstGeom prst="rect">
            <a:avLst/>
          </a:prstGeom>
          <a:noFill/>
        </p:spPr>
      </p:pic>
      <p:sp>
        <p:nvSpPr>
          <p:cNvPr id="248839" name="Text Box 7"/>
          <p:cNvSpPr txBox="1">
            <a:spLocks noChangeArrowheads="1"/>
          </p:cNvSpPr>
          <p:nvPr/>
        </p:nvSpPr>
        <p:spPr bwMode="auto">
          <a:xfrm>
            <a:off x="5219700" y="6021388"/>
            <a:ext cx="3779838" cy="244475"/>
          </a:xfrm>
          <a:prstGeom prst="rect">
            <a:avLst/>
          </a:prstGeom>
          <a:noFill/>
          <a:ln w="9525">
            <a:noFill/>
            <a:miter lim="800000"/>
            <a:headEnd/>
            <a:tailEnd/>
          </a:ln>
          <a:effectLst/>
        </p:spPr>
        <p:txBody>
          <a:bodyPr>
            <a:spAutoFit/>
          </a:bodyPr>
          <a:lstStyle/>
          <a:p>
            <a:pPr>
              <a:spcBef>
                <a:spcPct val="50000"/>
              </a:spcBef>
            </a:pPr>
            <a:r>
              <a:rPr lang="en-US" altLang="ja-JP" sz="1000">
                <a:solidFill>
                  <a:srgbClr val="000000"/>
                </a:solidFill>
                <a:hlinkClick r:id="rId3"/>
              </a:rPr>
              <a:t>http://soldierant.net/archives/2005/10/flickr_user_mod.html</a:t>
            </a:r>
            <a:endParaRPr lang="en-US" altLang="ja-JP" sz="1000"/>
          </a:p>
        </p:txBody>
      </p:sp>
      <p:sp>
        <p:nvSpPr>
          <p:cNvPr id="7" name="正方形/長方形 6"/>
          <p:cNvSpPr/>
          <p:nvPr/>
        </p:nvSpPr>
        <p:spPr>
          <a:xfrm>
            <a:off x="3851920" y="6453336"/>
            <a:ext cx="158417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55594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a:latin typeface="HGP創英角ｺﾞｼｯｸUB" pitchFamily="50" charset="-128"/>
                <a:ea typeface="HGP創英角ｺﾞｼｯｸUB" pitchFamily="50" charset="-128"/>
              </a:rPr>
              <a:t>機能や特集コンテンツの貢献度</a:t>
            </a:r>
          </a:p>
        </p:txBody>
      </p:sp>
      <p:sp>
        <p:nvSpPr>
          <p:cNvPr id="40963" name="Rectangle 3"/>
          <p:cNvSpPr>
            <a:spLocks noGrp="1" noChangeArrowheads="1"/>
          </p:cNvSpPr>
          <p:nvPr>
            <p:ph type="body" idx="4294967295"/>
          </p:nvPr>
        </p:nvSpPr>
        <p:spPr>
          <a:xfrm>
            <a:off x="969963" y="1457325"/>
            <a:ext cx="7513637" cy="1126462"/>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そのページを踏んでからのコンバージョン</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endParaRPr lang="ja-JP" altLang="en-US" sz="28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pic>
        <p:nvPicPr>
          <p:cNvPr id="80898" name="Picture 2" descr="http://www.google.com/analytics/hc/images/Index2Sess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132856"/>
            <a:ext cx="5438775"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87625" y="5381998"/>
            <a:ext cx="7200800" cy="338554"/>
          </a:xfrm>
          <a:prstGeom prst="rect">
            <a:avLst/>
          </a:prstGeom>
          <a:noFill/>
        </p:spPr>
        <p:txBody>
          <a:bodyPr wrap="square" rtlCol="0">
            <a:spAutoFit/>
          </a:bodyPr>
          <a:lstStyle/>
          <a:p>
            <a:r>
              <a:rPr lang="en-US" altLang="ja-JP" sz="1600" dirty="0">
                <a:hlinkClick r:id="rId3"/>
              </a:rPr>
              <a:t>http://www.google.com/support/analytics/bin/answer.py?hl=ja&amp;answer=86205</a:t>
            </a:r>
            <a:endParaRPr kumimoji="1" lang="ja-JP" altLang="en-US" sz="1600" dirty="0"/>
          </a:p>
        </p:txBody>
      </p:sp>
    </p:spTree>
    <p:extLst>
      <p:ext uri="{BB962C8B-B14F-4D97-AF65-F5344CB8AC3E}">
        <p14:creationId xmlns:p14="http://schemas.microsoft.com/office/powerpoint/2010/main" val="2641543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a:latin typeface="HGP創英角ｺﾞｼｯｸUB" pitchFamily="50" charset="-128"/>
                <a:ea typeface="HGP創英角ｺﾞｼｯｸUB" pitchFamily="50" charset="-128"/>
              </a:rPr>
              <a:t>機能や特集コンテンツの貢献度</a:t>
            </a: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3" name="テキスト ボックス 2"/>
          <p:cNvSpPr txBox="1"/>
          <p:nvPr/>
        </p:nvSpPr>
        <p:spPr>
          <a:xfrm>
            <a:off x="939732" y="5381996"/>
            <a:ext cx="3024335" cy="584775"/>
          </a:xfrm>
          <a:prstGeom prst="rect">
            <a:avLst/>
          </a:prstGeom>
          <a:noFill/>
        </p:spPr>
        <p:txBody>
          <a:bodyPr wrap="square" rtlCol="0">
            <a:spAutoFit/>
          </a:bodyPr>
          <a:lstStyle/>
          <a:p>
            <a:r>
              <a:rPr lang="en-US" altLang="ja-JP" sz="1600" dirty="0">
                <a:hlinkClick r:id="rId2"/>
              </a:rPr>
              <a:t>http://www.kagua.biz/help/dollarindextoha.html</a:t>
            </a:r>
            <a:endParaRPr kumimoji="1" lang="ja-JP" altLang="en-US" sz="1600" dirty="0"/>
          </a:p>
        </p:txBody>
      </p:sp>
      <p:pic>
        <p:nvPicPr>
          <p:cNvPr id="81922" name="Picture 2" descr="ダラーインデックスは便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9706" y="418754"/>
            <a:ext cx="4476750" cy="5829301"/>
          </a:xfrm>
          <a:prstGeom prst="rect">
            <a:avLst/>
          </a:prstGeom>
          <a:noFill/>
          <a:extLst>
            <a:ext uri="{909E8E84-426E-40DD-AFC4-6F175D3DCCD1}">
              <a14:hiddenFill xmlns:a14="http://schemas.microsoft.com/office/drawing/2010/main">
                <a:solidFill>
                  <a:srgbClr val="FFFFFF"/>
                </a:solidFill>
              </a14:hiddenFill>
            </a:ext>
          </a:extLst>
        </p:spPr>
      </p:pic>
      <p:pic>
        <p:nvPicPr>
          <p:cNvPr id="81924" name="Picture 4" descr="http://www.kagua.biz/wp-content/themes/aquablock/images/abou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594" y="715938"/>
            <a:ext cx="648022" cy="648022"/>
          </a:xfrm>
          <a:prstGeom prst="rect">
            <a:avLst/>
          </a:prstGeom>
          <a:noFill/>
          <a:extLst>
            <a:ext uri="{909E8E84-426E-40DD-AFC4-6F175D3DCCD1}">
              <a14:hiddenFill xmlns:a14="http://schemas.microsoft.com/office/drawing/2010/main">
                <a:solidFill>
                  <a:srgbClr val="FFFFFF"/>
                </a:solidFill>
              </a14:hiddenFill>
            </a:ext>
          </a:extLst>
        </p:spPr>
      </p:pic>
      <p:pic>
        <p:nvPicPr>
          <p:cNvPr id="819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363" y="620688"/>
            <a:ext cx="3153597" cy="74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1"/>
          <p:cNvSpPr txBox="1">
            <a:spLocks noChangeArrowheads="1"/>
          </p:cNvSpPr>
          <p:nvPr/>
        </p:nvSpPr>
        <p:spPr bwMode="auto">
          <a:xfrm>
            <a:off x="636620" y="2224176"/>
            <a:ext cx="3095311" cy="1840843"/>
          </a:xfrm>
          <a:prstGeom prst="rect">
            <a:avLst/>
          </a:prstGeom>
          <a:solidFill>
            <a:srgbClr val="FFFF99"/>
          </a:solidFill>
          <a:ln w="9525">
            <a:noFill/>
            <a:miter lim="800000"/>
            <a:headEnd/>
            <a:tailEnd/>
          </a:ln>
        </p:spPr>
        <p:txBody>
          <a:bodyPr wrap="square" lIns="252000" tIns="180000" rIns="252000" bIns="180000">
            <a:spAutoFit/>
          </a:bodyPr>
          <a:lstStyle/>
          <a:p>
            <a:pPr marL="95250" indent="-38100" eaLnBrk="1" hangingPunct="1">
              <a:tabLst>
                <a:tab pos="4932363" algn="l"/>
              </a:tabLst>
            </a:pPr>
            <a:r>
              <a:rPr lang="en-US" altLang="ja-JP" sz="3200" dirty="0" smtClean="0">
                <a:latin typeface="HGP創英角ｺﾞｼｯｸUB" pitchFamily="50" charset="-128"/>
                <a:ea typeface="HGP創英角ｺﾞｼｯｸUB" pitchFamily="50" charset="-128"/>
              </a:rPr>
              <a:t>SiteCatalyst</a:t>
            </a:r>
            <a:r>
              <a:rPr lang="ja-JP" altLang="en-US" sz="3200" dirty="0" smtClean="0">
                <a:latin typeface="HGP創英角ｺﾞｼｯｸUB" pitchFamily="50" charset="-128"/>
                <a:ea typeface="HGP創英角ｺﾞｼｯｸUB" pitchFamily="50" charset="-128"/>
              </a:rPr>
              <a:t>のパーティシペーションと同じ</a:t>
            </a:r>
            <a:endParaRPr lang="ja-JP" altLang="en-US" sz="32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83617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ja-JP" altLang="en-US" dirty="0" smtClean="0">
                <a:solidFill>
                  <a:schemeClr val="tx1"/>
                </a:solidFill>
                <a:latin typeface="+mn-ea"/>
                <a:ea typeface="+mn-ea"/>
              </a:rPr>
              <a:t>見た</a:t>
            </a:r>
            <a:r>
              <a:rPr lang="ja-JP" altLang="en-US" dirty="0">
                <a:solidFill>
                  <a:schemeClr val="tx1"/>
                </a:solidFill>
                <a:latin typeface="+mn-ea"/>
                <a:ea typeface="+mn-ea"/>
              </a:rPr>
              <a:t>エリア、クリックされた箇所は？</a:t>
            </a:r>
            <a:endParaRPr lang="ja-JP" altLang="en-US" dirty="0" smtClean="0">
              <a:latin typeface="+mn-ea"/>
              <a:ea typeface="+mn-ea"/>
            </a:endParaRPr>
          </a:p>
        </p:txBody>
      </p:sp>
      <p:sp>
        <p:nvSpPr>
          <p:cNvPr id="89091" name="コンテンツ プレースホルダ 5"/>
          <p:cNvSpPr>
            <a:spLocks noGrp="1"/>
          </p:cNvSpPr>
          <p:nvPr>
            <p:ph idx="1"/>
          </p:nvPr>
        </p:nvSpPr>
        <p:spPr>
          <a:xfrm>
            <a:off x="969963" y="1457325"/>
            <a:ext cx="7513637" cy="567848"/>
          </a:xfrm>
        </p:spPr>
        <p:txBody>
          <a:bodyPr/>
          <a:lstStyle/>
          <a:p>
            <a:r>
              <a:rPr lang="en-US" altLang="ja-JP" dirty="0" err="1"/>
              <a:t>UserHeat</a:t>
            </a:r>
            <a:r>
              <a:rPr lang="ja-JP" altLang="en-US" dirty="0" smtClean="0"/>
              <a:t>で分かる</a:t>
            </a:r>
            <a:endParaRPr lang="ja-JP" altLang="en-US" dirty="0" smtClean="0">
              <a:solidFill>
                <a:schemeClr val="accent2"/>
              </a:solidFill>
            </a:endParaRPr>
          </a:p>
        </p:txBody>
      </p:sp>
      <p:pic>
        <p:nvPicPr>
          <p:cNvPr id="89093" name="図 5" descr="heatmap.png"/>
          <p:cNvPicPr>
            <a:picLocks noChangeAspect="1"/>
          </p:cNvPicPr>
          <p:nvPr/>
        </p:nvPicPr>
        <p:blipFill>
          <a:blip r:embed="rId2" cstate="print"/>
          <a:srcRect/>
          <a:stretch>
            <a:fillRect/>
          </a:stretch>
        </p:blipFill>
        <p:spPr bwMode="auto">
          <a:xfrm>
            <a:off x="1000125" y="2071688"/>
            <a:ext cx="7600950" cy="4025900"/>
          </a:xfrm>
          <a:prstGeom prst="rect">
            <a:avLst/>
          </a:prstGeom>
          <a:noFill/>
          <a:ln w="9525">
            <a:noFill/>
            <a:miter lim="800000"/>
            <a:headEnd/>
            <a:tailEnd/>
          </a:ln>
        </p:spPr>
      </p:pic>
      <p:sp>
        <p:nvSpPr>
          <p:cNvPr id="8" name="角丸四角形 7"/>
          <p:cNvSpPr/>
          <p:nvPr/>
        </p:nvSpPr>
        <p:spPr>
          <a:xfrm>
            <a:off x="6500813" y="2647950"/>
            <a:ext cx="1214437" cy="423863"/>
          </a:xfrm>
          <a:prstGeom prst="roundRect">
            <a:avLst/>
          </a:prstGeom>
          <a:no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2447482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ja-JP" altLang="en-US" dirty="0">
                <a:latin typeface="+mn-ea"/>
                <a:ea typeface="+mn-ea"/>
              </a:rPr>
              <a:t>長いページはスクロールされているか？</a:t>
            </a:r>
          </a:p>
        </p:txBody>
      </p:sp>
      <p:sp>
        <p:nvSpPr>
          <p:cNvPr id="89091" name="コンテンツ プレースホルダ 5"/>
          <p:cNvSpPr>
            <a:spLocks noGrp="1"/>
          </p:cNvSpPr>
          <p:nvPr>
            <p:ph idx="1"/>
          </p:nvPr>
        </p:nvSpPr>
        <p:spPr>
          <a:xfrm>
            <a:off x="969963" y="1457325"/>
            <a:ext cx="7513637" cy="982385"/>
          </a:xfrm>
        </p:spPr>
        <p:txBody>
          <a:bodyPr/>
          <a:lstStyle/>
          <a:p>
            <a:r>
              <a:rPr lang="ja-JP" altLang="en-US" sz="2800" dirty="0" smtClean="0">
                <a:solidFill>
                  <a:schemeClr val="tx1"/>
                </a:solidFill>
              </a:rPr>
              <a:t>縦長いページデザインは是か否か？</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楽天におけるスクロール量計測導入の裏側</a:t>
            </a:r>
            <a:endParaRPr lang="ja-JP" altLang="en-US" sz="2800" dirty="0" smtClean="0">
              <a:solidFill>
                <a:schemeClr val="accent2"/>
              </a:solidFill>
            </a:endParaRPr>
          </a:p>
        </p:txBody>
      </p:sp>
      <p:sp>
        <p:nvSpPr>
          <p:cNvPr id="8" name="角丸四角形 7"/>
          <p:cNvSpPr/>
          <p:nvPr/>
        </p:nvSpPr>
        <p:spPr>
          <a:xfrm>
            <a:off x="6500813" y="2647950"/>
            <a:ext cx="1214437" cy="423863"/>
          </a:xfrm>
          <a:prstGeom prst="roundRect">
            <a:avLst/>
          </a:prstGeom>
          <a:no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26306" name="Picture 2" descr="【図2】ページをどこまで表示させたかを、カスタム変数で計測"/>
          <p:cNvPicPr>
            <a:picLocks noChangeAspect="1" noChangeArrowheads="1"/>
          </p:cNvPicPr>
          <p:nvPr/>
        </p:nvPicPr>
        <p:blipFill>
          <a:blip r:embed="rId2" cstate="print"/>
          <a:srcRect/>
          <a:stretch>
            <a:fillRect/>
          </a:stretch>
        </p:blipFill>
        <p:spPr bwMode="auto">
          <a:xfrm>
            <a:off x="1169062" y="2451318"/>
            <a:ext cx="3330930" cy="3823772"/>
          </a:xfrm>
          <a:prstGeom prst="rect">
            <a:avLst/>
          </a:prstGeom>
          <a:noFill/>
        </p:spPr>
      </p:pic>
      <p:sp>
        <p:nvSpPr>
          <p:cNvPr id="11" name="テキスト ボックス 15"/>
          <p:cNvSpPr txBox="1">
            <a:spLocks noChangeArrowheads="1"/>
          </p:cNvSpPr>
          <p:nvPr/>
        </p:nvSpPr>
        <p:spPr bwMode="auto">
          <a:xfrm>
            <a:off x="5004048" y="2708920"/>
            <a:ext cx="3640740" cy="338554"/>
          </a:xfrm>
          <a:prstGeom prst="rect">
            <a:avLst/>
          </a:prstGeom>
          <a:noFill/>
          <a:ln w="9525">
            <a:noFill/>
            <a:miter lim="800000"/>
            <a:headEnd/>
            <a:tailEnd/>
          </a:ln>
        </p:spPr>
        <p:txBody>
          <a:bodyPr wrap="none">
            <a:spAutoFit/>
          </a:bodyPr>
          <a:lstStyle/>
          <a:p>
            <a:r>
              <a:rPr lang="en-US" altLang="ja-JP" sz="1600" dirty="0" smtClean="0">
                <a:hlinkClick r:id="rId3"/>
              </a:rPr>
              <a:t>http://markezine.jp/article/detail/10542</a:t>
            </a:r>
            <a:endParaRPr lang="ja-JP" altLang="en-US" sz="1600" dirty="0"/>
          </a:p>
        </p:txBody>
      </p:sp>
    </p:spTree>
    <p:extLst>
      <p:ext uri="{BB962C8B-B14F-4D97-AF65-F5344CB8AC3E}">
        <p14:creationId xmlns:p14="http://schemas.microsoft.com/office/powerpoint/2010/main" val="5160340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ja-JP" altLang="en-US" dirty="0">
                <a:latin typeface="+mn-ea"/>
                <a:ea typeface="+mn-ea"/>
              </a:rPr>
              <a:t>外部リンクは別ウィンドウで開くべきか？</a:t>
            </a:r>
          </a:p>
        </p:txBody>
      </p:sp>
      <p:sp>
        <p:nvSpPr>
          <p:cNvPr id="89091" name="コンテンツ プレースホルダ 5"/>
          <p:cNvSpPr>
            <a:spLocks noGrp="1"/>
          </p:cNvSpPr>
          <p:nvPr>
            <p:ph idx="1"/>
          </p:nvPr>
        </p:nvSpPr>
        <p:spPr>
          <a:xfrm>
            <a:off x="969963" y="1457325"/>
            <a:ext cx="7513637" cy="508409"/>
          </a:xfrm>
        </p:spPr>
        <p:txBody>
          <a:bodyPr/>
          <a:lstStyle/>
          <a:p>
            <a:r>
              <a:rPr lang="ja-JP" altLang="en-US" sz="2800" dirty="0" smtClean="0">
                <a:solidFill>
                  <a:schemeClr val="tx1"/>
                </a:solidFill>
              </a:rPr>
              <a:t>遷移の違いで判別できる</a:t>
            </a:r>
            <a:endParaRPr lang="ja-JP" altLang="en-US" sz="2800" dirty="0" smtClean="0">
              <a:solidFill>
                <a:schemeClr val="accent2"/>
              </a:solidFill>
            </a:endParaRPr>
          </a:p>
        </p:txBody>
      </p:sp>
      <p:sp>
        <p:nvSpPr>
          <p:cNvPr id="8" name="角丸四角形 7"/>
          <p:cNvSpPr/>
          <p:nvPr/>
        </p:nvSpPr>
        <p:spPr>
          <a:xfrm>
            <a:off x="6500813" y="2647950"/>
            <a:ext cx="1214437" cy="423863"/>
          </a:xfrm>
          <a:prstGeom prst="roundRect">
            <a:avLst/>
          </a:prstGeom>
          <a:no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15"/>
          <p:cNvSpPr txBox="1">
            <a:spLocks noChangeArrowheads="1"/>
          </p:cNvSpPr>
          <p:nvPr/>
        </p:nvSpPr>
        <p:spPr bwMode="auto">
          <a:xfrm>
            <a:off x="715842" y="5949280"/>
            <a:ext cx="3625480" cy="338554"/>
          </a:xfrm>
          <a:prstGeom prst="rect">
            <a:avLst/>
          </a:prstGeom>
          <a:noFill/>
          <a:ln w="9525">
            <a:noFill/>
            <a:miter lim="800000"/>
            <a:headEnd/>
            <a:tailEnd/>
          </a:ln>
        </p:spPr>
        <p:txBody>
          <a:bodyPr wrap="none">
            <a:spAutoFit/>
          </a:bodyPr>
          <a:lstStyle/>
          <a:p>
            <a:r>
              <a:rPr lang="en-US" altLang="ja-JP" sz="1600" dirty="0" smtClean="0">
                <a:hlinkClick r:id="rId2"/>
              </a:rPr>
              <a:t>http://markezine.jp/article/detail/11734</a:t>
            </a:r>
            <a:endParaRPr lang="ja-JP" altLang="en-US" sz="1600" dirty="0"/>
          </a:p>
        </p:txBody>
      </p:sp>
      <p:pic>
        <p:nvPicPr>
          <p:cNvPr id="257026" name="Picture 2" descr="【図1】別ウィンドウと同一ウィンドウ"/>
          <p:cNvPicPr>
            <a:picLocks noChangeAspect="1" noChangeArrowheads="1"/>
          </p:cNvPicPr>
          <p:nvPr/>
        </p:nvPicPr>
        <p:blipFill>
          <a:blip r:embed="rId3" cstate="print"/>
          <a:srcRect/>
          <a:stretch>
            <a:fillRect/>
          </a:stretch>
        </p:blipFill>
        <p:spPr bwMode="auto">
          <a:xfrm>
            <a:off x="387413" y="2420889"/>
            <a:ext cx="3812187" cy="2880320"/>
          </a:xfrm>
          <a:prstGeom prst="rect">
            <a:avLst/>
          </a:prstGeom>
          <a:noFill/>
        </p:spPr>
      </p:pic>
      <p:pic>
        <p:nvPicPr>
          <p:cNvPr id="120834" name="Picture 2" descr="【図3】ウィンドウの開き方と遷移の関係に注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517763"/>
            <a:ext cx="4531929" cy="382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298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ja-JP" altLang="en-US" dirty="0" smtClean="0">
                <a:latin typeface="+mn-ea"/>
                <a:ea typeface="+mn-ea"/>
              </a:rPr>
              <a:t>どのテキストがコピーされたか</a:t>
            </a:r>
            <a:r>
              <a:rPr lang="ja-JP" altLang="en-US" dirty="0">
                <a:latin typeface="+mn-ea"/>
                <a:ea typeface="+mn-ea"/>
              </a:rPr>
              <a:t>？</a:t>
            </a:r>
          </a:p>
        </p:txBody>
      </p:sp>
      <p:sp>
        <p:nvSpPr>
          <p:cNvPr id="89091" name="コンテンツ プレースホルダ 5"/>
          <p:cNvSpPr>
            <a:spLocks noGrp="1"/>
          </p:cNvSpPr>
          <p:nvPr>
            <p:ph idx="1"/>
          </p:nvPr>
        </p:nvSpPr>
        <p:spPr>
          <a:xfrm>
            <a:off x="969963" y="1457325"/>
            <a:ext cx="7513637" cy="508409"/>
          </a:xfrm>
        </p:spPr>
        <p:txBody>
          <a:bodyPr/>
          <a:lstStyle/>
          <a:p>
            <a:r>
              <a:rPr lang="en-US" altLang="ja-JP" sz="2800" dirty="0" smtClean="0">
                <a:solidFill>
                  <a:schemeClr val="tx1"/>
                </a:solidFill>
              </a:rPr>
              <a:t>Tynt.com</a:t>
            </a:r>
            <a:r>
              <a:rPr lang="ja-JP" altLang="en-US" sz="2800" dirty="0" smtClean="0">
                <a:solidFill>
                  <a:schemeClr val="tx1"/>
                </a:solidFill>
              </a:rPr>
              <a:t>で分かる</a:t>
            </a:r>
            <a:endParaRPr lang="ja-JP" altLang="en-US" sz="2800" dirty="0" smtClean="0">
              <a:solidFill>
                <a:schemeClr val="accent2"/>
              </a:solidFill>
            </a:endParaRPr>
          </a:p>
        </p:txBody>
      </p:sp>
      <p:sp>
        <p:nvSpPr>
          <p:cNvPr id="8" name="角丸四角形 7"/>
          <p:cNvSpPr/>
          <p:nvPr/>
        </p:nvSpPr>
        <p:spPr>
          <a:xfrm>
            <a:off x="6500813" y="2647950"/>
            <a:ext cx="1214437" cy="423863"/>
          </a:xfrm>
          <a:prstGeom prst="roundRect">
            <a:avLst/>
          </a:prstGeom>
          <a:no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921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75" y="2204864"/>
            <a:ext cx="855345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1"/>
          <p:cNvSpPr txBox="1">
            <a:spLocks noChangeArrowheads="1"/>
          </p:cNvSpPr>
          <p:nvPr/>
        </p:nvSpPr>
        <p:spPr bwMode="auto">
          <a:xfrm>
            <a:off x="2771800" y="4797152"/>
            <a:ext cx="4176464" cy="1348401"/>
          </a:xfrm>
          <a:prstGeom prst="rect">
            <a:avLst/>
          </a:prstGeom>
          <a:solidFill>
            <a:srgbClr val="FFFF99"/>
          </a:solidFill>
          <a:ln w="9525">
            <a:noFill/>
            <a:miter lim="800000"/>
            <a:headEnd/>
            <a:tailEnd/>
          </a:ln>
        </p:spPr>
        <p:txBody>
          <a:bodyPr wrap="square" lIns="252000" tIns="180000" rIns="252000" bIns="180000">
            <a:spAutoFit/>
          </a:bodyPr>
          <a:lstStyle/>
          <a:p>
            <a:pPr marL="95250" indent="-38100" eaLnBrk="1" hangingPunct="1">
              <a:tabLst>
                <a:tab pos="4932363" algn="l"/>
              </a:tabLst>
            </a:pPr>
            <a:r>
              <a:rPr lang="ja-JP" altLang="en-US" sz="3200" dirty="0" smtClean="0">
                <a:latin typeface="HGP創英角ｺﾞｼｯｸUB" pitchFamily="50" charset="-128"/>
                <a:ea typeface="HGP創英角ｺﾞｼｯｸUB" pitchFamily="50" charset="-128"/>
              </a:rPr>
              <a:t>用語集や</a:t>
            </a:r>
            <a:r>
              <a:rPr lang="en-US" altLang="ja-JP" sz="3200" dirty="0" smtClean="0">
                <a:latin typeface="HGP創英角ｺﾞｼｯｸUB" pitchFamily="50" charset="-128"/>
                <a:ea typeface="HGP創英角ｺﾞｼｯｸUB" pitchFamily="50" charset="-128"/>
              </a:rPr>
              <a:t>Wikipedia</a:t>
            </a:r>
            <a:r>
              <a:rPr lang="ja-JP" altLang="en-US" sz="3200" dirty="0" err="1"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アフィリエイトへリンク</a:t>
            </a:r>
            <a:endParaRPr lang="ja-JP" altLang="en-US" sz="32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9521767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ja-JP" altLang="en-US" dirty="0" smtClean="0"/>
              <a:t>どのテキストがコピーされたか</a:t>
            </a:r>
            <a:r>
              <a:rPr lang="ja-JP" altLang="en-US" dirty="0"/>
              <a:t>？</a:t>
            </a:r>
          </a:p>
        </p:txBody>
      </p:sp>
      <p:sp>
        <p:nvSpPr>
          <p:cNvPr id="89091" name="コンテンツ プレースホルダ 5"/>
          <p:cNvSpPr>
            <a:spLocks noGrp="1"/>
          </p:cNvSpPr>
          <p:nvPr>
            <p:ph idx="1"/>
          </p:nvPr>
        </p:nvSpPr>
        <p:spPr>
          <a:xfrm>
            <a:off x="969963" y="1457325"/>
            <a:ext cx="7513637" cy="566309"/>
          </a:xfrm>
        </p:spPr>
        <p:txBody>
          <a:bodyPr/>
          <a:lstStyle/>
          <a:p>
            <a:r>
              <a:rPr lang="ja-JP" altLang="en-US" sz="2800" dirty="0" smtClean="0">
                <a:solidFill>
                  <a:schemeClr val="accent2"/>
                </a:solidFill>
                <a:latin typeface="+mn-ea"/>
                <a:ea typeface="+mn-ea"/>
              </a:rPr>
              <a:t>コピー</a:t>
            </a:r>
            <a:r>
              <a:rPr lang="en-US" altLang="ja-JP" sz="2800" dirty="0" smtClean="0">
                <a:solidFill>
                  <a:schemeClr val="accent2"/>
                </a:solidFill>
                <a:latin typeface="+mn-ea"/>
                <a:ea typeface="+mn-ea"/>
              </a:rPr>
              <a:t>CV</a:t>
            </a:r>
            <a:r>
              <a:rPr lang="ja-JP" altLang="en-US" sz="2800" dirty="0" smtClean="0">
                <a:solidFill>
                  <a:schemeClr val="accent2"/>
                </a:solidFill>
                <a:latin typeface="+mn-ea"/>
                <a:ea typeface="+mn-ea"/>
              </a:rPr>
              <a:t> ＝ 役に立つ情報を提供できた</a:t>
            </a:r>
          </a:p>
        </p:txBody>
      </p:sp>
      <p:sp>
        <p:nvSpPr>
          <p:cNvPr id="8" name="角丸四角形 7"/>
          <p:cNvSpPr/>
          <p:nvPr/>
        </p:nvSpPr>
        <p:spPr>
          <a:xfrm>
            <a:off x="6500813" y="2647950"/>
            <a:ext cx="1214437" cy="423863"/>
          </a:xfrm>
          <a:prstGeom prst="roundRect">
            <a:avLst/>
          </a:prstGeom>
          <a:no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93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420888"/>
            <a:ext cx="8207546" cy="177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433272"/>
            <a:ext cx="265101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1"/>
          <p:cNvSpPr txBox="1">
            <a:spLocks noChangeArrowheads="1"/>
          </p:cNvSpPr>
          <p:nvPr/>
        </p:nvSpPr>
        <p:spPr bwMode="auto">
          <a:xfrm>
            <a:off x="4356349" y="4452701"/>
            <a:ext cx="4176464" cy="1348401"/>
          </a:xfrm>
          <a:prstGeom prst="rect">
            <a:avLst/>
          </a:prstGeom>
          <a:solidFill>
            <a:srgbClr val="FFFF99"/>
          </a:solidFill>
          <a:ln w="9525">
            <a:noFill/>
            <a:miter lim="800000"/>
            <a:headEnd/>
            <a:tailEnd/>
          </a:ln>
        </p:spPr>
        <p:txBody>
          <a:bodyPr wrap="square" lIns="252000" tIns="180000" rIns="252000" bIns="180000">
            <a:spAutoFit/>
          </a:bodyPr>
          <a:lstStyle/>
          <a:p>
            <a:pPr marL="95250" indent="-38100" eaLnBrk="1" hangingPunct="1">
              <a:tabLst>
                <a:tab pos="4932363" algn="l"/>
              </a:tabLst>
            </a:pPr>
            <a:r>
              <a:rPr lang="ja-JP" altLang="en-US" sz="3200" dirty="0" smtClean="0">
                <a:latin typeface="HGP創英角ｺﾞｼｯｸUB" pitchFamily="50" charset="-128"/>
                <a:ea typeface="HGP創英角ｺﾞｼｯｸUB" pitchFamily="50" charset="-128"/>
              </a:rPr>
              <a:t>コンテンツ効果測定の指標が増える</a:t>
            </a:r>
            <a:endParaRPr lang="ja-JP" altLang="en-US" sz="32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6531156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ja-JP" altLang="en-US" dirty="0" smtClean="0">
                <a:latin typeface="+mn-ea"/>
                <a:ea typeface="+mn-ea"/>
              </a:rPr>
              <a:t>間接効果は解析できるのか？</a:t>
            </a:r>
            <a:endParaRPr lang="ja-JP" altLang="en-US" dirty="0">
              <a:latin typeface="+mn-ea"/>
              <a:ea typeface="+mn-ea"/>
            </a:endParaRPr>
          </a:p>
        </p:txBody>
      </p:sp>
      <p:sp>
        <p:nvSpPr>
          <p:cNvPr id="89091" name="コンテンツ プレースホルダ 5"/>
          <p:cNvSpPr>
            <a:spLocks noGrp="1"/>
          </p:cNvSpPr>
          <p:nvPr>
            <p:ph idx="1"/>
          </p:nvPr>
        </p:nvSpPr>
        <p:spPr>
          <a:xfrm>
            <a:off x="969963" y="1457325"/>
            <a:ext cx="7513637" cy="982385"/>
          </a:xfrm>
        </p:spPr>
        <p:txBody>
          <a:bodyPr/>
          <a:lstStyle/>
          <a:p>
            <a:r>
              <a:rPr lang="ja-JP" altLang="en-US" sz="2800" dirty="0"/>
              <a:t>キャンペーンの間接効果は解析できるのか？　アトリビューションの計測・実装方法を考察する</a:t>
            </a:r>
            <a:endParaRPr lang="ja-JP" altLang="en-US" sz="2800" dirty="0" smtClean="0">
              <a:solidFill>
                <a:schemeClr val="accent2"/>
              </a:solidFill>
            </a:endParaRPr>
          </a:p>
        </p:txBody>
      </p:sp>
      <p:sp>
        <p:nvSpPr>
          <p:cNvPr id="8" name="角丸四角形 7"/>
          <p:cNvSpPr/>
          <p:nvPr/>
        </p:nvSpPr>
        <p:spPr>
          <a:xfrm>
            <a:off x="6500813" y="2647950"/>
            <a:ext cx="1214437" cy="423863"/>
          </a:xfrm>
          <a:prstGeom prst="roundRect">
            <a:avLst/>
          </a:prstGeom>
          <a:no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15"/>
          <p:cNvSpPr txBox="1">
            <a:spLocks noChangeArrowheads="1"/>
          </p:cNvSpPr>
          <p:nvPr/>
        </p:nvSpPr>
        <p:spPr bwMode="auto">
          <a:xfrm>
            <a:off x="643228" y="5877272"/>
            <a:ext cx="3640740" cy="338554"/>
          </a:xfrm>
          <a:prstGeom prst="rect">
            <a:avLst/>
          </a:prstGeom>
          <a:noFill/>
          <a:ln w="9525">
            <a:noFill/>
            <a:miter lim="800000"/>
            <a:headEnd/>
            <a:tailEnd/>
          </a:ln>
        </p:spPr>
        <p:txBody>
          <a:bodyPr wrap="none">
            <a:spAutoFit/>
          </a:bodyPr>
          <a:lstStyle/>
          <a:p>
            <a:r>
              <a:rPr lang="en-US" altLang="ja-JP" sz="1600" dirty="0">
                <a:hlinkClick r:id="rId2"/>
              </a:rPr>
              <a:t>http://markezine.jp/article/detail/12412</a:t>
            </a:r>
            <a:endParaRPr lang="ja-JP" altLang="en-US" sz="1600" dirty="0"/>
          </a:p>
        </p:txBody>
      </p:sp>
      <p:pic>
        <p:nvPicPr>
          <p:cNvPr id="13316" name="Picture 4" descr="【図7】各チャネルがどのタイミングでタッチされる頻度が高いかを表したグラフ"/>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2243" y="3884637"/>
            <a:ext cx="43243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図1】コンバージョンに至るまでの訪問の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647950"/>
            <a:ext cx="4600575"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987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フッター プレースホルダ 3"/>
          <p:cNvSpPr txBox="1">
            <a:spLocks noGrp="1"/>
          </p:cNvSpPr>
          <p:nvPr/>
        </p:nvSpPr>
        <p:spPr bwMode="auto">
          <a:xfrm>
            <a:off x="3779838" y="6453188"/>
            <a:ext cx="4752975" cy="252412"/>
          </a:xfrm>
          <a:prstGeom prst="rect">
            <a:avLst/>
          </a:prstGeom>
          <a:noFill/>
          <a:ln w="9525">
            <a:noFill/>
            <a:miter lim="800000"/>
            <a:headEnd/>
            <a:tailEnd/>
          </a:ln>
        </p:spPr>
        <p:txBody>
          <a:bodyPr/>
          <a:lstStyle/>
          <a:p>
            <a:pPr algn="ctr">
              <a:tabLst>
                <a:tab pos="5029200" algn="r"/>
              </a:tabLst>
            </a:pPr>
            <a:r>
              <a:rPr kumimoji="0" lang="en-US" altLang="ja-JP" sz="1200" dirty="0"/>
              <a:t>© </a:t>
            </a:r>
            <a:r>
              <a:rPr kumimoji="0" lang="en-US" altLang="ja-JP" sz="1200" dirty="0" smtClean="0"/>
              <a:t>2011 </a:t>
            </a:r>
            <a:r>
              <a:rPr kumimoji="0" lang="en-US" altLang="ja-JP" sz="1200" dirty="0"/>
              <a:t>Makoto Shimizu	</a:t>
            </a:r>
            <a:fld id="{A9C02D9C-DAB9-4833-A210-9869C51E4133}" type="slidenum">
              <a:rPr kumimoji="0" lang="en-US" altLang="ja-JP" sz="1200"/>
              <a:pPr algn="ctr">
                <a:tabLst>
                  <a:tab pos="5029200" algn="r"/>
                </a:tabLst>
              </a:pPr>
              <a:t>58</a:t>
            </a:fld>
            <a:endParaRPr kumimoji="0" lang="en-US" altLang="ja-JP" sz="1200" dirty="0"/>
          </a:p>
        </p:txBody>
      </p:sp>
      <p:sp>
        <p:nvSpPr>
          <p:cNvPr id="50178"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a:solidFill>
                  <a:schemeClr val="tx1"/>
                </a:solidFill>
                <a:latin typeface="+mn-ea"/>
                <a:ea typeface="+mn-ea"/>
              </a:rPr>
              <a:t>サイト間の遷移は？</a:t>
            </a:r>
            <a:endParaRPr lang="ja-JP" altLang="en-US" sz="3200" dirty="0" smtClean="0">
              <a:latin typeface="+mn-ea"/>
              <a:ea typeface="+mn-ea"/>
            </a:endParaRPr>
          </a:p>
        </p:txBody>
      </p:sp>
      <p:sp>
        <p:nvSpPr>
          <p:cNvPr id="50179" name="Rectangle 3"/>
          <p:cNvSpPr>
            <a:spLocks noGrp="1" noChangeArrowheads="1"/>
          </p:cNvSpPr>
          <p:nvPr>
            <p:ph type="body" idx="4294967295"/>
          </p:nvPr>
        </p:nvSpPr>
        <p:spPr>
          <a:xfrm>
            <a:off x="969963" y="1457325"/>
            <a:ext cx="7513637" cy="566309"/>
          </a:xfrm>
          <a:noFill/>
          <a:ln w="9525">
            <a:noFill/>
            <a:miter lim="800000"/>
            <a:headEnd/>
            <a:tailEnd/>
          </a:ln>
        </p:spPr>
        <p:txBody>
          <a:bodyPr vert="horz" wrap="square" lIns="91440" tIns="45720" rIns="91440" bIns="45720" numCol="1" anchor="t" anchorCtr="0" compatLnSpc="1">
            <a:prstTxWarp prst="textNoShape">
              <a:avLst/>
            </a:prstTxWarp>
            <a:spAutoFit/>
          </a:bodyPr>
          <a:lstStyle/>
          <a:p>
            <a:r>
              <a:rPr lang="ja-JP" altLang="en-US" sz="2800" dirty="0">
                <a:latin typeface="+mj-ea"/>
                <a:ea typeface="+mj-ea"/>
              </a:rPr>
              <a:t>地ビール</a:t>
            </a:r>
            <a:r>
              <a:rPr lang="en-US" altLang="ja-JP" sz="2800" dirty="0">
                <a:latin typeface="+mj-ea"/>
                <a:ea typeface="+mj-ea"/>
              </a:rPr>
              <a:t>EC</a:t>
            </a:r>
            <a:r>
              <a:rPr lang="ja-JP" altLang="en-US" sz="2800" dirty="0">
                <a:latin typeface="+mj-ea"/>
                <a:ea typeface="+mj-ea"/>
              </a:rPr>
              <a:t>のサンクトガーレンの例</a:t>
            </a:r>
          </a:p>
        </p:txBody>
      </p:sp>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401" y="2276872"/>
            <a:ext cx="7573412" cy="218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775" y="4725144"/>
            <a:ext cx="51244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2185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marL="342900" indent="-342900" eaLnBrk="1" hangingPunct="1"/>
            <a:r>
              <a:rPr lang="ja-JP" altLang="en-US" dirty="0" smtClean="0"/>
              <a:t>アクセス解析は目的別に複数導入する</a:t>
            </a:r>
          </a:p>
        </p:txBody>
      </p:sp>
      <p:sp>
        <p:nvSpPr>
          <p:cNvPr id="92163" name="Rectangle 3"/>
          <p:cNvSpPr>
            <a:spLocks noGrp="1" noChangeArrowheads="1"/>
          </p:cNvSpPr>
          <p:nvPr>
            <p:ph type="body" idx="1"/>
          </p:nvPr>
        </p:nvSpPr>
        <p:spPr>
          <a:xfrm>
            <a:off x="969963" y="1457325"/>
            <a:ext cx="7513637" cy="4275016"/>
          </a:xfrm>
        </p:spPr>
        <p:txBody>
          <a:bodyPr/>
          <a:lstStyle/>
          <a:p>
            <a:pPr marL="495300" indent="-495300" eaLnBrk="1" hangingPunct="1">
              <a:tabLst>
                <a:tab pos="3582988" algn="l"/>
              </a:tabLst>
            </a:pPr>
            <a:r>
              <a:rPr lang="ja-JP" altLang="en-US" dirty="0" smtClean="0">
                <a:latin typeface="+mn-ea"/>
                <a:ea typeface="+mn-ea"/>
              </a:rPr>
              <a:t>目的に応じて使い分ける</a:t>
            </a:r>
            <a:endParaRPr lang="en-US" altLang="ja-JP" dirty="0" smtClean="0">
              <a:latin typeface="+mn-ea"/>
              <a:ea typeface="+mn-ea"/>
            </a:endParaRPr>
          </a:p>
          <a:p>
            <a:pPr marL="895350" lvl="1" indent="-495300" eaLnBrk="1" hangingPunct="1">
              <a:tabLst>
                <a:tab pos="3582988" algn="l"/>
              </a:tabLst>
            </a:pPr>
            <a:r>
              <a:rPr lang="en-US" altLang="ja-JP" dirty="0" smtClean="0">
                <a:solidFill>
                  <a:schemeClr val="accent2"/>
                </a:solidFill>
              </a:rPr>
              <a:t>Google Analytics</a:t>
            </a:r>
            <a:r>
              <a:rPr lang="en-US" altLang="ja-JP" dirty="0" smtClean="0"/>
              <a:t>	</a:t>
            </a:r>
            <a:r>
              <a:rPr lang="ja-JP" altLang="en-US" dirty="0" smtClean="0"/>
              <a:t>基本。複雑。時差あり</a:t>
            </a:r>
            <a:endParaRPr lang="en-US" altLang="ja-JP" dirty="0" smtClean="0"/>
          </a:p>
          <a:p>
            <a:pPr marL="895350" lvl="1" indent="-495300" eaLnBrk="1" hangingPunct="1">
              <a:tabLst>
                <a:tab pos="3582988" algn="l"/>
              </a:tabLst>
            </a:pPr>
            <a:r>
              <a:rPr lang="en-US" altLang="ja-JP" dirty="0" err="1" smtClean="0">
                <a:solidFill>
                  <a:schemeClr val="accent2"/>
                </a:solidFill>
              </a:rPr>
              <a:t>Clicky</a:t>
            </a:r>
            <a:r>
              <a:rPr lang="en-US" altLang="ja-JP" dirty="0" smtClean="0"/>
              <a:t>	iPhone</a:t>
            </a:r>
            <a:r>
              <a:rPr lang="ja-JP" altLang="en-US" dirty="0" smtClean="0"/>
              <a:t>でリアルタイム確認</a:t>
            </a:r>
            <a:endParaRPr lang="en-US" altLang="ja-JP" dirty="0" smtClean="0"/>
          </a:p>
          <a:p>
            <a:pPr marL="895350" lvl="1" indent="-495300" eaLnBrk="1" hangingPunct="1">
              <a:tabLst>
                <a:tab pos="3582988" algn="l"/>
              </a:tabLst>
            </a:pPr>
            <a:r>
              <a:rPr lang="ja-JP" altLang="en-US" dirty="0" smtClean="0">
                <a:solidFill>
                  <a:schemeClr val="accent2"/>
                </a:solidFill>
              </a:rPr>
              <a:t>なかのひと</a:t>
            </a:r>
            <a:r>
              <a:rPr lang="en-US" altLang="ja-JP" dirty="0" smtClean="0"/>
              <a:t>	</a:t>
            </a:r>
            <a:r>
              <a:rPr lang="ja-JP" altLang="en-US" dirty="0" smtClean="0"/>
              <a:t>企業名</a:t>
            </a:r>
            <a:endParaRPr lang="en-US" altLang="ja-JP" dirty="0" smtClean="0"/>
          </a:p>
          <a:p>
            <a:pPr marL="895350" lvl="1" indent="-495300" eaLnBrk="1" hangingPunct="1">
              <a:tabLst>
                <a:tab pos="3582988" algn="l"/>
              </a:tabLst>
            </a:pPr>
            <a:r>
              <a:rPr lang="en-US" altLang="ja-JP" dirty="0" err="1" smtClean="0">
                <a:solidFill>
                  <a:schemeClr val="accent2"/>
                </a:solidFill>
              </a:rPr>
              <a:t>UserHeat</a:t>
            </a:r>
            <a:r>
              <a:rPr lang="en-US" altLang="ja-JP" dirty="0" smtClean="0"/>
              <a:t>	</a:t>
            </a:r>
            <a:r>
              <a:rPr lang="ja-JP" altLang="en-US" dirty="0" smtClean="0"/>
              <a:t>クリックや視線</a:t>
            </a:r>
            <a:endParaRPr lang="en-US" altLang="ja-JP" dirty="0" smtClean="0"/>
          </a:p>
          <a:p>
            <a:pPr marL="895350" lvl="1" indent="-495300" eaLnBrk="1" hangingPunct="1">
              <a:tabLst>
                <a:tab pos="3582988" algn="l"/>
              </a:tabLst>
            </a:pPr>
            <a:r>
              <a:rPr lang="en-US" altLang="ja-JP" dirty="0" smtClean="0">
                <a:solidFill>
                  <a:schemeClr val="accent2"/>
                </a:solidFill>
              </a:rPr>
              <a:t>GRC+SWC</a:t>
            </a:r>
            <a:r>
              <a:rPr lang="en-US" altLang="ja-JP" dirty="0" smtClean="0"/>
              <a:t>	</a:t>
            </a:r>
            <a:r>
              <a:rPr lang="ja-JP" altLang="en-US" dirty="0" smtClean="0"/>
              <a:t>検索キーワードと順位</a:t>
            </a:r>
            <a:endParaRPr lang="en-US" altLang="ja-JP" dirty="0" smtClean="0"/>
          </a:p>
          <a:p>
            <a:pPr marL="895350" lvl="1" indent="-495300" eaLnBrk="1" hangingPunct="1">
              <a:tabLst>
                <a:tab pos="3582988" algn="l"/>
              </a:tabLst>
            </a:pPr>
            <a:r>
              <a:rPr lang="en-US" altLang="ja-JP" dirty="0" err="1" smtClean="0">
                <a:solidFill>
                  <a:schemeClr val="accent2"/>
                </a:solidFill>
              </a:rPr>
              <a:t>FeedBurner</a:t>
            </a:r>
            <a:r>
              <a:rPr lang="ja-JP" altLang="en-US" dirty="0" smtClean="0"/>
              <a:t>	</a:t>
            </a:r>
            <a:r>
              <a:rPr lang="en-US" altLang="ja-JP" dirty="0" smtClean="0"/>
              <a:t>RSS</a:t>
            </a:r>
            <a:r>
              <a:rPr lang="ja-JP" altLang="en-US" dirty="0" smtClean="0"/>
              <a:t>の効果測定</a:t>
            </a:r>
            <a:endParaRPr lang="en-US" altLang="ja-JP" dirty="0" smtClean="0"/>
          </a:p>
          <a:p>
            <a:pPr marL="895350" lvl="1" indent="-495300" eaLnBrk="1" hangingPunct="1">
              <a:tabLst>
                <a:tab pos="3582988" algn="l"/>
              </a:tabLst>
            </a:pPr>
            <a:r>
              <a:rPr lang="en-US" altLang="ja-JP" dirty="0" err="1" smtClean="0">
                <a:solidFill>
                  <a:schemeClr val="accent2"/>
                </a:solidFill>
              </a:rPr>
              <a:t>Tynt</a:t>
            </a:r>
            <a:r>
              <a:rPr lang="en-US" altLang="ja-JP" dirty="0" smtClean="0"/>
              <a:t>	</a:t>
            </a:r>
            <a:r>
              <a:rPr lang="ja-JP" altLang="en-US" dirty="0" smtClean="0"/>
              <a:t>コピー＆ペースト</a:t>
            </a:r>
          </a:p>
        </p:txBody>
      </p:sp>
      <p:sp>
        <p:nvSpPr>
          <p:cNvPr id="92165" name="テキスト ボックス 15"/>
          <p:cNvSpPr txBox="1">
            <a:spLocks noChangeArrowheads="1"/>
          </p:cNvSpPr>
          <p:nvPr/>
        </p:nvSpPr>
        <p:spPr bwMode="auto">
          <a:xfrm>
            <a:off x="3924300" y="5734050"/>
            <a:ext cx="4546600" cy="336550"/>
          </a:xfrm>
          <a:prstGeom prst="rect">
            <a:avLst/>
          </a:prstGeom>
          <a:noFill/>
          <a:ln w="9525">
            <a:noFill/>
            <a:miter lim="800000"/>
            <a:headEnd/>
            <a:tailEnd/>
          </a:ln>
        </p:spPr>
        <p:txBody>
          <a:bodyPr wrap="none">
            <a:spAutoFit/>
          </a:bodyPr>
          <a:lstStyle/>
          <a:p>
            <a:r>
              <a:rPr lang="en-US" altLang="ja-JP" sz="1600"/>
              <a:t>※</a:t>
            </a:r>
            <a:r>
              <a:rPr lang="ja-JP" altLang="en-US" sz="1600"/>
              <a:t>全て無料サービス。</a:t>
            </a:r>
            <a:r>
              <a:rPr lang="en-US" altLang="ja-JP" sz="1600"/>
              <a:t>Clicky</a:t>
            </a:r>
            <a:r>
              <a:rPr lang="ja-JP" altLang="en-US" sz="1600"/>
              <a:t>のみ有料プランに加入</a:t>
            </a:r>
          </a:p>
        </p:txBody>
      </p:sp>
    </p:spTree>
    <p:extLst>
      <p:ext uri="{BB962C8B-B14F-4D97-AF65-F5344CB8AC3E}">
        <p14:creationId xmlns:p14="http://schemas.microsoft.com/office/powerpoint/2010/main" val="1847205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ja-JP" altLang="en-US" dirty="0" smtClean="0">
                <a:latin typeface="+mn-ea"/>
                <a:ea typeface="+mn-ea"/>
              </a:rPr>
              <a:t>実践</a:t>
            </a:r>
            <a:r>
              <a:rPr lang="en-US" altLang="ja-JP" dirty="0" smtClean="0">
                <a:latin typeface="+mn-ea"/>
                <a:ea typeface="+mn-ea"/>
              </a:rPr>
              <a:t>CMS*IA</a:t>
            </a:r>
            <a:r>
              <a:rPr lang="ja-JP" altLang="en-US" dirty="0" smtClean="0">
                <a:latin typeface="+mn-ea"/>
                <a:ea typeface="+mn-ea"/>
              </a:rPr>
              <a:t>のコンセプトダイアグラム </a:t>
            </a:r>
            <a:r>
              <a:rPr lang="en-US" altLang="ja-JP" dirty="0" smtClean="0">
                <a:latin typeface="+mn-ea"/>
                <a:ea typeface="+mn-ea"/>
              </a:rPr>
              <a:t>v.1</a:t>
            </a:r>
            <a:endParaRPr lang="ja-JP" altLang="en-US" dirty="0" smtClean="0">
              <a:latin typeface="+mn-ea"/>
              <a:ea typeface="+mn-ea"/>
            </a:endParaRPr>
          </a:p>
        </p:txBody>
      </p:sp>
      <p:grpSp>
        <p:nvGrpSpPr>
          <p:cNvPr id="2" name="Group 94"/>
          <p:cNvGrpSpPr>
            <a:grpSpLocks/>
          </p:cNvGrpSpPr>
          <p:nvPr/>
        </p:nvGrpSpPr>
        <p:grpSpPr bwMode="auto">
          <a:xfrm>
            <a:off x="-47824" y="1341438"/>
            <a:ext cx="3714750" cy="3092450"/>
            <a:chOff x="15" y="845"/>
            <a:chExt cx="2340" cy="1948"/>
          </a:xfrm>
        </p:grpSpPr>
        <p:sp>
          <p:nvSpPr>
            <p:cNvPr id="24618" name="Rectangle 40"/>
            <p:cNvSpPr>
              <a:spLocks noChangeArrowheads="1"/>
            </p:cNvSpPr>
            <p:nvPr/>
          </p:nvSpPr>
          <p:spPr bwMode="auto">
            <a:xfrm>
              <a:off x="702" y="1333"/>
              <a:ext cx="905" cy="271"/>
            </a:xfrm>
            <a:prstGeom prst="rect">
              <a:avLst/>
            </a:prstGeom>
            <a:noFill/>
            <a:ln w="9525">
              <a:noFill/>
              <a:miter lim="800000"/>
              <a:headEnd/>
              <a:tailEnd/>
            </a:ln>
          </p:spPr>
          <p:txBody>
            <a:bodyPr wrap="none" lIns="0" tIns="0" rIns="0" bIns="0">
              <a:spAutoFit/>
            </a:bodyPr>
            <a:lstStyle/>
            <a:p>
              <a:pPr algn="ctr" eaLnBrk="0" hangingPunct="0"/>
              <a:r>
                <a:rPr kumimoji="0" lang="ja-JP" altLang="en-US" sz="2800">
                  <a:solidFill>
                    <a:schemeClr val="accent1"/>
                  </a:solidFill>
                  <a:ea typeface="HGP創英角ｺﾞｼｯｸUB" pitchFamily="50" charset="-128"/>
                </a:rPr>
                <a:t>事業会社</a:t>
              </a:r>
              <a:endParaRPr kumimoji="0" lang="en-US" altLang="ja-JP" sz="2800">
                <a:solidFill>
                  <a:schemeClr val="accent1"/>
                </a:solidFill>
                <a:ea typeface="HGP創英角ｺﾞｼｯｸUB" pitchFamily="50" charset="-128"/>
              </a:endParaRPr>
            </a:p>
          </p:txBody>
        </p:sp>
        <p:sp>
          <p:nvSpPr>
            <p:cNvPr id="18" name="円弧 17"/>
            <p:cNvSpPr/>
            <p:nvPr/>
          </p:nvSpPr>
          <p:spPr>
            <a:xfrm rot="2597958">
              <a:off x="15" y="845"/>
              <a:ext cx="2340" cy="1948"/>
            </a:xfrm>
            <a:prstGeom prst="arc">
              <a:avLst>
                <a:gd name="adj1" fmla="val 17875796"/>
                <a:gd name="adj2" fmla="val 3011468"/>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24620" name="Group 92"/>
            <p:cNvGrpSpPr>
              <a:grpSpLocks/>
            </p:cNvGrpSpPr>
            <p:nvPr/>
          </p:nvGrpSpPr>
          <p:grpSpPr bwMode="auto">
            <a:xfrm>
              <a:off x="1164" y="1638"/>
              <a:ext cx="1007" cy="1098"/>
              <a:chOff x="1164" y="1638"/>
              <a:chExt cx="1007" cy="1098"/>
            </a:xfrm>
          </p:grpSpPr>
          <p:grpSp>
            <p:nvGrpSpPr>
              <p:cNvPr id="24621" name="グループ化 100"/>
              <p:cNvGrpSpPr>
                <a:grpSpLocks/>
              </p:cNvGrpSpPr>
              <p:nvPr/>
            </p:nvGrpSpPr>
            <p:grpSpPr bwMode="auto">
              <a:xfrm rot="-6010491">
                <a:off x="1202" y="2264"/>
                <a:ext cx="479" cy="466"/>
                <a:chOff x="1774432" y="3409894"/>
                <a:chExt cx="760889" cy="740682"/>
              </a:xfrm>
            </p:grpSpPr>
            <p:grpSp>
              <p:nvGrpSpPr>
                <p:cNvPr id="24636" name="グループ化 45"/>
                <p:cNvGrpSpPr>
                  <a:grpSpLocks/>
                </p:cNvGrpSpPr>
                <p:nvPr/>
              </p:nvGrpSpPr>
              <p:grpSpPr bwMode="auto">
                <a:xfrm rot="-2644664">
                  <a:off x="1774432" y="3409894"/>
                  <a:ext cx="379632" cy="571504"/>
                  <a:chOff x="1071538" y="5072074"/>
                  <a:chExt cx="379632" cy="571504"/>
                </a:xfrm>
              </p:grpSpPr>
              <p:grpSp>
                <p:nvGrpSpPr>
                  <p:cNvPr id="24638" name="五角形 46"/>
                  <p:cNvGrpSpPr>
                    <a:grpSpLocks/>
                  </p:cNvGrpSpPr>
                  <p:nvPr/>
                </p:nvGrpSpPr>
                <p:grpSpPr bwMode="auto">
                  <a:xfrm rot="8655155">
                    <a:off x="1056094" y="5276908"/>
                    <a:ext cx="432816" cy="426720"/>
                    <a:chOff x="1621536" y="3840480"/>
                    <a:chExt cx="432816" cy="426720"/>
                  </a:xfrm>
                </p:grpSpPr>
                <p:pic>
                  <p:nvPicPr>
                    <p:cNvPr id="24640" name="五角形 46"/>
                    <p:cNvPicPr>
                      <a:picLocks noChangeArrowheads="1"/>
                    </p:cNvPicPr>
                    <p:nvPr/>
                  </p:nvPicPr>
                  <p:blipFill>
                    <a:blip r:embed="rId2" cstate="print"/>
                    <a:srcRect/>
                    <a:stretch>
                      <a:fillRect/>
                    </a:stretch>
                  </p:blipFill>
                  <p:spPr bwMode="auto">
                    <a:xfrm>
                      <a:off x="1621536" y="3840480"/>
                      <a:ext cx="432816" cy="426720"/>
                    </a:xfrm>
                    <a:prstGeom prst="rect">
                      <a:avLst/>
                    </a:prstGeom>
                    <a:noFill/>
                    <a:ln w="9525">
                      <a:noFill/>
                      <a:miter lim="800000"/>
                      <a:headEnd/>
                      <a:tailEnd/>
                    </a:ln>
                  </p:spPr>
                </p:pic>
                <p:sp>
                  <p:nvSpPr>
                    <p:cNvPr id="24641" name="Text Box 81"/>
                    <p:cNvSpPr txBox="1">
                      <a:spLocks noChangeArrowheads="1"/>
                    </p:cNvSpPr>
                    <p:nvPr/>
                  </p:nvSpPr>
                  <p:spPr bwMode="auto">
                    <a:xfrm rot="-8655156">
                      <a:off x="1734529" y="3908608"/>
                      <a:ext cx="234626" cy="290012"/>
                    </a:xfrm>
                    <a:prstGeom prst="rect">
                      <a:avLst/>
                    </a:prstGeom>
                    <a:noFill/>
                    <a:ln w="9525">
                      <a:noFill/>
                      <a:miter lim="800000"/>
                      <a:headEnd/>
                      <a:tailEnd/>
                    </a:ln>
                  </p:spPr>
                  <p:txBody>
                    <a:bodyPr rot="10800000" anchor="ctr"/>
                    <a:lstStyle/>
                    <a:p>
                      <a:pPr algn="ctr"/>
                      <a:endParaRPr lang="ja-JP" altLang="en-US">
                        <a:solidFill>
                          <a:srgbClr val="FFFFFF"/>
                        </a:solidFill>
                        <a:latin typeface="HGP創英角ｺﾞｼｯｸUB" pitchFamily="50" charset="-128"/>
                        <a:ea typeface="HGP創英角ｺﾞｼｯｸUB" pitchFamily="50" charset="-128"/>
                      </a:endParaRPr>
                    </a:p>
                  </p:txBody>
                </p:sp>
              </p:grpSp>
              <p:sp>
                <p:nvSpPr>
                  <p:cNvPr id="48" name="円/楕円 47"/>
                  <p:cNvSpPr>
                    <a:spLocks noChangeArrowheads="1"/>
                  </p:cNvSpPr>
                  <p:nvPr/>
                </p:nvSpPr>
                <p:spPr bwMode="auto">
                  <a:xfrm>
                    <a:off x="1127800" y="5078744"/>
                    <a:ext cx="284340" cy="289279"/>
                  </a:xfrm>
                  <a:prstGeom prst="ellipse">
                    <a:avLst/>
                  </a:prstGeom>
                  <a:gradFill rotWithShape="1">
                    <a:gsLst>
                      <a:gs pos="0">
                        <a:srgbClr val="B8B8B8"/>
                      </a:gs>
                      <a:gs pos="50000">
                        <a:srgbClr val="D3D3D3"/>
                      </a:gs>
                      <a:gs pos="100000">
                        <a:srgbClr val="E9E9E9"/>
                      </a:gs>
                    </a:gsLst>
                    <a:lin ang="2700000" scaled="1"/>
                  </a:gradFill>
                  <a:ln w="38100" algn="ctr">
                    <a:solidFill>
                      <a:srgbClr val="404040"/>
                    </a:solidFill>
                    <a:round/>
                    <a:headEnd/>
                    <a:tailEnd/>
                  </a:ln>
                </p:spPr>
                <p:txBody>
                  <a:bodyPr rot="10800000" anchor="ctr"/>
                  <a:lstStyle/>
                  <a:p>
                    <a:pPr algn="ctr">
                      <a:defRPr/>
                    </a:pPr>
                    <a:endParaRPr lang="ja-JP" altLang="en-US">
                      <a:solidFill>
                        <a:schemeClr val="lt1"/>
                      </a:solidFill>
                      <a:latin typeface="+mn-lt"/>
                      <a:ea typeface="+mn-ea"/>
                    </a:endParaRPr>
                  </a:p>
                </p:txBody>
              </p:sp>
            </p:grpSp>
            <p:sp>
              <p:nvSpPr>
                <p:cNvPr id="24637" name="Rectangle 40"/>
                <p:cNvSpPr>
                  <a:spLocks noChangeArrowheads="1"/>
                </p:cNvSpPr>
                <p:nvPr/>
              </p:nvSpPr>
              <p:spPr bwMode="auto">
                <a:xfrm rot="-2644664">
                  <a:off x="2027003" y="3845402"/>
                  <a:ext cx="508318" cy="305174"/>
                </a:xfrm>
                <a:prstGeom prst="rect">
                  <a:avLst/>
                </a:prstGeom>
                <a:noFill/>
                <a:ln w="9525">
                  <a:noFill/>
                  <a:miter lim="800000"/>
                  <a:headEnd/>
                  <a:tailEnd/>
                </a:ln>
              </p:spPr>
              <p:txBody>
                <a:bodyPr wrap="none" lIns="0" tIns="0" rIns="0" bIns="0">
                  <a:spAutoFit/>
                </a:bodyPr>
                <a:lstStyle/>
                <a:p>
                  <a:pPr algn="ctr" eaLnBrk="0" hangingPunct="0"/>
                  <a:r>
                    <a:rPr kumimoji="0" lang="ja-JP" altLang="en-US" sz="2000"/>
                    <a:t>制作</a:t>
                  </a:r>
                  <a:endParaRPr kumimoji="0" lang="en-US" altLang="ja-JP" sz="2000"/>
                </a:p>
              </p:txBody>
            </p:sp>
          </p:grpSp>
          <p:grpSp>
            <p:nvGrpSpPr>
              <p:cNvPr id="24622" name="グループ化 99"/>
              <p:cNvGrpSpPr>
                <a:grpSpLocks/>
              </p:cNvGrpSpPr>
              <p:nvPr/>
            </p:nvGrpSpPr>
            <p:grpSpPr bwMode="auto">
              <a:xfrm rot="4187507">
                <a:off x="1677" y="1679"/>
                <a:ext cx="535" cy="453"/>
                <a:chOff x="2385445" y="2576857"/>
                <a:chExt cx="849037" cy="718687"/>
              </a:xfrm>
            </p:grpSpPr>
            <p:grpSp>
              <p:nvGrpSpPr>
                <p:cNvPr id="24630" name="グループ化 42"/>
                <p:cNvGrpSpPr>
                  <a:grpSpLocks/>
                </p:cNvGrpSpPr>
                <p:nvPr/>
              </p:nvGrpSpPr>
              <p:grpSpPr bwMode="auto">
                <a:xfrm rot="-2644664">
                  <a:off x="2385445" y="2576857"/>
                  <a:ext cx="379632" cy="571504"/>
                  <a:chOff x="1071538" y="5072074"/>
                  <a:chExt cx="379632" cy="571504"/>
                </a:xfrm>
              </p:grpSpPr>
              <p:sp>
                <p:nvSpPr>
                  <p:cNvPr id="44" name="五角形 43"/>
                  <p:cNvSpPr/>
                  <p:nvPr/>
                </p:nvSpPr>
                <p:spPr>
                  <a:xfrm>
                    <a:off x="1071538" y="5263946"/>
                    <a:ext cx="379632" cy="379632"/>
                  </a:xfrm>
                  <a:prstGeom prst="pentagon">
                    <a:avLst/>
                  </a:prstGeom>
                  <a:gradFill flip="none" rotWithShape="1">
                    <a:gsLst>
                      <a:gs pos="26000">
                        <a:schemeClr val="accent2"/>
                      </a:gs>
                      <a:gs pos="50000">
                        <a:schemeClr val="accent2">
                          <a:tint val="44500"/>
                          <a:satMod val="160000"/>
                        </a:schemeClr>
                      </a:gs>
                      <a:gs pos="100000">
                        <a:schemeClr val="accent2">
                          <a:tint val="23500"/>
                          <a:satMod val="160000"/>
                        </a:schemeClr>
                      </a:gs>
                    </a:gsLst>
                    <a:path path="circle">
                      <a:fillToRect r="100000" b="100000"/>
                    </a:path>
                    <a:tileRect l="-100000" t="-100000"/>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p:cNvSpPr/>
                  <p:nvPr/>
                </p:nvSpPr>
                <p:spPr>
                  <a:xfrm>
                    <a:off x="1060045" y="5044738"/>
                    <a:ext cx="277722" cy="282398"/>
                  </a:xfrm>
                  <a:prstGeom prst="ellipse">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2700000" scaled="1"/>
                    <a:tileRect/>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4631" name="Rectangle 40"/>
                <p:cNvSpPr>
                  <a:spLocks noChangeArrowheads="1"/>
                </p:cNvSpPr>
                <p:nvPr/>
              </p:nvSpPr>
              <p:spPr bwMode="auto">
                <a:xfrm rot="-2644664">
                  <a:off x="2525100" y="2990935"/>
                  <a:ext cx="709382" cy="304609"/>
                </a:xfrm>
                <a:prstGeom prst="rect">
                  <a:avLst/>
                </a:prstGeom>
                <a:noFill/>
                <a:ln w="9525">
                  <a:noFill/>
                  <a:miter lim="800000"/>
                  <a:headEnd/>
                  <a:tailEnd/>
                </a:ln>
              </p:spPr>
              <p:txBody>
                <a:bodyPr wrap="none" lIns="0" tIns="0" rIns="0" bIns="0">
                  <a:spAutoFit/>
                </a:bodyPr>
                <a:lstStyle/>
                <a:p>
                  <a:pPr algn="ctr" eaLnBrk="0" hangingPunct="0"/>
                  <a:r>
                    <a:rPr kumimoji="0" lang="ja-JP" altLang="en-US" sz="2000"/>
                    <a:t>マーケ</a:t>
                  </a:r>
                  <a:endParaRPr kumimoji="0" lang="en-US" altLang="ja-JP" sz="2000"/>
                </a:p>
              </p:txBody>
            </p:sp>
          </p:grpSp>
          <p:grpSp>
            <p:nvGrpSpPr>
              <p:cNvPr id="24623" name="グループ化 98"/>
              <p:cNvGrpSpPr>
                <a:grpSpLocks/>
              </p:cNvGrpSpPr>
              <p:nvPr/>
            </p:nvGrpSpPr>
            <p:grpSpPr bwMode="auto">
              <a:xfrm rot="-979908">
                <a:off x="1164" y="1746"/>
                <a:ext cx="386" cy="470"/>
                <a:chOff x="1666283" y="2572717"/>
                <a:chExt cx="611387" cy="745834"/>
              </a:xfrm>
            </p:grpSpPr>
            <p:grpSp>
              <p:nvGrpSpPr>
                <p:cNvPr id="24624" name="グループ化 28"/>
                <p:cNvGrpSpPr>
                  <a:grpSpLocks/>
                </p:cNvGrpSpPr>
                <p:nvPr/>
              </p:nvGrpSpPr>
              <p:grpSpPr bwMode="auto">
                <a:xfrm rot="-2644664">
                  <a:off x="1666283" y="2572717"/>
                  <a:ext cx="379632" cy="571504"/>
                  <a:chOff x="1071538" y="5072074"/>
                  <a:chExt cx="379632" cy="571504"/>
                </a:xfrm>
              </p:grpSpPr>
              <p:grpSp>
                <p:nvGrpSpPr>
                  <p:cNvPr id="24626" name="五角形 24"/>
                  <p:cNvGrpSpPr>
                    <a:grpSpLocks/>
                  </p:cNvGrpSpPr>
                  <p:nvPr/>
                </p:nvGrpSpPr>
                <p:grpSpPr bwMode="auto">
                  <a:xfrm rot="3624572">
                    <a:off x="1053164" y="5261230"/>
                    <a:ext cx="438912" cy="432816"/>
                    <a:chOff x="1438656" y="2926080"/>
                    <a:chExt cx="438912" cy="432816"/>
                  </a:xfrm>
                </p:grpSpPr>
                <p:pic>
                  <p:nvPicPr>
                    <p:cNvPr id="24628" name="五角形 24"/>
                    <p:cNvPicPr>
                      <a:picLocks noChangeArrowheads="1"/>
                    </p:cNvPicPr>
                    <p:nvPr/>
                  </p:nvPicPr>
                  <p:blipFill>
                    <a:blip r:embed="rId3" cstate="print"/>
                    <a:srcRect/>
                    <a:stretch>
                      <a:fillRect/>
                    </a:stretch>
                  </p:blipFill>
                  <p:spPr bwMode="auto">
                    <a:xfrm>
                      <a:off x="1438656" y="2926080"/>
                      <a:ext cx="438912" cy="432816"/>
                    </a:xfrm>
                    <a:prstGeom prst="rect">
                      <a:avLst/>
                    </a:prstGeom>
                    <a:noFill/>
                    <a:ln w="9525">
                      <a:noFill/>
                      <a:miter lim="800000"/>
                      <a:headEnd/>
                      <a:tailEnd/>
                    </a:ln>
                  </p:spPr>
                </p:pic>
                <p:sp>
                  <p:nvSpPr>
                    <p:cNvPr id="24629" name="Text Box 69"/>
                    <p:cNvSpPr txBox="1">
                      <a:spLocks noChangeArrowheads="1"/>
                    </p:cNvSpPr>
                    <p:nvPr/>
                  </p:nvSpPr>
                  <p:spPr bwMode="auto">
                    <a:xfrm rot="-3624573">
                      <a:off x="1553439" y="3017616"/>
                      <a:ext cx="234626" cy="290012"/>
                    </a:xfrm>
                    <a:prstGeom prst="rect">
                      <a:avLst/>
                    </a:prstGeom>
                    <a:noFill/>
                    <a:ln w="9525">
                      <a:noFill/>
                      <a:miter lim="800000"/>
                      <a:headEnd/>
                      <a:tailEnd/>
                    </a:ln>
                  </p:spPr>
                  <p:txBody>
                    <a:bodyPr vert="eaVert" anchor="ctr"/>
                    <a:lstStyle/>
                    <a:p>
                      <a:pPr algn="ctr"/>
                      <a:endParaRPr lang="ja-JP" altLang="en-US">
                        <a:solidFill>
                          <a:srgbClr val="FFFFFF"/>
                        </a:solidFill>
                        <a:latin typeface="HGP創英角ｺﾞｼｯｸUB" pitchFamily="50" charset="-128"/>
                        <a:ea typeface="HGP創英角ｺﾞｼｯｸUB" pitchFamily="50" charset="-128"/>
                      </a:endParaRPr>
                    </a:p>
                  </p:txBody>
                </p:sp>
              </p:grpSp>
              <p:sp>
                <p:nvSpPr>
                  <p:cNvPr id="28" name="円/楕円 27"/>
                  <p:cNvSpPr>
                    <a:spLocks noChangeArrowheads="1"/>
                  </p:cNvSpPr>
                  <p:nvPr/>
                </p:nvSpPr>
                <p:spPr bwMode="auto">
                  <a:xfrm>
                    <a:off x="1168449" y="5015985"/>
                    <a:ext cx="293022" cy="285639"/>
                  </a:xfrm>
                  <a:prstGeom prst="ellipse">
                    <a:avLst/>
                  </a:prstGeom>
                  <a:gradFill rotWithShape="1">
                    <a:gsLst>
                      <a:gs pos="0">
                        <a:srgbClr val="B8B8B8"/>
                      </a:gs>
                      <a:gs pos="50000">
                        <a:srgbClr val="D3D3D3"/>
                      </a:gs>
                      <a:gs pos="100000">
                        <a:srgbClr val="E9E9E9"/>
                      </a:gs>
                    </a:gsLst>
                    <a:lin ang="2700000" scaled="1"/>
                  </a:gradFill>
                  <a:ln w="38100" algn="ctr">
                    <a:solidFill>
                      <a:srgbClr val="404040"/>
                    </a:solidFill>
                    <a:round/>
                    <a:headEnd/>
                    <a:tailEnd/>
                  </a:ln>
                </p:spPr>
                <p:txBody>
                  <a:bodyPr vert="eaVert" anchor="ctr"/>
                  <a:lstStyle/>
                  <a:p>
                    <a:pPr algn="ctr">
                      <a:defRPr/>
                    </a:pPr>
                    <a:endParaRPr lang="ja-JP" altLang="en-US">
                      <a:solidFill>
                        <a:schemeClr val="lt1"/>
                      </a:solidFill>
                      <a:latin typeface="+mn-lt"/>
                      <a:ea typeface="+mn-ea"/>
                    </a:endParaRPr>
                  </a:p>
                </p:txBody>
              </p:sp>
            </p:grpSp>
            <p:sp>
              <p:nvSpPr>
                <p:cNvPr id="24625" name="Rectangle 40"/>
                <p:cNvSpPr>
                  <a:spLocks noChangeArrowheads="1"/>
                </p:cNvSpPr>
                <p:nvPr/>
              </p:nvSpPr>
              <p:spPr bwMode="auto">
                <a:xfrm rot="-2644664">
                  <a:off x="2052756" y="3013870"/>
                  <a:ext cx="224914" cy="304681"/>
                </a:xfrm>
                <a:prstGeom prst="rect">
                  <a:avLst/>
                </a:prstGeom>
                <a:noFill/>
                <a:ln w="9525">
                  <a:noFill/>
                  <a:miter lim="800000"/>
                  <a:headEnd/>
                  <a:tailEnd/>
                </a:ln>
              </p:spPr>
              <p:txBody>
                <a:bodyPr wrap="none" lIns="0" tIns="0" rIns="0" bIns="0">
                  <a:spAutoFit/>
                </a:bodyPr>
                <a:lstStyle/>
                <a:p>
                  <a:pPr algn="ctr" eaLnBrk="0" hangingPunct="0"/>
                  <a:r>
                    <a:rPr kumimoji="0" lang="en-US" altLang="ja-JP" sz="2000"/>
                    <a:t>IT</a:t>
                  </a:r>
                </a:p>
              </p:txBody>
            </p:sp>
          </p:grpSp>
        </p:grpSp>
      </p:grpSp>
      <p:cxnSp>
        <p:nvCxnSpPr>
          <p:cNvPr id="87" name="直線矢印コネクタ 86"/>
          <p:cNvCxnSpPr>
            <a:cxnSpLocks noChangeShapeType="1"/>
          </p:cNvCxnSpPr>
          <p:nvPr/>
        </p:nvCxnSpPr>
        <p:spPr bwMode="auto">
          <a:xfrm>
            <a:off x="3755826" y="2887166"/>
            <a:ext cx="2071687" cy="1588"/>
          </a:xfrm>
          <a:prstGeom prst="straightConnector1">
            <a:avLst/>
          </a:prstGeom>
          <a:noFill/>
          <a:ln w="76200" algn="ctr">
            <a:solidFill>
              <a:schemeClr val="accent2"/>
            </a:solidFill>
            <a:prstDash val="sysDot"/>
            <a:round/>
            <a:headEnd type="arrow" w="med" len="med"/>
            <a:tailEnd type="arrow" w="med" len="med"/>
          </a:ln>
        </p:spPr>
      </p:cxnSp>
      <p:cxnSp>
        <p:nvCxnSpPr>
          <p:cNvPr id="89" name="直線矢印コネクタ 88"/>
          <p:cNvCxnSpPr>
            <a:cxnSpLocks noChangeShapeType="1"/>
          </p:cNvCxnSpPr>
          <p:nvPr/>
        </p:nvCxnSpPr>
        <p:spPr bwMode="auto">
          <a:xfrm>
            <a:off x="3041451" y="4387354"/>
            <a:ext cx="1428750" cy="1214437"/>
          </a:xfrm>
          <a:prstGeom prst="straightConnector1">
            <a:avLst/>
          </a:prstGeom>
          <a:noFill/>
          <a:ln w="76200" algn="ctr">
            <a:solidFill>
              <a:schemeClr val="accent2"/>
            </a:solidFill>
            <a:prstDash val="sysDot"/>
            <a:round/>
            <a:headEnd type="arrow" w="med" len="med"/>
            <a:tailEnd/>
          </a:ln>
        </p:spPr>
      </p:cxnSp>
      <p:cxnSp>
        <p:nvCxnSpPr>
          <p:cNvPr id="92" name="直線矢印コネクタ 91"/>
          <p:cNvCxnSpPr>
            <a:cxnSpLocks noChangeShapeType="1"/>
          </p:cNvCxnSpPr>
          <p:nvPr/>
        </p:nvCxnSpPr>
        <p:spPr bwMode="auto">
          <a:xfrm flipH="1">
            <a:off x="5184576" y="4387354"/>
            <a:ext cx="1428750" cy="1214437"/>
          </a:xfrm>
          <a:prstGeom prst="straightConnector1">
            <a:avLst/>
          </a:prstGeom>
          <a:noFill/>
          <a:ln w="76200" algn="ctr">
            <a:solidFill>
              <a:schemeClr val="accent2"/>
            </a:solidFill>
            <a:prstDash val="sysDot"/>
            <a:round/>
            <a:headEnd type="arrow" w="med" len="med"/>
            <a:tailEnd/>
          </a:ln>
        </p:spPr>
      </p:cxnSp>
      <p:grpSp>
        <p:nvGrpSpPr>
          <p:cNvPr id="17" name="Group 95"/>
          <p:cNvGrpSpPr>
            <a:grpSpLocks/>
          </p:cNvGrpSpPr>
          <p:nvPr/>
        </p:nvGrpSpPr>
        <p:grpSpPr bwMode="auto">
          <a:xfrm>
            <a:off x="6041826" y="1386979"/>
            <a:ext cx="3714750" cy="3092450"/>
            <a:chOff x="3851" y="855"/>
            <a:chExt cx="2340" cy="1948"/>
          </a:xfrm>
        </p:grpSpPr>
        <p:sp>
          <p:nvSpPr>
            <p:cNvPr id="24597" name="Rectangle 40"/>
            <p:cNvSpPr>
              <a:spLocks noChangeArrowheads="1"/>
            </p:cNvSpPr>
            <p:nvPr/>
          </p:nvSpPr>
          <p:spPr bwMode="auto">
            <a:xfrm flipH="1">
              <a:off x="4537" y="1342"/>
              <a:ext cx="780" cy="269"/>
            </a:xfrm>
            <a:prstGeom prst="rect">
              <a:avLst/>
            </a:prstGeom>
            <a:noFill/>
            <a:ln w="9525">
              <a:noFill/>
              <a:miter lim="800000"/>
              <a:headEnd/>
              <a:tailEnd/>
            </a:ln>
          </p:spPr>
          <p:txBody>
            <a:bodyPr wrap="none" lIns="0" tIns="0" rIns="0" bIns="0">
              <a:spAutoFit/>
            </a:bodyPr>
            <a:lstStyle/>
            <a:p>
              <a:pPr algn="ctr" eaLnBrk="0" hangingPunct="0"/>
              <a:r>
                <a:rPr kumimoji="0" lang="ja-JP" altLang="en-US" sz="2800">
                  <a:solidFill>
                    <a:schemeClr val="accent1"/>
                  </a:solidFill>
                  <a:ea typeface="HGP創英角ｺﾞｼｯｸUB" pitchFamily="50" charset="-128"/>
                </a:rPr>
                <a:t>ベンダー</a:t>
              </a:r>
              <a:endParaRPr kumimoji="0" lang="en-US" altLang="ja-JP" sz="2800">
                <a:solidFill>
                  <a:schemeClr val="accent1"/>
                </a:solidFill>
                <a:ea typeface="HGP創英角ｺﾞｼｯｸUB" pitchFamily="50" charset="-128"/>
              </a:endParaRPr>
            </a:p>
          </p:txBody>
        </p:sp>
        <p:sp>
          <p:nvSpPr>
            <p:cNvPr id="113" name="円弧 112"/>
            <p:cNvSpPr/>
            <p:nvPr/>
          </p:nvSpPr>
          <p:spPr>
            <a:xfrm rot="19002042" flipH="1">
              <a:off x="3851" y="855"/>
              <a:ext cx="2340" cy="1947"/>
            </a:xfrm>
            <a:prstGeom prst="arc">
              <a:avLst>
                <a:gd name="adj1" fmla="val 17875796"/>
                <a:gd name="adj2" fmla="val 3011468"/>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24599" name="Group 91"/>
            <p:cNvGrpSpPr>
              <a:grpSpLocks/>
            </p:cNvGrpSpPr>
            <p:nvPr/>
          </p:nvGrpSpPr>
          <p:grpSpPr bwMode="auto">
            <a:xfrm>
              <a:off x="4114" y="1570"/>
              <a:ext cx="951" cy="1233"/>
              <a:chOff x="4114" y="1570"/>
              <a:chExt cx="951" cy="1233"/>
            </a:xfrm>
          </p:grpSpPr>
          <p:grpSp>
            <p:nvGrpSpPr>
              <p:cNvPr id="24600" name="グループ化 45"/>
              <p:cNvGrpSpPr>
                <a:grpSpLocks/>
              </p:cNvGrpSpPr>
              <p:nvPr/>
            </p:nvGrpSpPr>
            <p:grpSpPr bwMode="auto">
              <a:xfrm rot="8655155" flipH="1">
                <a:off x="4689" y="2443"/>
                <a:ext cx="239" cy="360"/>
                <a:chOff x="1071538" y="5072074"/>
                <a:chExt cx="379632" cy="571504"/>
              </a:xfrm>
            </p:grpSpPr>
            <p:grpSp>
              <p:nvGrpSpPr>
                <p:cNvPr id="24614" name="五角形 116"/>
                <p:cNvGrpSpPr>
                  <a:grpSpLocks/>
                </p:cNvGrpSpPr>
                <p:nvPr/>
              </p:nvGrpSpPr>
              <p:grpSpPr bwMode="auto">
                <a:xfrm rot="8655155" flipH="1">
                  <a:off x="1054095" y="5274421"/>
                  <a:ext cx="432816" cy="426720"/>
                  <a:chOff x="6858000" y="3858768"/>
                  <a:chExt cx="432816" cy="426720"/>
                </a:xfrm>
              </p:grpSpPr>
              <p:pic>
                <p:nvPicPr>
                  <p:cNvPr id="24616" name="五角形 116"/>
                  <p:cNvPicPr>
                    <a:picLocks noChangeArrowheads="1"/>
                  </p:cNvPicPr>
                  <p:nvPr/>
                </p:nvPicPr>
                <p:blipFill>
                  <a:blip r:embed="rId4" cstate="print"/>
                  <a:srcRect/>
                  <a:stretch>
                    <a:fillRect/>
                  </a:stretch>
                </p:blipFill>
                <p:spPr bwMode="auto">
                  <a:xfrm>
                    <a:off x="6858000" y="3858768"/>
                    <a:ext cx="432816" cy="426720"/>
                  </a:xfrm>
                  <a:prstGeom prst="rect">
                    <a:avLst/>
                  </a:prstGeom>
                  <a:noFill/>
                  <a:ln w="9525">
                    <a:noFill/>
                    <a:miter lim="800000"/>
                    <a:headEnd/>
                    <a:tailEnd/>
                  </a:ln>
                </p:spPr>
              </p:pic>
              <p:sp>
                <p:nvSpPr>
                  <p:cNvPr id="24617" name="Text Box 51"/>
                  <p:cNvSpPr txBox="1">
                    <a:spLocks noChangeArrowheads="1"/>
                  </p:cNvSpPr>
                  <p:nvPr/>
                </p:nvSpPr>
                <p:spPr bwMode="auto">
                  <a:xfrm rot="8655155">
                    <a:off x="6943366" y="3923709"/>
                    <a:ext cx="234626" cy="290012"/>
                  </a:xfrm>
                  <a:prstGeom prst="rect">
                    <a:avLst/>
                  </a:prstGeom>
                  <a:noFill/>
                  <a:ln w="9525">
                    <a:noFill/>
                    <a:miter lim="800000"/>
                    <a:headEnd/>
                    <a:tailEnd/>
                  </a:ln>
                </p:spPr>
                <p:txBody>
                  <a:bodyPr rot="10800000" anchor="ctr"/>
                  <a:lstStyle/>
                  <a:p>
                    <a:pPr algn="ctr"/>
                    <a:endParaRPr lang="ja-JP" altLang="en-US">
                      <a:solidFill>
                        <a:srgbClr val="FFFFFF"/>
                      </a:solidFill>
                      <a:latin typeface="HGP創英角ｺﾞｼｯｸUB" pitchFamily="50" charset="-128"/>
                      <a:ea typeface="HGP創英角ｺﾞｼｯｸUB" pitchFamily="50" charset="-128"/>
                    </a:endParaRPr>
                  </a:p>
                </p:txBody>
              </p:sp>
            </p:grpSp>
            <p:sp>
              <p:nvSpPr>
                <p:cNvPr id="118" name="円/楕円 117"/>
                <p:cNvSpPr>
                  <a:spLocks noChangeArrowheads="1"/>
                </p:cNvSpPr>
                <p:nvPr/>
              </p:nvSpPr>
              <p:spPr bwMode="auto">
                <a:xfrm>
                  <a:off x="1118485" y="5072670"/>
                  <a:ext cx="284326" cy="285752"/>
                </a:xfrm>
                <a:prstGeom prst="ellipse">
                  <a:avLst/>
                </a:prstGeom>
                <a:gradFill rotWithShape="1">
                  <a:gsLst>
                    <a:gs pos="0">
                      <a:srgbClr val="B8B8B8"/>
                    </a:gs>
                    <a:gs pos="50000">
                      <a:srgbClr val="D3D3D3"/>
                    </a:gs>
                    <a:gs pos="100000">
                      <a:srgbClr val="E9E9E9"/>
                    </a:gs>
                  </a:gsLst>
                  <a:lin ang="2700000" scaled="1"/>
                </a:gradFill>
                <a:ln w="38100" algn="ctr">
                  <a:solidFill>
                    <a:srgbClr val="404040"/>
                  </a:solidFill>
                  <a:round/>
                  <a:headEnd/>
                  <a:tailEnd/>
                </a:ln>
              </p:spPr>
              <p:txBody>
                <a:bodyPr rot="10800000" anchor="ctr"/>
                <a:lstStyle/>
                <a:p>
                  <a:pPr algn="ctr">
                    <a:defRPr/>
                  </a:pPr>
                  <a:endParaRPr lang="ja-JP" altLang="en-US">
                    <a:solidFill>
                      <a:schemeClr val="lt1"/>
                    </a:solidFill>
                    <a:latin typeface="+mn-lt"/>
                    <a:ea typeface="+mn-ea"/>
                  </a:endParaRPr>
                </a:p>
              </p:txBody>
            </p:sp>
          </p:grpSp>
          <p:sp>
            <p:nvSpPr>
              <p:cNvPr id="24601" name="Rectangle 40"/>
              <p:cNvSpPr>
                <a:spLocks noChangeArrowheads="1"/>
              </p:cNvSpPr>
              <p:nvPr/>
            </p:nvSpPr>
            <p:spPr bwMode="auto">
              <a:xfrm rot="8655155" flipH="1">
                <a:off x="4487" y="2307"/>
                <a:ext cx="305" cy="192"/>
              </a:xfrm>
              <a:prstGeom prst="rect">
                <a:avLst/>
              </a:prstGeom>
              <a:noFill/>
              <a:ln w="9525">
                <a:noFill/>
                <a:miter lim="800000"/>
                <a:headEnd/>
                <a:tailEnd/>
              </a:ln>
            </p:spPr>
            <p:txBody>
              <a:bodyPr wrap="none" lIns="0" tIns="0" rIns="0" bIns="0">
                <a:spAutoFit/>
              </a:bodyPr>
              <a:lstStyle/>
              <a:p>
                <a:pPr algn="ctr" eaLnBrk="0" hangingPunct="0"/>
                <a:r>
                  <a:rPr kumimoji="0" lang="ja-JP" altLang="en-US" sz="2000"/>
                  <a:t>ＳＩ</a:t>
                </a:r>
                <a:r>
                  <a:rPr kumimoji="0" lang="en-US" altLang="ja-JP" sz="2000"/>
                  <a:t>er</a:t>
                </a:r>
              </a:p>
            </p:txBody>
          </p:sp>
          <p:grpSp>
            <p:nvGrpSpPr>
              <p:cNvPr id="24602" name="グループ化 42"/>
              <p:cNvGrpSpPr>
                <a:grpSpLocks/>
              </p:cNvGrpSpPr>
              <p:nvPr/>
            </p:nvGrpSpPr>
            <p:grpSpPr bwMode="auto">
              <a:xfrm rot="20057157" flipH="1">
                <a:off x="4114" y="1570"/>
                <a:ext cx="239" cy="359"/>
                <a:chOff x="1071538" y="5072074"/>
                <a:chExt cx="379632" cy="571504"/>
              </a:xfrm>
            </p:grpSpPr>
            <p:sp>
              <p:nvSpPr>
                <p:cNvPr id="122" name="五角形 121"/>
                <p:cNvSpPr/>
                <p:nvPr/>
              </p:nvSpPr>
              <p:spPr>
                <a:xfrm>
                  <a:off x="1071538" y="5263946"/>
                  <a:ext cx="379632" cy="379632"/>
                </a:xfrm>
                <a:prstGeom prst="pentagon">
                  <a:avLst/>
                </a:prstGeom>
                <a:gradFill flip="none" rotWithShape="1">
                  <a:gsLst>
                    <a:gs pos="26000">
                      <a:schemeClr val="accent2"/>
                    </a:gs>
                    <a:gs pos="50000">
                      <a:schemeClr val="accent2">
                        <a:tint val="44500"/>
                        <a:satMod val="160000"/>
                      </a:schemeClr>
                    </a:gs>
                    <a:gs pos="100000">
                      <a:schemeClr val="accent2">
                        <a:tint val="23500"/>
                        <a:satMod val="160000"/>
                      </a:schemeClr>
                    </a:gs>
                  </a:gsLst>
                  <a:path path="circle">
                    <a:fillToRect r="100000" b="100000"/>
                  </a:path>
                  <a:tileRect l="-100000" t="-100000"/>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3" name="円/楕円 122"/>
                <p:cNvSpPr/>
                <p:nvPr/>
              </p:nvSpPr>
              <p:spPr>
                <a:xfrm>
                  <a:off x="1140514" y="5046121"/>
                  <a:ext cx="284327" cy="286548"/>
                </a:xfrm>
                <a:prstGeom prst="ellipse">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2700000" scaled="1"/>
                  <a:tileRect/>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4603" name="Rectangle 40"/>
              <p:cNvSpPr>
                <a:spLocks noChangeArrowheads="1"/>
              </p:cNvSpPr>
              <p:nvPr/>
            </p:nvSpPr>
            <p:spPr bwMode="auto">
              <a:xfrm rot="20057157" flipH="1">
                <a:off x="4198" y="1901"/>
                <a:ext cx="320" cy="192"/>
              </a:xfrm>
              <a:prstGeom prst="rect">
                <a:avLst/>
              </a:prstGeom>
              <a:noFill/>
              <a:ln w="9525">
                <a:noFill/>
                <a:miter lim="800000"/>
                <a:headEnd/>
                <a:tailEnd/>
              </a:ln>
            </p:spPr>
            <p:txBody>
              <a:bodyPr wrap="none" lIns="0" tIns="0" rIns="0" bIns="0">
                <a:spAutoFit/>
              </a:bodyPr>
              <a:lstStyle/>
              <a:p>
                <a:pPr algn="ctr" eaLnBrk="0" hangingPunct="0"/>
                <a:r>
                  <a:rPr kumimoji="0" lang="ja-JP" altLang="en-US" sz="2000"/>
                  <a:t>制作</a:t>
                </a:r>
                <a:endParaRPr kumimoji="0" lang="en-US" altLang="ja-JP" sz="2000"/>
              </a:p>
            </p:txBody>
          </p:sp>
          <p:grpSp>
            <p:nvGrpSpPr>
              <p:cNvPr id="24604" name="グループ化 28"/>
              <p:cNvGrpSpPr>
                <a:grpSpLocks/>
              </p:cNvGrpSpPr>
              <p:nvPr/>
            </p:nvGrpSpPr>
            <p:grpSpPr bwMode="auto">
              <a:xfrm rot="3624572" flipH="1">
                <a:off x="4765" y="1751"/>
                <a:ext cx="239" cy="360"/>
                <a:chOff x="1071538" y="5072074"/>
                <a:chExt cx="379632" cy="571504"/>
              </a:xfrm>
            </p:grpSpPr>
            <p:grpSp>
              <p:nvGrpSpPr>
                <p:cNvPr id="24606" name="五角形 126"/>
                <p:cNvGrpSpPr>
                  <a:grpSpLocks/>
                </p:cNvGrpSpPr>
                <p:nvPr/>
              </p:nvGrpSpPr>
              <p:grpSpPr bwMode="auto">
                <a:xfrm rot="3624572" flipH="1">
                  <a:off x="1050477" y="5262949"/>
                  <a:ext cx="438912" cy="432816"/>
                  <a:chOff x="7034784" y="2944368"/>
                  <a:chExt cx="438912" cy="432816"/>
                </a:xfrm>
              </p:grpSpPr>
              <p:pic>
                <p:nvPicPr>
                  <p:cNvPr id="24608" name="五角形 126"/>
                  <p:cNvPicPr>
                    <a:picLocks noChangeArrowheads="1"/>
                  </p:cNvPicPr>
                  <p:nvPr/>
                </p:nvPicPr>
                <p:blipFill>
                  <a:blip r:embed="rId5" cstate="print"/>
                  <a:srcRect/>
                  <a:stretch>
                    <a:fillRect/>
                  </a:stretch>
                </p:blipFill>
                <p:spPr bwMode="auto">
                  <a:xfrm>
                    <a:off x="7034784" y="2944368"/>
                    <a:ext cx="438912" cy="432816"/>
                  </a:xfrm>
                  <a:prstGeom prst="rect">
                    <a:avLst/>
                  </a:prstGeom>
                  <a:noFill/>
                  <a:ln w="9525">
                    <a:noFill/>
                    <a:miter lim="800000"/>
                    <a:headEnd/>
                    <a:tailEnd/>
                  </a:ln>
                </p:spPr>
              </p:pic>
              <p:sp>
                <p:nvSpPr>
                  <p:cNvPr id="24609" name="Text Box 39"/>
                  <p:cNvSpPr txBox="1">
                    <a:spLocks noChangeArrowheads="1"/>
                  </p:cNvSpPr>
                  <p:nvPr/>
                </p:nvSpPr>
                <p:spPr bwMode="auto">
                  <a:xfrm rot="3624572">
                    <a:off x="7124455" y="3032718"/>
                    <a:ext cx="234626" cy="290012"/>
                  </a:xfrm>
                  <a:prstGeom prst="rect">
                    <a:avLst/>
                  </a:prstGeom>
                  <a:noFill/>
                  <a:ln w="9525">
                    <a:noFill/>
                    <a:miter lim="800000"/>
                    <a:headEnd/>
                    <a:tailEnd/>
                  </a:ln>
                </p:spPr>
                <p:txBody>
                  <a:bodyPr rot="10800000" vert="eaVert" anchor="ctr"/>
                  <a:lstStyle/>
                  <a:p>
                    <a:pPr algn="ctr"/>
                    <a:endParaRPr lang="ja-JP" altLang="en-US">
                      <a:solidFill>
                        <a:srgbClr val="FFFFFF"/>
                      </a:solidFill>
                      <a:latin typeface="HGP創英角ｺﾞｼｯｸUB" pitchFamily="50" charset="-128"/>
                      <a:ea typeface="HGP創英角ｺﾞｼｯｸUB" pitchFamily="50" charset="-128"/>
                    </a:endParaRPr>
                  </a:p>
                </p:txBody>
              </p:sp>
            </p:grpSp>
            <p:sp>
              <p:nvSpPr>
                <p:cNvPr id="128" name="円/楕円 127"/>
                <p:cNvSpPr>
                  <a:spLocks noChangeArrowheads="1"/>
                </p:cNvSpPr>
                <p:nvPr/>
              </p:nvSpPr>
              <p:spPr bwMode="auto">
                <a:xfrm>
                  <a:off x="1143761" y="5054046"/>
                  <a:ext cx="284327" cy="285752"/>
                </a:xfrm>
                <a:prstGeom prst="ellipse">
                  <a:avLst/>
                </a:prstGeom>
                <a:gradFill rotWithShape="1">
                  <a:gsLst>
                    <a:gs pos="0">
                      <a:srgbClr val="B8B8B8"/>
                    </a:gs>
                    <a:gs pos="50000">
                      <a:srgbClr val="D3D3D3"/>
                    </a:gs>
                    <a:gs pos="100000">
                      <a:srgbClr val="E9E9E9"/>
                    </a:gs>
                  </a:gsLst>
                  <a:lin ang="2700000" scaled="1"/>
                </a:gradFill>
                <a:ln w="38100" algn="ctr">
                  <a:solidFill>
                    <a:srgbClr val="404040"/>
                  </a:solidFill>
                  <a:round/>
                  <a:headEnd/>
                  <a:tailEnd/>
                </a:ln>
              </p:spPr>
              <p:txBody>
                <a:bodyPr rot="10800000" vert="eaVert" anchor="ctr"/>
                <a:lstStyle/>
                <a:p>
                  <a:pPr algn="ctr">
                    <a:defRPr/>
                  </a:pPr>
                  <a:endParaRPr lang="ja-JP" altLang="en-US">
                    <a:solidFill>
                      <a:schemeClr val="lt1"/>
                    </a:solidFill>
                    <a:latin typeface="+mn-lt"/>
                    <a:ea typeface="+mn-ea"/>
                  </a:endParaRPr>
                </a:p>
              </p:txBody>
            </p:sp>
          </p:grpSp>
          <p:sp>
            <p:nvSpPr>
              <p:cNvPr id="24605" name="Rectangle 40"/>
              <p:cNvSpPr>
                <a:spLocks noChangeArrowheads="1"/>
              </p:cNvSpPr>
              <p:nvPr/>
            </p:nvSpPr>
            <p:spPr bwMode="auto">
              <a:xfrm rot="3624572" flipH="1">
                <a:off x="4496" y="1991"/>
                <a:ext cx="387" cy="192"/>
              </a:xfrm>
              <a:prstGeom prst="rect">
                <a:avLst/>
              </a:prstGeom>
              <a:noFill/>
              <a:ln w="9525">
                <a:noFill/>
                <a:miter lim="800000"/>
                <a:headEnd/>
                <a:tailEnd/>
              </a:ln>
            </p:spPr>
            <p:txBody>
              <a:bodyPr wrap="none" lIns="0" tIns="0" rIns="0" bIns="0">
                <a:spAutoFit/>
              </a:bodyPr>
              <a:lstStyle/>
              <a:p>
                <a:pPr algn="ctr" eaLnBrk="0" hangingPunct="0"/>
                <a:r>
                  <a:rPr kumimoji="0" lang="ja-JP" altLang="en-US" sz="2000"/>
                  <a:t>ＣＭＳ</a:t>
                </a:r>
                <a:endParaRPr kumimoji="0" lang="en-US" altLang="ja-JP" sz="2000"/>
              </a:p>
            </p:txBody>
          </p:sp>
        </p:grpSp>
      </p:grpSp>
      <p:grpSp>
        <p:nvGrpSpPr>
          <p:cNvPr id="25" name="Group 96"/>
          <p:cNvGrpSpPr>
            <a:grpSpLocks/>
          </p:cNvGrpSpPr>
          <p:nvPr/>
        </p:nvGrpSpPr>
        <p:grpSpPr bwMode="auto">
          <a:xfrm>
            <a:off x="3573263" y="5601791"/>
            <a:ext cx="2540000" cy="1571625"/>
            <a:chOff x="2296" y="3510"/>
            <a:chExt cx="1600" cy="990"/>
          </a:xfrm>
        </p:grpSpPr>
        <p:sp>
          <p:nvSpPr>
            <p:cNvPr id="85" name="円弧 84"/>
            <p:cNvSpPr>
              <a:spLocks noChangeArrowheads="1"/>
            </p:cNvSpPr>
            <p:nvPr/>
          </p:nvSpPr>
          <p:spPr bwMode="auto">
            <a:xfrm rot="16200000" flipV="1">
              <a:off x="2601" y="3205"/>
              <a:ext cx="990" cy="1600"/>
            </a:xfrm>
            <a:custGeom>
              <a:avLst/>
              <a:gdLst>
                <a:gd name="T0" fmla="*/ 925767 w 1571636"/>
                <a:gd name="T1" fmla="*/ 20303 h 2540018"/>
                <a:gd name="T2" fmla="*/ 785818 w 1571636"/>
                <a:gd name="T3" fmla="*/ 1270009 h 2540018"/>
                <a:gd name="T4" fmla="*/ 888241 w 1571636"/>
                <a:gd name="T5" fmla="*/ 2529184 h 2540018"/>
                <a:gd name="T6" fmla="*/ 11796480 60000 65536"/>
                <a:gd name="T7" fmla="*/ 11796480 60000 65536"/>
                <a:gd name="T8" fmla="*/ 11796480 60000 65536"/>
                <a:gd name="T9" fmla="*/ 888241 w 1571636"/>
                <a:gd name="T10" fmla="*/ 20303 h 2540018"/>
                <a:gd name="T11" fmla="*/ 1571636 w 1571636"/>
                <a:gd name="T12" fmla="*/ 2529184 h 2540018"/>
              </a:gdLst>
              <a:ahLst/>
              <a:cxnLst>
                <a:cxn ang="T6">
                  <a:pos x="T0" y="T1"/>
                </a:cxn>
                <a:cxn ang="T7">
                  <a:pos x="T2" y="T3"/>
                </a:cxn>
                <a:cxn ang="T8">
                  <a:pos x="T4" y="T5"/>
                </a:cxn>
              </a:cxnLst>
              <a:rect l="T9" t="T10" r="T11" b="T12"/>
              <a:pathLst>
                <a:path w="1571636" h="2540018" stroke="0">
                  <a:moveTo>
                    <a:pt x="925767" y="20303"/>
                  </a:moveTo>
                  <a:lnTo>
                    <a:pt x="925767" y="20302"/>
                  </a:lnTo>
                  <a:cubicBezTo>
                    <a:pt x="1299705" y="129681"/>
                    <a:pt x="1571636" y="655845"/>
                    <a:pt x="1571636" y="1270009"/>
                  </a:cubicBezTo>
                  <a:cubicBezTo>
                    <a:pt x="1571636" y="1907431"/>
                    <a:pt x="1279279" y="2446104"/>
                    <a:pt x="888238" y="2529184"/>
                  </a:cubicBezTo>
                  <a:lnTo>
                    <a:pt x="785818" y="1270009"/>
                  </a:lnTo>
                  <a:close/>
                </a:path>
                <a:path w="1571636" h="2540018" fill="none">
                  <a:moveTo>
                    <a:pt x="925767" y="20303"/>
                  </a:moveTo>
                  <a:lnTo>
                    <a:pt x="925767" y="20302"/>
                  </a:lnTo>
                  <a:cubicBezTo>
                    <a:pt x="1299705" y="129681"/>
                    <a:pt x="1571636" y="655845"/>
                    <a:pt x="1571636" y="1270009"/>
                  </a:cubicBezTo>
                  <a:cubicBezTo>
                    <a:pt x="1571636" y="1907431"/>
                    <a:pt x="1279279" y="2446104"/>
                    <a:pt x="888238" y="2529184"/>
                  </a:cubicBezTo>
                </a:path>
              </a:pathLst>
            </a:custGeom>
            <a:noFill/>
            <a:ln w="38100" algn="ctr">
              <a:solidFill>
                <a:srgbClr val="E65652"/>
              </a:solidFill>
              <a:miter lim="800000"/>
              <a:headEnd/>
              <a:tailEnd/>
            </a:ln>
          </p:spPr>
          <p:txBody>
            <a:bodyPr rot="10800000" vert="eaVert" anchor="ctr"/>
            <a:lstStyle/>
            <a:p>
              <a:pPr algn="ctr">
                <a:defRPr/>
              </a:pPr>
              <a:endParaRPr lang="ja-JP" altLang="en-US">
                <a:latin typeface="+mn-lt"/>
                <a:ea typeface="+mn-ea"/>
              </a:endParaRPr>
            </a:p>
          </p:txBody>
        </p:sp>
        <p:sp>
          <p:nvSpPr>
            <p:cNvPr id="24596" name="Rectangle 40"/>
            <p:cNvSpPr>
              <a:spLocks noChangeArrowheads="1"/>
            </p:cNvSpPr>
            <p:nvPr/>
          </p:nvSpPr>
          <p:spPr bwMode="auto">
            <a:xfrm flipH="1">
              <a:off x="2745" y="3702"/>
              <a:ext cx="614" cy="233"/>
            </a:xfrm>
            <a:prstGeom prst="rect">
              <a:avLst/>
            </a:prstGeom>
            <a:noFill/>
            <a:ln w="9525">
              <a:noFill/>
              <a:miter lim="800000"/>
              <a:headEnd/>
              <a:tailEnd/>
            </a:ln>
          </p:spPr>
          <p:txBody>
            <a:bodyPr wrap="none" lIns="0" tIns="0" rIns="0" bIns="0">
              <a:spAutoFit/>
            </a:bodyPr>
            <a:lstStyle/>
            <a:p>
              <a:pPr algn="ctr" eaLnBrk="0" hangingPunct="0"/>
              <a:r>
                <a:rPr kumimoji="0" lang="ja-JP" altLang="en-US" sz="2400">
                  <a:solidFill>
                    <a:schemeClr val="accent1"/>
                  </a:solidFill>
                  <a:ea typeface="HGP創英角ｺﾞｼｯｸUB" pitchFamily="50" charset="-128"/>
                </a:rPr>
                <a:t>メディア</a:t>
              </a:r>
              <a:endParaRPr kumimoji="0" lang="en-US" altLang="ja-JP" sz="2400">
                <a:solidFill>
                  <a:schemeClr val="accent1"/>
                </a:solidFill>
                <a:ea typeface="HGP創英角ｺﾞｼｯｸUB" pitchFamily="50" charset="-128"/>
              </a:endParaRPr>
            </a:p>
          </p:txBody>
        </p:sp>
      </p:grpSp>
      <p:sp>
        <p:nvSpPr>
          <p:cNvPr id="24586" name="WordArt 86"/>
          <p:cNvSpPr>
            <a:spLocks noChangeArrowheads="1" noChangeShapeType="1" noTextEdit="1"/>
          </p:cNvSpPr>
          <p:nvPr/>
        </p:nvSpPr>
        <p:spPr bwMode="auto">
          <a:xfrm>
            <a:off x="793551" y="4754066"/>
            <a:ext cx="2376487" cy="935038"/>
          </a:xfrm>
          <a:prstGeom prst="rect">
            <a:avLst/>
          </a:prstGeom>
        </p:spPr>
        <p:txBody>
          <a:bodyPr wrap="none" fromWordArt="1">
            <a:prstTxWarp prst="textPlain">
              <a:avLst>
                <a:gd name="adj" fmla="val 50000"/>
              </a:avLst>
            </a:prstTxWarp>
          </a:bodyPr>
          <a:lstStyle/>
          <a:p>
            <a:pPr algn="ctr"/>
            <a:r>
              <a:rPr lang="en-US" altLang="ja-JP" sz="3600" kern="10">
                <a:ln w="9525">
                  <a:noFill/>
                  <a:round/>
                  <a:headEnd/>
                  <a:tailEnd/>
                </a:ln>
                <a:solidFill>
                  <a:schemeClr val="bg2"/>
                </a:solidFill>
                <a:latin typeface="Franklin Gothic Heavy"/>
              </a:rPr>
              <a:t>CMS</a:t>
            </a:r>
            <a:endParaRPr lang="ja-JP" altLang="en-US" sz="3600" kern="10">
              <a:ln w="9525">
                <a:noFill/>
                <a:round/>
                <a:headEnd/>
                <a:tailEnd/>
              </a:ln>
              <a:solidFill>
                <a:schemeClr val="bg2"/>
              </a:solidFill>
              <a:latin typeface="Franklin Gothic Heavy"/>
            </a:endParaRPr>
          </a:p>
        </p:txBody>
      </p:sp>
      <p:sp>
        <p:nvSpPr>
          <p:cNvPr id="24587" name="WordArt 87"/>
          <p:cNvSpPr>
            <a:spLocks noChangeArrowheads="1" noChangeShapeType="1" noTextEdit="1"/>
          </p:cNvSpPr>
          <p:nvPr/>
        </p:nvSpPr>
        <p:spPr bwMode="auto">
          <a:xfrm>
            <a:off x="6554588" y="4754066"/>
            <a:ext cx="1368425" cy="935038"/>
          </a:xfrm>
          <a:prstGeom prst="rect">
            <a:avLst/>
          </a:prstGeom>
        </p:spPr>
        <p:txBody>
          <a:bodyPr wrap="none" fromWordArt="1">
            <a:prstTxWarp prst="textPlain">
              <a:avLst>
                <a:gd name="adj" fmla="val 50000"/>
              </a:avLst>
            </a:prstTxWarp>
          </a:bodyPr>
          <a:lstStyle/>
          <a:p>
            <a:pPr algn="ctr"/>
            <a:r>
              <a:rPr lang="en-US" altLang="ja-JP" sz="3600" kern="10">
                <a:ln w="9525">
                  <a:noFill/>
                  <a:round/>
                  <a:headEnd/>
                  <a:tailEnd/>
                </a:ln>
                <a:solidFill>
                  <a:schemeClr val="bg2"/>
                </a:solidFill>
                <a:latin typeface="Franklin Gothic Heavy"/>
              </a:rPr>
              <a:t>IA</a:t>
            </a:r>
            <a:endParaRPr lang="ja-JP" altLang="en-US" sz="3600" kern="10">
              <a:ln w="9525">
                <a:noFill/>
                <a:round/>
                <a:headEnd/>
                <a:tailEnd/>
              </a:ln>
              <a:solidFill>
                <a:schemeClr val="bg2"/>
              </a:solidFill>
              <a:latin typeface="Franklin Gothic Heavy"/>
            </a:endParaRPr>
          </a:p>
        </p:txBody>
      </p:sp>
      <p:sp>
        <p:nvSpPr>
          <p:cNvPr id="1113" name="AutoShape 89"/>
          <p:cNvSpPr>
            <a:spLocks noChangeArrowheads="1"/>
          </p:cNvSpPr>
          <p:nvPr/>
        </p:nvSpPr>
        <p:spPr bwMode="auto">
          <a:xfrm>
            <a:off x="2666801" y="2163266"/>
            <a:ext cx="4319587" cy="3600450"/>
          </a:xfrm>
          <a:prstGeom prst="star5">
            <a:avLst/>
          </a:prstGeom>
          <a:gradFill rotWithShape="1">
            <a:gsLst>
              <a:gs pos="0">
                <a:srgbClr val="FFFF00">
                  <a:gamma/>
                  <a:tint val="28627"/>
                  <a:invGamma/>
                </a:srgbClr>
              </a:gs>
              <a:gs pos="100000">
                <a:srgbClr val="FFFF00"/>
              </a:gs>
            </a:gsLst>
            <a:lin ang="2700000" scaled="1"/>
          </a:gradFill>
          <a:ln w="9525">
            <a:noFill/>
            <a:miter lim="800000"/>
            <a:headEnd/>
            <a:tailEnd/>
          </a:ln>
          <a:effectLst/>
        </p:spPr>
        <p:txBody>
          <a:bodyPr wrap="none" anchor="ctr"/>
          <a:lstStyle/>
          <a:p>
            <a:pPr algn="ctr">
              <a:defRPr/>
            </a:pPr>
            <a:r>
              <a:rPr lang="ja-JP" altLang="en-US" sz="3200">
                <a:solidFill>
                  <a:schemeClr val="accent1"/>
                </a:solidFill>
                <a:ea typeface="HGP創英角ｺﾞｼｯｸUB" pitchFamily="50" charset="-128"/>
              </a:rPr>
              <a:t>相乗</a:t>
            </a:r>
          </a:p>
          <a:p>
            <a:pPr algn="ctr">
              <a:defRPr/>
            </a:pPr>
            <a:r>
              <a:rPr lang="ja-JP" altLang="en-US" sz="3200">
                <a:solidFill>
                  <a:schemeClr val="accent1"/>
                </a:solidFill>
                <a:ea typeface="HGP創英角ｺﾞｼｯｸUB" pitchFamily="50" charset="-128"/>
              </a:rPr>
              <a:t>融合</a:t>
            </a:r>
          </a:p>
        </p:txBody>
      </p:sp>
      <p:sp>
        <p:nvSpPr>
          <p:cNvPr id="9" name="角丸四角形 8"/>
          <p:cNvSpPr/>
          <p:nvPr/>
        </p:nvSpPr>
        <p:spPr>
          <a:xfrm>
            <a:off x="4106663" y="4682629"/>
            <a:ext cx="1357313" cy="4984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a:solidFill>
                  <a:srgbClr val="C00000"/>
                </a:solidFill>
              </a:rPr>
              <a:t>ブログ</a:t>
            </a:r>
          </a:p>
        </p:txBody>
      </p:sp>
      <p:sp>
        <p:nvSpPr>
          <p:cNvPr id="10" name="角丸四角形 9"/>
          <p:cNvSpPr>
            <a:spLocks noChangeArrowheads="1"/>
          </p:cNvSpPr>
          <p:nvPr/>
        </p:nvSpPr>
        <p:spPr bwMode="auto">
          <a:xfrm>
            <a:off x="4106663" y="3026866"/>
            <a:ext cx="1357313" cy="785813"/>
          </a:xfrm>
          <a:prstGeom prst="roundRect">
            <a:avLst>
              <a:gd name="adj" fmla="val 16667"/>
            </a:avLst>
          </a:prstGeom>
          <a:solidFill>
            <a:schemeClr val="bg1"/>
          </a:solidFill>
          <a:ln w="25400" algn="ctr">
            <a:solidFill>
              <a:srgbClr val="AA413E"/>
            </a:solidFill>
            <a:round/>
            <a:headEnd/>
            <a:tailEnd/>
          </a:ln>
        </p:spPr>
        <p:txBody>
          <a:bodyPr/>
          <a:lstStyle/>
          <a:p>
            <a:pPr algn="ctr"/>
            <a:r>
              <a:rPr lang="ja-JP" altLang="en-US" sz="2300">
                <a:solidFill>
                  <a:srgbClr val="C00000"/>
                </a:solidFill>
                <a:latin typeface="HGP創英角ｺﾞｼｯｸUB" pitchFamily="50" charset="-128"/>
                <a:ea typeface="HGP創英角ｺﾞｼｯｸUB" pitchFamily="50" charset="-128"/>
              </a:rPr>
              <a:t>実践</a:t>
            </a:r>
            <a:r>
              <a:rPr lang="ja-JP" altLang="en-US" sz="2000">
                <a:solidFill>
                  <a:srgbClr val="C00000"/>
                </a:solidFill>
                <a:latin typeface="HGP創英角ｺﾞｼｯｸUB" pitchFamily="50" charset="-128"/>
                <a:ea typeface="HGP創英角ｺﾞｼｯｸUB" pitchFamily="50" charset="-128"/>
              </a:rPr>
              <a:t>メモ</a:t>
            </a:r>
          </a:p>
        </p:txBody>
      </p:sp>
      <p:sp>
        <p:nvSpPr>
          <p:cNvPr id="11" name="角丸四角形 10"/>
          <p:cNvSpPr/>
          <p:nvPr/>
        </p:nvSpPr>
        <p:spPr>
          <a:xfrm>
            <a:off x="4836913" y="3628529"/>
            <a:ext cx="1357313" cy="647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300">
                <a:solidFill>
                  <a:srgbClr val="C00000"/>
                </a:solidFill>
              </a:rPr>
              <a:t>講演</a:t>
            </a:r>
            <a:r>
              <a:rPr lang="ja-JP" altLang="en-US" sz="2000">
                <a:solidFill>
                  <a:srgbClr val="C00000"/>
                </a:solidFill>
              </a:rPr>
              <a:t>資料</a:t>
            </a:r>
          </a:p>
        </p:txBody>
      </p:sp>
      <p:sp>
        <p:nvSpPr>
          <p:cNvPr id="12" name="角丸四角形 11"/>
          <p:cNvSpPr/>
          <p:nvPr/>
        </p:nvSpPr>
        <p:spPr>
          <a:xfrm>
            <a:off x="3468488" y="3628529"/>
            <a:ext cx="1357313" cy="647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300">
                <a:solidFill>
                  <a:srgbClr val="C00000"/>
                </a:solidFill>
              </a:rPr>
              <a:t>執筆</a:t>
            </a:r>
            <a:r>
              <a:rPr lang="ja-JP" altLang="en-US" sz="2000">
                <a:solidFill>
                  <a:srgbClr val="C00000"/>
                </a:solidFill>
              </a:rPr>
              <a:t>記事</a:t>
            </a:r>
          </a:p>
        </p:txBody>
      </p:sp>
      <p:sp>
        <p:nvSpPr>
          <p:cNvPr id="7" name="角丸四角形 6"/>
          <p:cNvSpPr>
            <a:spLocks noChangeArrowheads="1"/>
          </p:cNvSpPr>
          <p:nvPr/>
        </p:nvSpPr>
        <p:spPr bwMode="auto">
          <a:xfrm>
            <a:off x="4178101" y="4177804"/>
            <a:ext cx="1223962" cy="433387"/>
          </a:xfrm>
          <a:prstGeom prst="roundRect">
            <a:avLst>
              <a:gd name="adj" fmla="val 16667"/>
            </a:avLst>
          </a:prstGeom>
          <a:solidFill>
            <a:schemeClr val="bg1"/>
          </a:solidFill>
          <a:ln w="25400" algn="ctr">
            <a:solidFill>
              <a:srgbClr val="AA413E"/>
            </a:solidFill>
            <a:round/>
            <a:headEnd/>
            <a:tailEnd/>
          </a:ln>
        </p:spPr>
        <p:txBody>
          <a:bodyPr tIns="10800" anchor="ctr"/>
          <a:lstStyle/>
          <a:p>
            <a:pPr algn="ctr">
              <a:defRPr/>
            </a:pPr>
            <a:r>
              <a:rPr lang="ja-JP" altLang="en-US" sz="2000" dirty="0">
                <a:solidFill>
                  <a:srgbClr val="C00000"/>
                </a:solidFill>
                <a:latin typeface="+mn-lt"/>
                <a:ea typeface="+mn-ea"/>
              </a:rPr>
              <a:t>お知らせ</a:t>
            </a:r>
          </a:p>
        </p:txBody>
      </p:sp>
      <p:sp>
        <p:nvSpPr>
          <p:cNvPr id="60" name="コンテンツ プレースホルダ 5"/>
          <p:cNvSpPr>
            <a:spLocks noGrp="1"/>
          </p:cNvSpPr>
          <p:nvPr>
            <p:ph idx="1"/>
          </p:nvPr>
        </p:nvSpPr>
        <p:spPr>
          <a:xfrm>
            <a:off x="969963" y="1457325"/>
            <a:ext cx="7513637" cy="532453"/>
          </a:xfrm>
        </p:spPr>
        <p:txBody>
          <a:bodyPr/>
          <a:lstStyle/>
          <a:p>
            <a:pPr marL="342900" lvl="1" indent="-342900">
              <a:buSzPct val="90000"/>
              <a:buFont typeface="Wingdings" pitchFamily="2" charset="2"/>
              <a:buChar char="n"/>
              <a:defRPr/>
            </a:pPr>
            <a:r>
              <a:rPr lang="ja-JP" altLang="en-US" dirty="0" smtClean="0">
                <a:solidFill>
                  <a:schemeClr val="tx1"/>
                </a:solidFill>
                <a:latin typeface="+mj-ea"/>
              </a:rPr>
              <a:t>初版の完成度は低いので随時改善が必要</a:t>
            </a:r>
          </a:p>
        </p:txBody>
      </p:sp>
    </p:spTree>
    <p:extLst>
      <p:ext uri="{BB962C8B-B14F-4D97-AF65-F5344CB8AC3E}">
        <p14:creationId xmlns:p14="http://schemas.microsoft.com/office/powerpoint/2010/main" val="9627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0-#ppt_w/2"/>
                                          </p:val>
                                        </p:tav>
                                        <p:tav tm="100000">
                                          <p:val>
                                            <p:strVal val="#ppt_x"/>
                                          </p:val>
                                        </p:tav>
                                      </p:tavLst>
                                    </p:anim>
                                    <p:anim calcmode="lin" valueType="num">
                                      <p:cBhvr additive="base">
                                        <p:cTn id="3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checkerboard(across)">
                                      <p:cBhvr>
                                        <p:cTn id="48" dur="500"/>
                                        <p:tgtEl>
                                          <p:spTgt spid="8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down)">
                                      <p:cBhvr>
                                        <p:cTn id="59" dur="500"/>
                                        <p:tgtEl>
                                          <p:spTgt spid="89"/>
                                        </p:tgtEl>
                                      </p:cBhvr>
                                    </p:animEffect>
                                  </p:childTnLst>
                                </p:cTn>
                              </p:par>
                              <p:par>
                                <p:cTn id="60" presetID="22" presetClass="entr" presetSubtype="4" fill="hold" nodeType="with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wipe(down)">
                                      <p:cBhvr>
                                        <p:cTn id="6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ja-JP" dirty="0" err="1" smtClean="0"/>
              <a:t>Clicky</a:t>
            </a:r>
            <a:r>
              <a:rPr lang="ja-JP" altLang="en-US" dirty="0" smtClean="0"/>
              <a:t>で毎日確認</a:t>
            </a:r>
          </a:p>
        </p:txBody>
      </p:sp>
      <p:sp>
        <p:nvSpPr>
          <p:cNvPr id="12292" name="Rectangle 3"/>
          <p:cNvSpPr>
            <a:spLocks noGrp="1" noChangeArrowheads="1"/>
          </p:cNvSpPr>
          <p:nvPr>
            <p:ph type="body" idx="1"/>
          </p:nvPr>
        </p:nvSpPr>
        <p:spPr>
          <a:xfrm>
            <a:off x="969963" y="1457325"/>
            <a:ext cx="7513637" cy="1409232"/>
          </a:xfrm>
        </p:spPr>
        <p:txBody>
          <a:bodyPr/>
          <a:lstStyle/>
          <a:p>
            <a:pPr marL="552450" indent="-495300" eaLnBrk="1" hangingPunct="1">
              <a:tabLst>
                <a:tab pos="2508250" algn="l"/>
              </a:tabLst>
              <a:defRPr/>
            </a:pPr>
            <a:r>
              <a:rPr lang="ja-JP" altLang="en-US" sz="2400" dirty="0" smtClean="0">
                <a:solidFill>
                  <a:schemeClr val="accent2"/>
                </a:solidFill>
                <a:latin typeface="+mn-ea"/>
              </a:rPr>
              <a:t>リアルタイムで結果が分かる</a:t>
            </a:r>
            <a:endParaRPr lang="en-US" altLang="ja-JP" sz="2400" dirty="0" smtClean="0">
              <a:solidFill>
                <a:schemeClr val="accent2"/>
              </a:solidFill>
              <a:latin typeface="+mn-ea"/>
            </a:endParaRPr>
          </a:p>
          <a:p>
            <a:pPr marL="552450" indent="-495300" eaLnBrk="1" hangingPunct="1">
              <a:tabLst>
                <a:tab pos="2508250" algn="l"/>
              </a:tabLst>
              <a:defRPr/>
            </a:pPr>
            <a:r>
              <a:rPr lang="ja-JP" altLang="en-US" sz="2400" dirty="0" smtClean="0">
                <a:solidFill>
                  <a:schemeClr val="accent2"/>
                </a:solidFill>
                <a:latin typeface="+mn-ea"/>
              </a:rPr>
              <a:t>シンプルで分かりやすい</a:t>
            </a:r>
            <a:endParaRPr lang="en-US" altLang="ja-JP" sz="2400" dirty="0" smtClean="0">
              <a:solidFill>
                <a:schemeClr val="accent2"/>
              </a:solidFill>
              <a:latin typeface="+mn-ea"/>
            </a:endParaRPr>
          </a:p>
          <a:p>
            <a:pPr marL="552450" indent="-495300" eaLnBrk="1" hangingPunct="1">
              <a:tabLst>
                <a:tab pos="2508250" algn="l"/>
              </a:tabLst>
              <a:defRPr/>
            </a:pPr>
            <a:r>
              <a:rPr lang="en-US" altLang="ja-JP" sz="2400" dirty="0" err="1" smtClean="0">
                <a:solidFill>
                  <a:schemeClr val="accent2"/>
                </a:solidFill>
                <a:latin typeface="+mn-ea"/>
              </a:rPr>
              <a:t>iPhone</a:t>
            </a:r>
            <a:r>
              <a:rPr lang="ja-JP" altLang="en-US" sz="2400" dirty="0" smtClean="0">
                <a:solidFill>
                  <a:schemeClr val="accent2"/>
                </a:solidFill>
                <a:latin typeface="+mn-ea"/>
              </a:rPr>
              <a:t>でも調べられる</a:t>
            </a:r>
          </a:p>
        </p:txBody>
      </p:sp>
      <p:pic>
        <p:nvPicPr>
          <p:cNvPr id="224258" name="Picture 2"/>
          <p:cNvPicPr>
            <a:picLocks noChangeAspect="1" noChangeArrowheads="1"/>
          </p:cNvPicPr>
          <p:nvPr/>
        </p:nvPicPr>
        <p:blipFill>
          <a:blip r:embed="rId2" cstate="print"/>
          <a:srcRect b="26390"/>
          <a:stretch>
            <a:fillRect/>
          </a:stretch>
        </p:blipFill>
        <p:spPr bwMode="auto">
          <a:xfrm>
            <a:off x="971600" y="3212976"/>
            <a:ext cx="4464496" cy="2884045"/>
          </a:xfrm>
          <a:prstGeom prst="rect">
            <a:avLst/>
          </a:prstGeom>
          <a:noFill/>
          <a:ln w="9525">
            <a:noFill/>
            <a:miter lim="800000"/>
            <a:headEnd/>
            <a:tailEnd/>
          </a:ln>
        </p:spPr>
      </p:pic>
      <p:pic>
        <p:nvPicPr>
          <p:cNvPr id="7" name="図 6" descr="IMG_0440.PNG"/>
          <p:cNvPicPr>
            <a:picLocks noChangeAspect="1"/>
          </p:cNvPicPr>
          <p:nvPr/>
        </p:nvPicPr>
        <p:blipFill>
          <a:blip r:embed="rId3" cstate="print"/>
          <a:stretch>
            <a:fillRect/>
          </a:stretch>
        </p:blipFill>
        <p:spPr>
          <a:xfrm>
            <a:off x="5652120" y="1484784"/>
            <a:ext cx="3048000" cy="4572000"/>
          </a:xfrm>
          <a:prstGeom prst="rect">
            <a:avLst/>
          </a:prstGeom>
        </p:spPr>
      </p:pic>
    </p:spTree>
    <p:extLst>
      <p:ext uri="{BB962C8B-B14F-4D97-AF65-F5344CB8AC3E}">
        <p14:creationId xmlns:p14="http://schemas.microsoft.com/office/powerpoint/2010/main" val="1794533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marL="444500" indent="-444500"/>
            <a:r>
              <a:rPr lang="en-US" altLang="ja-JP" dirty="0" smtClean="0"/>
              <a:t>3. </a:t>
            </a:r>
            <a:r>
              <a:rPr lang="ja-JP" altLang="en-US" dirty="0" smtClean="0"/>
              <a:t>最適化に向けた戦略</a:t>
            </a:r>
            <a:endParaRPr lang="ja-JP" altLang="en-US" dirty="0"/>
          </a:p>
        </p:txBody>
      </p:sp>
      <p:sp>
        <p:nvSpPr>
          <p:cNvPr id="2" name="テキスト プレースホルダー 1"/>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804781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solidFill>
                  <a:schemeClr val="tx1"/>
                </a:solidFill>
                <a:latin typeface="+mj-ea"/>
              </a:rPr>
              <a:t>最適化のサイクルを回すために</a:t>
            </a:r>
            <a:endParaRPr lang="ja-JP" altLang="en-US" sz="3200" dirty="0">
              <a:solidFill>
                <a:schemeClr val="tx1"/>
              </a:solidFill>
              <a:latin typeface="+mj-ea"/>
            </a:endParaRPr>
          </a:p>
        </p:txBody>
      </p:sp>
      <p:sp>
        <p:nvSpPr>
          <p:cNvPr id="40963" name="Rectangle 3"/>
          <p:cNvSpPr>
            <a:spLocks noGrp="1" noChangeArrowheads="1"/>
          </p:cNvSpPr>
          <p:nvPr>
            <p:ph type="body" idx="4294967295"/>
          </p:nvPr>
        </p:nvSpPr>
        <p:spPr>
          <a:xfrm>
            <a:off x="969963" y="1457325"/>
            <a:ext cx="7513637" cy="1686616"/>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何を知ると改善できるのか？</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solidFill>
                  <a:schemeClr val="tx1"/>
                </a:solidFill>
                <a:latin typeface="+mj-ea"/>
              </a:rPr>
              <a:t>結果よりも要因を知り、次に活かす</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smtClean="0">
                <a:solidFill>
                  <a:schemeClr val="accent2"/>
                </a:solidFill>
                <a:latin typeface="+mn-ea"/>
                <a:ea typeface="+mn-ea"/>
              </a:rPr>
              <a:t>どう見えたら把握・理解できるのか？</a:t>
            </a:r>
            <a:endParaRPr lang="en-US" altLang="ja-JP" sz="2800" dirty="0" smtClean="0">
              <a:solidFill>
                <a:schemeClr val="accent2"/>
              </a:solidFill>
              <a:latin typeface="+mn-ea"/>
              <a:ea typeface="+mn-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pic>
        <p:nvPicPr>
          <p:cNvPr id="6" name="Picture 1"/>
          <p:cNvPicPr>
            <a:picLocks noChangeAspect="1" noChangeArrowheads="1"/>
          </p:cNvPicPr>
          <p:nvPr/>
        </p:nvPicPr>
        <p:blipFill>
          <a:blip r:embed="rId2" cstate="print"/>
          <a:srcRect/>
          <a:stretch>
            <a:fillRect/>
          </a:stretch>
        </p:blipFill>
        <p:spPr bwMode="auto">
          <a:xfrm>
            <a:off x="4571999" y="3429000"/>
            <a:ext cx="3378639" cy="2036440"/>
          </a:xfrm>
          <a:prstGeom prst="rect">
            <a:avLst/>
          </a:prstGeom>
          <a:noFill/>
          <a:ln w="9525">
            <a:noFill/>
            <a:miter lim="800000"/>
            <a:headEnd/>
            <a:tailEnd/>
          </a:ln>
        </p:spPr>
      </p:pic>
      <p:sp>
        <p:nvSpPr>
          <p:cNvPr id="2" name="正方形/長方形 1"/>
          <p:cNvSpPr/>
          <p:nvPr/>
        </p:nvSpPr>
        <p:spPr>
          <a:xfrm>
            <a:off x="1475656" y="3429000"/>
            <a:ext cx="2808312" cy="2088232"/>
          </a:xfrm>
          <a:prstGeom prst="rect">
            <a:avLst/>
          </a:prstGeom>
          <a:solidFill>
            <a:schemeClr val="bg1"/>
          </a:solidFill>
          <a:ln w="12700"/>
          <a:effectLst>
            <a:outerShdw blurRad="76200" dir="18900000" sy="23000" kx="-1200000" algn="bl" rotWithShape="0">
              <a:prstClr val="black">
                <a:alpha val="20000"/>
              </a:prstClr>
            </a:outerShdw>
          </a:effectLst>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smtClean="0">
                <a:solidFill>
                  <a:schemeClr val="bg2"/>
                </a:solidFill>
              </a:rPr>
              <a:t>？</a:t>
            </a:r>
            <a:endParaRPr kumimoji="1" lang="ja-JP" altLang="en-US" sz="8000" dirty="0">
              <a:solidFill>
                <a:schemeClr val="bg2"/>
              </a:solidFill>
            </a:endParaRPr>
          </a:p>
        </p:txBody>
      </p:sp>
    </p:spTree>
    <p:extLst>
      <p:ext uri="{BB962C8B-B14F-4D97-AF65-F5344CB8AC3E}">
        <p14:creationId xmlns:p14="http://schemas.microsoft.com/office/powerpoint/2010/main" val="14551943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defRPr/>
            </a:pPr>
            <a:r>
              <a:rPr lang="ja-JP" altLang="en-US" dirty="0" smtClean="0">
                <a:solidFill>
                  <a:schemeClr val="tx1"/>
                </a:solidFill>
              </a:rPr>
              <a:t>レポートを図解すると分かりやすい</a:t>
            </a:r>
            <a:endParaRPr lang="ja-JP" altLang="en-US" dirty="0" smtClean="0">
              <a:latin typeface="+mn-ea"/>
              <a:ea typeface="+mn-ea"/>
            </a:endParaRPr>
          </a:p>
        </p:txBody>
      </p:sp>
      <p:cxnSp>
        <p:nvCxnSpPr>
          <p:cNvPr id="53" name="図形 15"/>
          <p:cNvCxnSpPr>
            <a:stCxn id="82" idx="2"/>
            <a:endCxn id="83" idx="2"/>
          </p:cNvCxnSpPr>
          <p:nvPr/>
        </p:nvCxnSpPr>
        <p:spPr>
          <a:xfrm rot="5400000" flipH="1">
            <a:off x="3360465" y="4054475"/>
            <a:ext cx="500063" cy="2963863"/>
          </a:xfrm>
          <a:prstGeom prst="bentConnector3">
            <a:avLst>
              <a:gd name="adj1" fmla="val -45716"/>
            </a:avLst>
          </a:prstGeom>
          <a:ln w="12700">
            <a:solidFill>
              <a:schemeClr val="bg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4308203" y="2214563"/>
            <a:ext cx="1571625" cy="8572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9" name="図形 15"/>
          <p:cNvCxnSpPr>
            <a:stCxn id="58" idx="2"/>
            <a:endCxn id="82" idx="0"/>
          </p:cNvCxnSpPr>
          <p:nvPr/>
        </p:nvCxnSpPr>
        <p:spPr>
          <a:xfrm rot="5400000">
            <a:off x="4128816" y="4035425"/>
            <a:ext cx="1928812" cy="1587"/>
          </a:xfrm>
          <a:prstGeom prst="bentConnector3">
            <a:avLst>
              <a:gd name="adj1" fmla="val 50000"/>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3503" name="Picture 8" descr="Twitter.com"/>
          <p:cNvPicPr>
            <a:picLocks noChangeAspect="1" noChangeArrowheads="1"/>
          </p:cNvPicPr>
          <p:nvPr/>
        </p:nvPicPr>
        <p:blipFill>
          <a:blip r:embed="rId3" cstate="print"/>
          <a:srcRect/>
          <a:stretch>
            <a:fillRect/>
          </a:stretch>
        </p:blipFill>
        <p:spPr bwMode="auto">
          <a:xfrm>
            <a:off x="4433615" y="2468563"/>
            <a:ext cx="1374775" cy="320675"/>
          </a:xfrm>
          <a:prstGeom prst="rect">
            <a:avLst/>
          </a:prstGeom>
          <a:noFill/>
          <a:ln w="9525">
            <a:noFill/>
            <a:miter lim="800000"/>
            <a:headEnd/>
            <a:tailEnd/>
          </a:ln>
        </p:spPr>
      </p:pic>
      <p:sp>
        <p:nvSpPr>
          <p:cNvPr id="63504" name="Text Box 7"/>
          <p:cNvSpPr txBox="1">
            <a:spLocks noChangeArrowheads="1"/>
          </p:cNvSpPr>
          <p:nvPr/>
        </p:nvSpPr>
        <p:spPr bwMode="auto">
          <a:xfrm>
            <a:off x="3220765" y="2171700"/>
            <a:ext cx="1066800" cy="400050"/>
          </a:xfrm>
          <a:prstGeom prst="rect">
            <a:avLst/>
          </a:prstGeom>
          <a:noFill/>
          <a:ln w="9525">
            <a:noFill/>
            <a:miter lim="800000"/>
            <a:headEnd/>
            <a:tailEnd/>
          </a:ln>
        </p:spPr>
        <p:txBody>
          <a:bodyPr wrap="none">
            <a:spAutoFit/>
          </a:bodyPr>
          <a:lstStyle/>
          <a:p>
            <a:pPr>
              <a:spcBef>
                <a:spcPct val="50000"/>
              </a:spcBef>
            </a:pPr>
            <a:r>
              <a:rPr lang="ja-JP" altLang="en-US" sz="2000"/>
              <a:t>フォロー</a:t>
            </a:r>
            <a:endParaRPr lang="en-US" altLang="ja-JP" sz="2000"/>
          </a:p>
        </p:txBody>
      </p:sp>
      <p:cxnSp>
        <p:nvCxnSpPr>
          <p:cNvPr id="68" name="図形 15"/>
          <p:cNvCxnSpPr>
            <a:endCxn id="58" idx="1"/>
          </p:cNvCxnSpPr>
          <p:nvPr/>
        </p:nvCxnSpPr>
        <p:spPr>
          <a:xfrm flipV="1">
            <a:off x="2960415" y="2643188"/>
            <a:ext cx="1347788" cy="0"/>
          </a:xfrm>
          <a:prstGeom prst="bentConnector3">
            <a:avLst>
              <a:gd name="adj1" fmla="val 50000"/>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843440" y="4429125"/>
            <a:ext cx="1214438" cy="857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bg2"/>
                </a:solidFill>
                <a:latin typeface="+mj-ea"/>
                <a:ea typeface="+mj-ea"/>
              </a:rPr>
              <a:t>検索</a:t>
            </a:r>
          </a:p>
        </p:txBody>
      </p:sp>
      <p:cxnSp>
        <p:nvCxnSpPr>
          <p:cNvPr id="73" name="図形 15"/>
          <p:cNvCxnSpPr>
            <a:stCxn id="72" idx="1"/>
            <a:endCxn id="85" idx="3"/>
          </p:cNvCxnSpPr>
          <p:nvPr/>
        </p:nvCxnSpPr>
        <p:spPr>
          <a:xfrm rot="10800000" flipV="1">
            <a:off x="5914753" y="4857750"/>
            <a:ext cx="928687" cy="357188"/>
          </a:xfrm>
          <a:prstGeom prst="straightConnector1">
            <a:avLst/>
          </a:prstGeom>
          <a:ln w="12700">
            <a:solidFill>
              <a:schemeClr val="bg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5" name="図形 50"/>
          <p:cNvCxnSpPr>
            <a:endCxn id="72" idx="0"/>
          </p:cNvCxnSpPr>
          <p:nvPr/>
        </p:nvCxnSpPr>
        <p:spPr>
          <a:xfrm rot="16200000" flipH="1">
            <a:off x="6772003" y="3749675"/>
            <a:ext cx="1357312" cy="1588"/>
          </a:xfrm>
          <a:prstGeom prst="bentConnector3">
            <a:avLst>
              <a:gd name="adj1" fmla="val 50000"/>
            </a:avLst>
          </a:prstGeom>
          <a:ln w="12700">
            <a:solidFill>
              <a:schemeClr val="bg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5746478" y="3214688"/>
            <a:ext cx="1214437" cy="857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mj-ea"/>
                <a:ea typeface="+mj-ea"/>
              </a:rPr>
              <a:t>外部</a:t>
            </a:r>
            <a:r>
              <a:rPr lang="en-US" altLang="ja-JP" sz="2800" dirty="0">
                <a:solidFill>
                  <a:schemeClr val="tx1"/>
                </a:solidFill>
                <a:latin typeface="+mj-ea"/>
                <a:ea typeface="+mj-ea"/>
              </a:rPr>
              <a:t/>
            </a:r>
            <a:br>
              <a:rPr lang="en-US" altLang="ja-JP" sz="2800" dirty="0">
                <a:solidFill>
                  <a:schemeClr val="tx1"/>
                </a:solidFill>
                <a:latin typeface="+mj-ea"/>
                <a:ea typeface="+mj-ea"/>
              </a:rPr>
            </a:br>
            <a:r>
              <a:rPr lang="ja-JP" altLang="en-US" sz="2800" dirty="0">
                <a:solidFill>
                  <a:schemeClr val="tx1"/>
                </a:solidFill>
                <a:latin typeface="+mj-ea"/>
                <a:ea typeface="+mj-ea"/>
              </a:rPr>
              <a:t>サイト</a:t>
            </a:r>
          </a:p>
        </p:txBody>
      </p:sp>
      <p:cxnSp>
        <p:nvCxnSpPr>
          <p:cNvPr id="79" name="図形 15"/>
          <p:cNvCxnSpPr>
            <a:stCxn id="78" idx="2"/>
          </p:cNvCxnSpPr>
          <p:nvPr/>
        </p:nvCxnSpPr>
        <p:spPr>
          <a:xfrm rot="5400000">
            <a:off x="5942534" y="4018757"/>
            <a:ext cx="357187" cy="463550"/>
          </a:xfrm>
          <a:prstGeom prst="straightConnector1">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0" name="図形 50"/>
          <p:cNvCxnSpPr>
            <a:endCxn id="78" idx="0"/>
          </p:cNvCxnSpPr>
          <p:nvPr/>
        </p:nvCxnSpPr>
        <p:spPr>
          <a:xfrm rot="10800000" flipV="1">
            <a:off x="6352903" y="2786063"/>
            <a:ext cx="760412" cy="428625"/>
          </a:xfrm>
          <a:prstGeom prst="bentConnector2">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2" name="メモ 81"/>
          <p:cNvSpPr/>
          <p:nvPr/>
        </p:nvSpPr>
        <p:spPr>
          <a:xfrm>
            <a:off x="4520928" y="5000625"/>
            <a:ext cx="1143000" cy="78581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rPr>
              <a:t>記事</a:t>
            </a:r>
          </a:p>
        </p:txBody>
      </p:sp>
      <p:sp>
        <p:nvSpPr>
          <p:cNvPr id="83" name="メモ 82"/>
          <p:cNvSpPr/>
          <p:nvPr/>
        </p:nvSpPr>
        <p:spPr>
          <a:xfrm>
            <a:off x="1557065" y="4500563"/>
            <a:ext cx="1143000" cy="78581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en-US" altLang="ja-JP" sz="2800" dirty="0">
                <a:solidFill>
                  <a:schemeClr val="bg2"/>
                </a:solidFill>
              </a:rPr>
              <a:t>TOP</a:t>
            </a:r>
            <a:endParaRPr lang="ja-JP" altLang="en-US" sz="2800" dirty="0">
              <a:solidFill>
                <a:schemeClr val="bg2"/>
              </a:solidFill>
            </a:endParaRPr>
          </a:p>
        </p:txBody>
      </p:sp>
      <p:cxnSp>
        <p:nvCxnSpPr>
          <p:cNvPr id="84" name="図形 15"/>
          <p:cNvCxnSpPr>
            <a:stCxn id="83" idx="3"/>
            <a:endCxn id="82" idx="1"/>
          </p:cNvCxnSpPr>
          <p:nvPr/>
        </p:nvCxnSpPr>
        <p:spPr>
          <a:xfrm>
            <a:off x="2700065" y="4894263"/>
            <a:ext cx="1820863" cy="498475"/>
          </a:xfrm>
          <a:prstGeom prst="straightConnector1">
            <a:avLst/>
          </a:prstGeom>
          <a:ln w="12700">
            <a:solidFill>
              <a:schemeClr val="bg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5" name="角丸四角形 84"/>
          <p:cNvSpPr/>
          <p:nvPr/>
        </p:nvSpPr>
        <p:spPr>
          <a:xfrm>
            <a:off x="1331640" y="4286250"/>
            <a:ext cx="4583113" cy="1857375"/>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solidFill>
                <a:schemeClr val="tx1"/>
              </a:solidFill>
              <a:latin typeface="+mj-ea"/>
              <a:ea typeface="+mj-ea"/>
            </a:endParaRPr>
          </a:p>
        </p:txBody>
      </p:sp>
      <p:graphicFrame>
        <p:nvGraphicFramePr>
          <p:cNvPr id="63494" name="Object 6"/>
          <p:cNvGraphicFramePr>
            <a:graphicFrameLocks noChangeAspect="1"/>
          </p:cNvGraphicFramePr>
          <p:nvPr/>
        </p:nvGraphicFramePr>
        <p:xfrm>
          <a:off x="7154590" y="2286000"/>
          <a:ext cx="593725" cy="773113"/>
        </p:xfrm>
        <a:graphic>
          <a:graphicData uri="http://schemas.openxmlformats.org/presentationml/2006/ole">
            <mc:AlternateContent xmlns:mc="http://schemas.openxmlformats.org/markup-compatibility/2006">
              <mc:Choice xmlns:v="urn:schemas-microsoft-com:vml" Requires="v">
                <p:oleObj spid="_x0000_s4152" name="Visio" r:id="rId4" imgW="593750" imgH="773887" progId="">
                  <p:embed/>
                </p:oleObj>
              </mc:Choice>
              <mc:Fallback>
                <p:oleObj name="Visio" r:id="rId4" imgW="593750" imgH="773887" progId="">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590" y="2286000"/>
                        <a:ext cx="5937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 name="Text Box 7"/>
          <p:cNvSpPr txBox="1">
            <a:spLocks noChangeArrowheads="1"/>
          </p:cNvSpPr>
          <p:nvPr/>
        </p:nvSpPr>
        <p:spPr bwMode="auto">
          <a:xfrm>
            <a:off x="6746603" y="1530350"/>
            <a:ext cx="1462087" cy="800100"/>
          </a:xfrm>
          <a:prstGeom prst="rect">
            <a:avLst/>
          </a:prstGeom>
          <a:noFill/>
          <a:ln w="9525">
            <a:noFill/>
            <a:miter lim="800000"/>
            <a:headEnd/>
            <a:tailEnd/>
          </a:ln>
        </p:spPr>
        <p:txBody>
          <a:bodyPr wrap="none">
            <a:spAutoFit/>
          </a:bodyPr>
          <a:lstStyle/>
          <a:p>
            <a:pPr algn="ctr">
              <a:spcBef>
                <a:spcPct val="50000"/>
              </a:spcBef>
              <a:defRPr/>
            </a:pPr>
            <a:r>
              <a:rPr lang="ja-JP" altLang="en-US" sz="2800" dirty="0">
                <a:solidFill>
                  <a:schemeClr val="bg2"/>
                </a:solidFill>
                <a:latin typeface="+mn-ea"/>
                <a:ea typeface="+mn-ea"/>
              </a:rPr>
              <a:t>新規</a:t>
            </a:r>
            <a:r>
              <a:rPr lang="en-US" altLang="ja-JP" sz="2800" dirty="0">
                <a:solidFill>
                  <a:schemeClr val="bg2"/>
                </a:solidFill>
                <a:ea typeface="ＭＳ Ｐゴシック" pitchFamily="50" charset="-128"/>
              </a:rPr>
              <a:t/>
            </a:r>
            <a:br>
              <a:rPr lang="en-US" altLang="ja-JP" sz="2800" dirty="0">
                <a:solidFill>
                  <a:schemeClr val="bg2"/>
                </a:solidFill>
                <a:ea typeface="ＭＳ Ｐゴシック" pitchFamily="50" charset="-128"/>
              </a:rPr>
            </a:br>
            <a:r>
              <a:rPr lang="ja-JP" altLang="en-US" dirty="0">
                <a:solidFill>
                  <a:schemeClr val="bg2"/>
                </a:solidFill>
                <a:ea typeface="ＭＳ Ｐゴシック" pitchFamily="50" charset="-128"/>
              </a:rPr>
              <a:t>（目的ありき）</a:t>
            </a:r>
            <a:endParaRPr lang="en-US" altLang="ja-JP" dirty="0">
              <a:solidFill>
                <a:schemeClr val="bg2"/>
              </a:solidFill>
              <a:ea typeface="ＭＳ Ｐゴシック" pitchFamily="50" charset="-128"/>
            </a:endParaRPr>
          </a:p>
        </p:txBody>
      </p:sp>
      <p:sp>
        <p:nvSpPr>
          <p:cNvPr id="63521" name="Text Box 7"/>
          <p:cNvSpPr txBox="1">
            <a:spLocks noChangeArrowheads="1"/>
          </p:cNvSpPr>
          <p:nvPr/>
        </p:nvSpPr>
        <p:spPr bwMode="auto">
          <a:xfrm>
            <a:off x="5838553" y="2143125"/>
            <a:ext cx="1035050" cy="400050"/>
          </a:xfrm>
          <a:prstGeom prst="rect">
            <a:avLst/>
          </a:prstGeom>
          <a:noFill/>
          <a:ln w="9525">
            <a:noFill/>
            <a:miter lim="800000"/>
            <a:headEnd/>
            <a:tailEnd/>
          </a:ln>
        </p:spPr>
        <p:txBody>
          <a:bodyPr wrap="none">
            <a:spAutoFit/>
          </a:bodyPr>
          <a:lstStyle/>
          <a:p>
            <a:pPr>
              <a:spcBef>
                <a:spcPct val="50000"/>
              </a:spcBef>
            </a:pPr>
            <a:r>
              <a:rPr lang="ja-JP" altLang="en-US" sz="2000" dirty="0"/>
              <a:t>間接</a:t>
            </a:r>
            <a:r>
              <a:rPr lang="en-US" altLang="ja-JP" sz="2000" dirty="0"/>
              <a:t>RT</a:t>
            </a:r>
          </a:p>
        </p:txBody>
      </p:sp>
      <p:cxnSp>
        <p:nvCxnSpPr>
          <p:cNvPr id="93" name="図形 50"/>
          <p:cNvCxnSpPr>
            <a:endCxn id="58" idx="3"/>
          </p:cNvCxnSpPr>
          <p:nvPr/>
        </p:nvCxnSpPr>
        <p:spPr>
          <a:xfrm rot="10800000">
            <a:off x="5879828" y="2643188"/>
            <a:ext cx="1304925" cy="0"/>
          </a:xfrm>
          <a:prstGeom prst="bentConnector3">
            <a:avLst>
              <a:gd name="adj1" fmla="val 50000"/>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6" name="Text Box 7"/>
          <p:cNvSpPr txBox="1">
            <a:spLocks noChangeArrowheads="1"/>
          </p:cNvSpPr>
          <p:nvPr/>
        </p:nvSpPr>
        <p:spPr bwMode="auto">
          <a:xfrm>
            <a:off x="1939653" y="1793875"/>
            <a:ext cx="1319212" cy="523875"/>
          </a:xfrm>
          <a:prstGeom prst="rect">
            <a:avLst/>
          </a:prstGeom>
          <a:noFill/>
          <a:ln w="9525">
            <a:noFill/>
            <a:miter lim="800000"/>
            <a:headEnd/>
            <a:tailEnd/>
          </a:ln>
        </p:spPr>
        <p:txBody>
          <a:bodyPr wrap="none">
            <a:spAutoFit/>
          </a:bodyPr>
          <a:lstStyle/>
          <a:p>
            <a:pPr>
              <a:spcBef>
                <a:spcPct val="50000"/>
              </a:spcBef>
              <a:defRPr/>
            </a:pPr>
            <a:r>
              <a:rPr lang="ja-JP" altLang="en-US" sz="2800" dirty="0">
                <a:solidFill>
                  <a:schemeClr val="bg2"/>
                </a:solidFill>
                <a:latin typeface="+mn-ea"/>
                <a:ea typeface="+mn-ea"/>
              </a:rPr>
              <a:t>リピータ</a:t>
            </a:r>
            <a:endParaRPr lang="en-US" altLang="ja-JP" sz="2800" dirty="0">
              <a:solidFill>
                <a:schemeClr val="bg2"/>
              </a:solidFill>
              <a:latin typeface="+mn-ea"/>
              <a:ea typeface="+mn-ea"/>
            </a:endParaRPr>
          </a:p>
        </p:txBody>
      </p:sp>
      <p:cxnSp>
        <p:nvCxnSpPr>
          <p:cNvPr id="97" name="図形 15"/>
          <p:cNvCxnSpPr>
            <a:endCxn id="99" idx="0"/>
          </p:cNvCxnSpPr>
          <p:nvPr/>
        </p:nvCxnSpPr>
        <p:spPr>
          <a:xfrm rot="16200000" flipH="1">
            <a:off x="2374627" y="3538538"/>
            <a:ext cx="1808163" cy="636588"/>
          </a:xfrm>
          <a:prstGeom prst="bentConnector3">
            <a:avLst>
              <a:gd name="adj1" fmla="val -1189"/>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63495" name="Object 10"/>
          <p:cNvGraphicFramePr>
            <a:graphicFrameLocks noChangeAspect="1"/>
          </p:cNvGraphicFramePr>
          <p:nvPr/>
        </p:nvGraphicFramePr>
        <p:xfrm>
          <a:off x="2368278" y="2246313"/>
          <a:ext cx="593725" cy="773112"/>
        </p:xfrm>
        <a:graphic>
          <a:graphicData uri="http://schemas.openxmlformats.org/presentationml/2006/ole">
            <mc:AlternateContent xmlns:mc="http://schemas.openxmlformats.org/markup-compatibility/2006">
              <mc:Choice xmlns:v="urn:schemas-microsoft-com:vml" Requires="v">
                <p:oleObj spid="_x0000_s4153" name="Visio" r:id="rId6" imgW="593750" imgH="773887" progId="">
                  <p:embed/>
                </p:oleObj>
              </mc:Choice>
              <mc:Fallback>
                <p:oleObj name="Visio" r:id="rId6" imgW="593750" imgH="773887" progId="">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278" y="2246313"/>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 name="メモ 98"/>
          <p:cNvSpPr/>
          <p:nvPr/>
        </p:nvSpPr>
        <p:spPr>
          <a:xfrm>
            <a:off x="3025503" y="4760913"/>
            <a:ext cx="1143000" cy="78581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a:solidFill>
                  <a:schemeClr val="tx1"/>
                </a:solidFill>
              </a:rPr>
              <a:t>ブログ</a:t>
            </a:r>
          </a:p>
        </p:txBody>
      </p:sp>
      <p:sp>
        <p:nvSpPr>
          <p:cNvPr id="100" name="角丸四角形 99"/>
          <p:cNvSpPr/>
          <p:nvPr/>
        </p:nvSpPr>
        <p:spPr>
          <a:xfrm>
            <a:off x="2879453" y="3381375"/>
            <a:ext cx="1425575" cy="476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2000" tIns="0" rIns="108000" bIns="0" anchor="ctr">
            <a:spAutoFit/>
          </a:bodyPr>
          <a:lstStyle/>
          <a:p>
            <a:pPr algn="ctr">
              <a:defRPr/>
            </a:pPr>
            <a:r>
              <a:rPr lang="en-US" altLang="ja-JP" sz="2800" dirty="0">
                <a:solidFill>
                  <a:schemeClr val="tx1"/>
                </a:solidFill>
                <a:latin typeface="+mj-ea"/>
                <a:ea typeface="+mj-ea"/>
              </a:rPr>
              <a:t>RSS</a:t>
            </a:r>
            <a:endParaRPr lang="ja-JP" altLang="en-US" sz="2800" dirty="0">
              <a:solidFill>
                <a:schemeClr val="tx1"/>
              </a:solidFill>
              <a:latin typeface="+mj-ea"/>
              <a:ea typeface="+mj-ea"/>
            </a:endParaRPr>
          </a:p>
        </p:txBody>
      </p:sp>
      <p:pic>
        <p:nvPicPr>
          <p:cNvPr id="63528" name="Picture 6"/>
          <p:cNvPicPr>
            <a:picLocks noChangeAspect="1" noChangeArrowheads="1"/>
          </p:cNvPicPr>
          <p:nvPr/>
        </p:nvPicPr>
        <p:blipFill>
          <a:blip r:embed="rId7" cstate="print"/>
          <a:srcRect/>
          <a:stretch>
            <a:fillRect/>
          </a:stretch>
        </p:blipFill>
        <p:spPr bwMode="auto">
          <a:xfrm>
            <a:off x="2957240" y="3402013"/>
            <a:ext cx="504825" cy="504825"/>
          </a:xfrm>
          <a:prstGeom prst="rect">
            <a:avLst/>
          </a:prstGeom>
          <a:noFill/>
          <a:ln w="9525">
            <a:noFill/>
            <a:miter lim="800000"/>
            <a:headEnd/>
            <a:tailEnd/>
          </a:ln>
        </p:spPr>
      </p:pic>
      <p:sp>
        <p:nvSpPr>
          <p:cNvPr id="42" name="Text Box 5"/>
          <p:cNvSpPr txBox="1">
            <a:spLocks noChangeArrowheads="1"/>
          </p:cNvSpPr>
          <p:nvPr/>
        </p:nvSpPr>
        <p:spPr bwMode="auto">
          <a:xfrm>
            <a:off x="1582465" y="2928938"/>
            <a:ext cx="1839913" cy="811212"/>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en-US" altLang="ja-JP" sz="2400" dirty="0">
                <a:latin typeface="+mn-ea"/>
                <a:ea typeface="+mn-ea"/>
              </a:rPr>
              <a:t>RSS</a:t>
            </a:r>
            <a:r>
              <a:rPr lang="ja-JP" altLang="en-US" sz="2400" dirty="0">
                <a:latin typeface="+mn-ea"/>
                <a:ea typeface="+mn-ea"/>
              </a:rPr>
              <a:t>の</a:t>
            </a:r>
            <a:r>
              <a:rPr lang="en-US" altLang="ja-JP" sz="2400" dirty="0">
                <a:latin typeface="+mn-ea"/>
                <a:ea typeface="+mn-ea"/>
              </a:rPr>
              <a:t/>
            </a:r>
            <a:br>
              <a:rPr lang="en-US" altLang="ja-JP" sz="2400" dirty="0">
                <a:latin typeface="+mn-ea"/>
                <a:ea typeface="+mn-ea"/>
              </a:rPr>
            </a:br>
            <a:r>
              <a:rPr lang="ja-JP" altLang="en-US" sz="2400" dirty="0">
                <a:latin typeface="+mn-ea"/>
                <a:ea typeface="+mn-ea"/>
              </a:rPr>
              <a:t>クリック率</a:t>
            </a:r>
          </a:p>
        </p:txBody>
      </p:sp>
      <p:sp>
        <p:nvSpPr>
          <p:cNvPr id="44" name="Text Box 5"/>
          <p:cNvSpPr txBox="1">
            <a:spLocks noChangeArrowheads="1"/>
          </p:cNvSpPr>
          <p:nvPr/>
        </p:nvSpPr>
        <p:spPr bwMode="auto">
          <a:xfrm>
            <a:off x="4074840" y="1433513"/>
            <a:ext cx="1845725" cy="996033"/>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a:latin typeface="+mn-ea"/>
                <a:ea typeface="+mn-ea"/>
              </a:rPr>
              <a:t>言及回数</a:t>
            </a:r>
            <a:endParaRPr lang="en-US" altLang="ja-JP" sz="2400" dirty="0">
              <a:latin typeface="+mn-ea"/>
              <a:ea typeface="+mn-ea"/>
            </a:endParaRPr>
          </a:p>
          <a:p>
            <a:pPr marL="285750" indent="-285750" eaLnBrk="0" hangingPunct="0">
              <a:spcBef>
                <a:spcPct val="50000"/>
              </a:spcBef>
              <a:buSzPct val="75000"/>
              <a:buFont typeface="Wingdings" pitchFamily="2" charset="2"/>
              <a:buChar char="l"/>
              <a:defRPr/>
            </a:pPr>
            <a:r>
              <a:rPr lang="ja-JP" altLang="en-US" sz="2400" dirty="0" smtClean="0">
                <a:latin typeface="+mn-ea"/>
                <a:ea typeface="+mn-ea"/>
              </a:rPr>
              <a:t>クリック数</a:t>
            </a:r>
            <a:endParaRPr lang="ja-JP" altLang="en-US" sz="2400" dirty="0">
              <a:latin typeface="+mn-ea"/>
              <a:ea typeface="+mn-ea"/>
            </a:endParaRPr>
          </a:p>
        </p:txBody>
      </p:sp>
      <p:sp>
        <p:nvSpPr>
          <p:cNvPr id="46" name="Text Box 5"/>
          <p:cNvSpPr txBox="1">
            <a:spLocks noChangeArrowheads="1"/>
          </p:cNvSpPr>
          <p:nvPr/>
        </p:nvSpPr>
        <p:spPr bwMode="auto">
          <a:xfrm>
            <a:off x="4779690" y="5643563"/>
            <a:ext cx="1809750" cy="995362"/>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marL="285750" indent="-285750" eaLnBrk="0" hangingPunct="0">
              <a:spcBef>
                <a:spcPct val="50000"/>
              </a:spcBef>
              <a:buSzPct val="75000"/>
              <a:buFont typeface="Wingdings" pitchFamily="2" charset="2"/>
              <a:buChar char="l"/>
              <a:defRPr/>
            </a:pPr>
            <a:r>
              <a:rPr lang="ja-JP" altLang="en-US" sz="2400" dirty="0">
                <a:latin typeface="+mn-ea"/>
                <a:ea typeface="+mn-ea"/>
              </a:rPr>
              <a:t>訪問</a:t>
            </a:r>
            <a:endParaRPr lang="en-US" altLang="ja-JP" sz="2400" dirty="0">
              <a:latin typeface="+mn-ea"/>
              <a:ea typeface="+mn-ea"/>
            </a:endParaRPr>
          </a:p>
          <a:p>
            <a:pPr marL="285750" indent="-285750" eaLnBrk="0" hangingPunct="0">
              <a:spcBef>
                <a:spcPct val="50000"/>
              </a:spcBef>
              <a:buSzPct val="75000"/>
              <a:buFont typeface="Wingdings" pitchFamily="2" charset="2"/>
              <a:buChar char="l"/>
              <a:defRPr/>
            </a:pPr>
            <a:r>
              <a:rPr lang="ja-JP" altLang="en-US" sz="2400" dirty="0">
                <a:latin typeface="+mn-ea"/>
                <a:ea typeface="+mn-ea"/>
              </a:rPr>
              <a:t>訪問者数</a:t>
            </a:r>
          </a:p>
        </p:txBody>
      </p:sp>
    </p:spTree>
    <p:extLst>
      <p:ext uri="{BB962C8B-B14F-4D97-AF65-F5344CB8AC3E}">
        <p14:creationId xmlns:p14="http://schemas.microsoft.com/office/powerpoint/2010/main" val="124333750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3563888" y="5661248"/>
            <a:ext cx="4896544" cy="573782"/>
          </a:xfrm>
          <a:prstGeom prst="round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2400" dirty="0" smtClean="0">
                <a:solidFill>
                  <a:schemeClr val="bg1"/>
                </a:solidFill>
                <a:latin typeface="+mj-ea"/>
                <a:ea typeface="+mj-ea"/>
              </a:rPr>
              <a:t>　　　　飲む。</a:t>
            </a:r>
            <a:endParaRPr lang="ja-JP" altLang="en-US" sz="2400" dirty="0">
              <a:solidFill>
                <a:schemeClr val="bg1"/>
              </a:solidFill>
              <a:latin typeface="+mj-ea"/>
              <a:ea typeface="+mj-ea"/>
            </a:endParaRPr>
          </a:p>
        </p:txBody>
      </p:sp>
      <p:sp>
        <p:nvSpPr>
          <p:cNvPr id="64" name="角丸四角形 63"/>
          <p:cNvSpPr/>
          <p:nvPr/>
        </p:nvSpPr>
        <p:spPr>
          <a:xfrm>
            <a:off x="1979712" y="1412776"/>
            <a:ext cx="4968552" cy="1584176"/>
          </a:xfrm>
          <a:prstGeom prst="roundRect">
            <a:avLst/>
          </a:prstGeom>
          <a:no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anchor="t" anchorCtr="0"/>
          <a:lstStyle/>
          <a:p>
            <a:pPr>
              <a:defRPr/>
            </a:pPr>
            <a:r>
              <a:rPr lang="ja-JP" altLang="en-US" sz="2800" dirty="0" smtClean="0">
                <a:solidFill>
                  <a:schemeClr val="tx1"/>
                </a:solidFill>
                <a:latin typeface="+mj-ea"/>
                <a:ea typeface="+mj-ea"/>
              </a:rPr>
              <a:t>知って</a:t>
            </a:r>
            <a:endParaRPr lang="ja-JP" altLang="en-US" sz="1400" dirty="0">
              <a:solidFill>
                <a:schemeClr val="tx1"/>
              </a:solidFill>
              <a:latin typeface="+mj-ea"/>
              <a:ea typeface="+mj-ea"/>
            </a:endParaRPr>
          </a:p>
        </p:txBody>
      </p:sp>
      <p:sp>
        <p:nvSpPr>
          <p:cNvPr id="19" name="角丸四角形 18"/>
          <p:cNvSpPr/>
          <p:nvPr/>
        </p:nvSpPr>
        <p:spPr>
          <a:xfrm>
            <a:off x="3059832" y="3861662"/>
            <a:ext cx="4752528" cy="573782"/>
          </a:xfrm>
          <a:prstGeom prst="round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32000" rIns="36000" anchor="ctr"/>
          <a:lstStyle/>
          <a:p>
            <a:pPr algn="ctr">
              <a:defRPr/>
            </a:pPr>
            <a:r>
              <a:rPr lang="ja-JP" altLang="en-US" sz="2400" dirty="0" smtClean="0">
                <a:solidFill>
                  <a:schemeClr val="tx1"/>
                </a:solidFill>
                <a:latin typeface="+mj-ea"/>
                <a:ea typeface="+mj-ea"/>
              </a:rPr>
              <a:t>方法を調べ</a:t>
            </a:r>
            <a:endParaRPr lang="ja-JP" altLang="en-US" sz="2400" dirty="0">
              <a:solidFill>
                <a:schemeClr val="tx1"/>
              </a:solidFill>
              <a:latin typeface="+mj-ea"/>
              <a:ea typeface="+mj-ea"/>
            </a:endParaRPr>
          </a:p>
        </p:txBody>
      </p:sp>
      <p:sp>
        <p:nvSpPr>
          <p:cNvPr id="21" name="角丸四角形 20"/>
          <p:cNvSpPr/>
          <p:nvPr/>
        </p:nvSpPr>
        <p:spPr>
          <a:xfrm>
            <a:off x="3347864" y="4581742"/>
            <a:ext cx="4752528" cy="573782"/>
          </a:xfrm>
          <a:prstGeom prst="round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32000" rIns="36000" anchor="ctr"/>
          <a:lstStyle/>
          <a:p>
            <a:pPr algn="ctr">
              <a:defRPr/>
            </a:pPr>
            <a:r>
              <a:rPr lang="ja-JP" altLang="en-US" sz="2400" dirty="0" smtClean="0">
                <a:solidFill>
                  <a:schemeClr val="tx1"/>
                </a:solidFill>
                <a:latin typeface="+mj-ea"/>
                <a:ea typeface="+mj-ea"/>
              </a:rPr>
              <a:t>買って／行って</a:t>
            </a:r>
            <a:endParaRPr lang="ja-JP" altLang="en-US" sz="2400" dirty="0">
              <a:solidFill>
                <a:schemeClr val="tx1"/>
              </a:solidFill>
              <a:latin typeface="+mj-ea"/>
              <a:ea typeface="+mj-ea"/>
            </a:endParaRPr>
          </a:p>
        </p:txBody>
      </p:sp>
      <p:sp>
        <p:nvSpPr>
          <p:cNvPr id="47" name="角丸四角形 46"/>
          <p:cNvSpPr/>
          <p:nvPr/>
        </p:nvSpPr>
        <p:spPr>
          <a:xfrm>
            <a:off x="2771800" y="3143864"/>
            <a:ext cx="4176464" cy="573782"/>
          </a:xfrm>
          <a:prstGeom prst="roundRect">
            <a:avLst/>
          </a:prstGeom>
          <a:solidFill>
            <a:schemeClr val="bg1"/>
          </a:solid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0" rIns="36000" anchor="ctr"/>
          <a:lstStyle/>
          <a:p>
            <a:pPr>
              <a:defRPr/>
            </a:pPr>
            <a:r>
              <a:rPr lang="ja-JP" altLang="en-US" sz="2400" dirty="0" smtClean="0">
                <a:solidFill>
                  <a:schemeClr val="tx1"/>
                </a:solidFill>
                <a:latin typeface="+mj-ea"/>
                <a:ea typeface="+mj-ea"/>
              </a:rPr>
              <a:t>選んで</a:t>
            </a:r>
            <a:endParaRPr lang="ja-JP" altLang="en-US" sz="2400" dirty="0">
              <a:solidFill>
                <a:schemeClr val="tx1"/>
              </a:solidFill>
              <a:latin typeface="+mj-ea"/>
              <a:ea typeface="+mj-ea"/>
            </a:endParaRPr>
          </a:p>
        </p:txBody>
      </p:sp>
      <p:sp>
        <p:nvSpPr>
          <p:cNvPr id="25" name="メモ 24"/>
          <p:cNvSpPr/>
          <p:nvPr/>
        </p:nvSpPr>
        <p:spPr bwMode="auto">
          <a:xfrm>
            <a:off x="3635896" y="1988840"/>
            <a:ext cx="1512168" cy="64807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54000" bIns="0" anchor="ctr"/>
          <a:lstStyle/>
          <a:p>
            <a:pPr algn="ctr">
              <a:defRPr/>
            </a:pPr>
            <a:r>
              <a:rPr lang="ja-JP" altLang="en-US" sz="2800" dirty="0" smtClean="0">
                <a:solidFill>
                  <a:schemeClr val="bg2"/>
                </a:solidFill>
              </a:rPr>
              <a:t>お知らせ</a:t>
            </a:r>
            <a:endParaRPr lang="ja-JP" altLang="en-US" sz="2800" dirty="0">
              <a:solidFill>
                <a:schemeClr val="bg2"/>
              </a:solidFill>
            </a:endParaRPr>
          </a:p>
        </p:txBody>
      </p:sp>
      <p:sp>
        <p:nvSpPr>
          <p:cNvPr id="28" name="テキスト ボックス 27"/>
          <p:cNvSpPr txBox="1"/>
          <p:nvPr/>
        </p:nvSpPr>
        <p:spPr>
          <a:xfrm>
            <a:off x="283796" y="1772816"/>
            <a:ext cx="1479892" cy="1015663"/>
          </a:xfrm>
          <a:prstGeom prst="rect">
            <a:avLst/>
          </a:prstGeom>
          <a:noFill/>
        </p:spPr>
        <p:txBody>
          <a:bodyPr wrap="none" rtlCol="0">
            <a:spAutoFit/>
          </a:bodyPr>
          <a:lstStyle/>
          <a:p>
            <a:pPr marL="174625" indent="-174625">
              <a:buFont typeface="Arial" pitchFamily="34" charset="0"/>
              <a:buChar char="•"/>
            </a:pPr>
            <a:r>
              <a:rPr kumimoji="1" lang="ja-JP" altLang="en-US" sz="2000" dirty="0" smtClean="0">
                <a:solidFill>
                  <a:schemeClr val="tx1">
                    <a:lumMod val="50000"/>
                    <a:lumOff val="50000"/>
                  </a:schemeClr>
                </a:solidFill>
                <a:latin typeface="+mn-ea"/>
                <a:ea typeface="+mn-ea"/>
              </a:rPr>
              <a:t>広告</a:t>
            </a:r>
            <a:endParaRPr kumimoji="1" lang="en-US" altLang="ja-JP" sz="2000" dirty="0" smtClean="0">
              <a:solidFill>
                <a:schemeClr val="tx1">
                  <a:lumMod val="50000"/>
                  <a:lumOff val="50000"/>
                </a:schemeClr>
              </a:solidFill>
              <a:latin typeface="+mn-ea"/>
              <a:ea typeface="+mn-ea"/>
            </a:endParaRPr>
          </a:p>
          <a:p>
            <a:pPr marL="174625" indent="-174625">
              <a:buFont typeface="Arial" pitchFamily="34" charset="0"/>
              <a:buChar char="•"/>
            </a:pPr>
            <a:r>
              <a:rPr lang="ja-JP" altLang="en-US" sz="2000" dirty="0" smtClean="0">
                <a:solidFill>
                  <a:schemeClr val="tx1">
                    <a:lumMod val="50000"/>
                    <a:lumOff val="50000"/>
                  </a:schemeClr>
                </a:solidFill>
                <a:latin typeface="+mn-ea"/>
                <a:ea typeface="+mn-ea"/>
              </a:rPr>
              <a:t>検索</a:t>
            </a:r>
            <a:endParaRPr lang="en-US" altLang="ja-JP" sz="2000" dirty="0" smtClean="0">
              <a:solidFill>
                <a:schemeClr val="tx1">
                  <a:lumMod val="50000"/>
                  <a:lumOff val="50000"/>
                </a:schemeClr>
              </a:solidFill>
              <a:latin typeface="+mn-ea"/>
              <a:ea typeface="+mn-ea"/>
            </a:endParaRPr>
          </a:p>
          <a:p>
            <a:pPr marL="174625" indent="-174625">
              <a:buFont typeface="Arial" pitchFamily="34" charset="0"/>
              <a:buChar char="•"/>
            </a:pPr>
            <a:r>
              <a:rPr lang="ja-JP" altLang="en-US" sz="2000" dirty="0" smtClean="0">
                <a:solidFill>
                  <a:schemeClr val="tx1">
                    <a:lumMod val="50000"/>
                    <a:lumOff val="50000"/>
                  </a:schemeClr>
                </a:solidFill>
                <a:latin typeface="+mn-ea"/>
                <a:ea typeface="+mn-ea"/>
              </a:rPr>
              <a:t>他の</a:t>
            </a:r>
            <a:r>
              <a:rPr lang="en-US" altLang="ja-JP" sz="2000" dirty="0" smtClean="0">
                <a:solidFill>
                  <a:schemeClr val="tx1">
                    <a:lumMod val="50000"/>
                    <a:lumOff val="50000"/>
                  </a:schemeClr>
                </a:solidFill>
                <a:latin typeface="+mn-ea"/>
                <a:ea typeface="+mn-ea"/>
              </a:rPr>
              <a:t>SHOP</a:t>
            </a:r>
            <a:endParaRPr lang="ja-JP" altLang="en-US" sz="2000" dirty="0" smtClean="0">
              <a:solidFill>
                <a:schemeClr val="tx1">
                  <a:lumMod val="50000"/>
                  <a:lumOff val="50000"/>
                </a:schemeClr>
              </a:solidFill>
              <a:latin typeface="+mn-ea"/>
              <a:ea typeface="+mn-ea"/>
            </a:endParaRPr>
          </a:p>
        </p:txBody>
      </p:sp>
      <p:sp>
        <p:nvSpPr>
          <p:cNvPr id="30" name="メモ 29"/>
          <p:cNvSpPr/>
          <p:nvPr/>
        </p:nvSpPr>
        <p:spPr bwMode="auto">
          <a:xfrm>
            <a:off x="3563888" y="4941168"/>
            <a:ext cx="936104" cy="64807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bg2"/>
                </a:solidFill>
              </a:rPr>
              <a:t>注文</a:t>
            </a:r>
            <a:endParaRPr lang="ja-JP" altLang="en-US" sz="2800" dirty="0">
              <a:solidFill>
                <a:schemeClr val="bg2"/>
              </a:solidFill>
            </a:endParaRPr>
          </a:p>
        </p:txBody>
      </p:sp>
      <p:sp>
        <p:nvSpPr>
          <p:cNvPr id="31" name="メモ 30"/>
          <p:cNvSpPr/>
          <p:nvPr/>
        </p:nvSpPr>
        <p:spPr bwMode="auto">
          <a:xfrm>
            <a:off x="7020272" y="4005064"/>
            <a:ext cx="936104" cy="936104"/>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bg2"/>
                </a:solidFill>
              </a:rPr>
              <a:t>お店検索</a:t>
            </a:r>
            <a:endParaRPr lang="ja-JP" altLang="en-US" sz="2800" dirty="0">
              <a:solidFill>
                <a:schemeClr val="bg2"/>
              </a:solidFill>
            </a:endParaRPr>
          </a:p>
        </p:txBody>
      </p:sp>
      <p:sp>
        <p:nvSpPr>
          <p:cNvPr id="33" name="メモ 32"/>
          <p:cNvSpPr/>
          <p:nvPr/>
        </p:nvSpPr>
        <p:spPr bwMode="auto">
          <a:xfrm>
            <a:off x="4932040" y="2852936"/>
            <a:ext cx="1728192" cy="936104"/>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bg2"/>
                </a:solidFill>
              </a:rPr>
              <a:t>商品・</a:t>
            </a:r>
            <a:r>
              <a:rPr lang="en-US" altLang="ja-JP" sz="2800" dirty="0" smtClean="0">
                <a:solidFill>
                  <a:schemeClr val="bg2"/>
                </a:solidFill>
              </a:rPr>
              <a:t/>
            </a:r>
            <a:br>
              <a:rPr lang="en-US" altLang="ja-JP" sz="2800" dirty="0" smtClean="0">
                <a:solidFill>
                  <a:schemeClr val="bg2"/>
                </a:solidFill>
              </a:rPr>
            </a:br>
            <a:r>
              <a:rPr lang="ja-JP" altLang="en-US" sz="2800" dirty="0" smtClean="0">
                <a:solidFill>
                  <a:schemeClr val="bg2"/>
                </a:solidFill>
              </a:rPr>
              <a:t>カタログ</a:t>
            </a:r>
            <a:endParaRPr lang="ja-JP" altLang="en-US" sz="2800" dirty="0">
              <a:solidFill>
                <a:schemeClr val="bg2"/>
              </a:solidFill>
            </a:endParaRPr>
          </a:p>
        </p:txBody>
      </p:sp>
      <p:cxnSp>
        <p:nvCxnSpPr>
          <p:cNvPr id="34" name="直線矢印コネクタ 33"/>
          <p:cNvCxnSpPr/>
          <p:nvPr/>
        </p:nvCxnSpPr>
        <p:spPr>
          <a:xfrm>
            <a:off x="1659161" y="2276872"/>
            <a:ext cx="1976735" cy="1588"/>
          </a:xfrm>
          <a:prstGeom prst="straightConnector1">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sp>
        <p:nvSpPr>
          <p:cNvPr id="32" name="メモ 31"/>
          <p:cNvSpPr/>
          <p:nvPr/>
        </p:nvSpPr>
        <p:spPr bwMode="auto">
          <a:xfrm>
            <a:off x="2195736" y="1988840"/>
            <a:ext cx="936104" cy="64807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bg2"/>
                </a:solidFill>
              </a:rPr>
              <a:t>特徴</a:t>
            </a:r>
            <a:endParaRPr lang="ja-JP" altLang="en-US" sz="2800" dirty="0">
              <a:solidFill>
                <a:schemeClr val="bg2"/>
              </a:solidFill>
            </a:endParaRPr>
          </a:p>
        </p:txBody>
      </p:sp>
      <p:cxnSp>
        <p:nvCxnSpPr>
          <p:cNvPr id="36" name="直線矢印コネクタ 35"/>
          <p:cNvCxnSpPr>
            <a:stCxn id="25" idx="3"/>
            <a:endCxn id="33" idx="0"/>
          </p:cNvCxnSpPr>
          <p:nvPr/>
        </p:nvCxnSpPr>
        <p:spPr>
          <a:xfrm>
            <a:off x="5148064" y="2312876"/>
            <a:ext cx="648072" cy="540060"/>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5"/>
          <p:cNvCxnSpPr>
            <a:stCxn id="33" idx="3"/>
            <a:endCxn id="31" idx="0"/>
          </p:cNvCxnSpPr>
          <p:nvPr/>
        </p:nvCxnSpPr>
        <p:spPr>
          <a:xfrm>
            <a:off x="6660232" y="3320988"/>
            <a:ext cx="828092" cy="684076"/>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35"/>
          <p:cNvCxnSpPr>
            <a:stCxn id="33" idx="1"/>
            <a:endCxn id="30" idx="0"/>
          </p:cNvCxnSpPr>
          <p:nvPr/>
        </p:nvCxnSpPr>
        <p:spPr>
          <a:xfrm rot="10800000" flipV="1">
            <a:off x="4031940" y="3320988"/>
            <a:ext cx="900100" cy="1620180"/>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pic>
        <p:nvPicPr>
          <p:cNvPr id="50" name="Picture 2" descr="http://a1.twimg.com/a/1285137161/images/twitter_logo_out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700808"/>
            <a:ext cx="1127232" cy="293221"/>
          </a:xfrm>
          <a:prstGeom prst="rect">
            <a:avLst/>
          </a:prstGeom>
          <a:solidFill>
            <a:schemeClr val="bg1"/>
          </a:solidFill>
          <a:extLst/>
        </p:spPr>
      </p:pic>
      <p:sp>
        <p:nvSpPr>
          <p:cNvPr id="66" name="メモ 65"/>
          <p:cNvSpPr/>
          <p:nvPr/>
        </p:nvSpPr>
        <p:spPr bwMode="auto">
          <a:xfrm>
            <a:off x="3347864" y="3789040"/>
            <a:ext cx="1152128" cy="64807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54000" bIns="0" anchor="ctr"/>
          <a:lstStyle/>
          <a:p>
            <a:pPr algn="ctr">
              <a:defRPr/>
            </a:pPr>
            <a:r>
              <a:rPr lang="ja-JP" altLang="en-US" sz="2800" dirty="0" smtClean="0">
                <a:solidFill>
                  <a:schemeClr val="bg2"/>
                </a:solidFill>
              </a:rPr>
              <a:t>買い方</a:t>
            </a:r>
            <a:endParaRPr lang="ja-JP" altLang="en-US" sz="2800" dirty="0">
              <a:solidFill>
                <a:schemeClr val="bg2"/>
              </a:solidFill>
            </a:endParaRPr>
          </a:p>
        </p:txBody>
      </p:sp>
      <p:cxnSp>
        <p:nvCxnSpPr>
          <p:cNvPr id="68" name="直線矢印コネクタ 35"/>
          <p:cNvCxnSpPr>
            <a:stCxn id="22" idx="3"/>
            <a:endCxn id="72" idx="3"/>
          </p:cNvCxnSpPr>
          <p:nvPr/>
        </p:nvCxnSpPr>
        <p:spPr>
          <a:xfrm flipH="1" flipV="1">
            <a:off x="8028384" y="1484784"/>
            <a:ext cx="432048" cy="4463355"/>
          </a:xfrm>
          <a:prstGeom prst="bentConnector3">
            <a:avLst>
              <a:gd name="adj1" fmla="val -52911"/>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012160" y="836712"/>
            <a:ext cx="2016224" cy="1296144"/>
          </a:xfrm>
          <a:prstGeom prst="roundRect">
            <a:avLst/>
          </a:prstGeom>
          <a:noFill/>
          <a:ln w="127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anchor="t" anchorCtr="0"/>
          <a:lstStyle/>
          <a:p>
            <a:pPr algn="r">
              <a:defRPr/>
            </a:pPr>
            <a:r>
              <a:rPr lang="ja-JP" altLang="en-US" sz="2800" dirty="0" smtClean="0">
                <a:solidFill>
                  <a:schemeClr val="tx1"/>
                </a:solidFill>
                <a:latin typeface="+mj-ea"/>
                <a:ea typeface="+mj-ea"/>
              </a:rPr>
              <a:t>対話</a:t>
            </a:r>
            <a:endParaRPr lang="ja-JP" altLang="en-US" sz="1400" dirty="0">
              <a:solidFill>
                <a:schemeClr val="tx1"/>
              </a:solidFill>
              <a:latin typeface="+mj-ea"/>
              <a:ea typeface="+mj-ea"/>
            </a:endParaRPr>
          </a:p>
        </p:txBody>
      </p:sp>
      <p:sp>
        <p:nvSpPr>
          <p:cNvPr id="54" name="メモ 53"/>
          <p:cNvSpPr/>
          <p:nvPr/>
        </p:nvSpPr>
        <p:spPr bwMode="auto">
          <a:xfrm>
            <a:off x="5436096" y="1052736"/>
            <a:ext cx="1152128" cy="648072"/>
          </a:xfrm>
          <a:prstGeom prst="foldedCorner">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bIns="0" anchor="ctr"/>
          <a:lstStyle/>
          <a:p>
            <a:pPr algn="ctr">
              <a:defRPr/>
            </a:pPr>
            <a:r>
              <a:rPr lang="ja-JP" altLang="en-US" sz="2800" dirty="0" smtClean="0">
                <a:solidFill>
                  <a:schemeClr val="bg2"/>
                </a:solidFill>
              </a:rPr>
              <a:t>ブログ</a:t>
            </a:r>
            <a:endParaRPr lang="ja-JP" altLang="en-US" sz="2800" dirty="0">
              <a:solidFill>
                <a:schemeClr val="bg2"/>
              </a:solidFill>
            </a:endParaRPr>
          </a:p>
        </p:txBody>
      </p:sp>
      <p:cxnSp>
        <p:nvCxnSpPr>
          <p:cNvPr id="76" name="直線矢印コネクタ 35"/>
          <p:cNvCxnSpPr>
            <a:stCxn id="54" idx="1"/>
            <a:endCxn id="25" idx="0"/>
          </p:cNvCxnSpPr>
          <p:nvPr/>
        </p:nvCxnSpPr>
        <p:spPr>
          <a:xfrm rot="10800000" flipV="1">
            <a:off x="4391980" y="1376772"/>
            <a:ext cx="1044116" cy="612068"/>
          </a:xfrm>
          <a:prstGeom prst="bentConnector2">
            <a:avLst/>
          </a:prstGeom>
          <a:ln w="127000">
            <a:miter lim="800000"/>
            <a:tailEnd type="stealth" w="med" len="med"/>
          </a:ln>
        </p:spPr>
        <p:style>
          <a:lnRef idx="1">
            <a:schemeClr val="accent1"/>
          </a:lnRef>
          <a:fillRef idx="0">
            <a:schemeClr val="accent1"/>
          </a:fillRef>
          <a:effectRef idx="0">
            <a:schemeClr val="accent1"/>
          </a:effectRef>
          <a:fontRef idx="minor">
            <a:schemeClr val="tx1"/>
          </a:fontRef>
        </p:style>
      </p:cxnSp>
      <p:pic>
        <p:nvPicPr>
          <p:cNvPr id="49" name="図 48" descr="1288771919_mail.png"/>
          <p:cNvPicPr>
            <a:picLocks noChangeAspect="1"/>
          </p:cNvPicPr>
          <p:nvPr/>
        </p:nvPicPr>
        <p:blipFill>
          <a:blip r:embed="rId3" cstate="print"/>
          <a:stretch>
            <a:fillRect/>
          </a:stretch>
        </p:blipFill>
        <p:spPr>
          <a:xfrm>
            <a:off x="5004048" y="620688"/>
            <a:ext cx="648072" cy="648072"/>
          </a:xfrm>
          <a:prstGeom prst="rect">
            <a:avLst/>
          </a:prstGeom>
        </p:spPr>
      </p:pic>
      <p:cxnSp>
        <p:nvCxnSpPr>
          <p:cNvPr id="82" name="直線矢印コネクタ 35"/>
          <p:cNvCxnSpPr>
            <a:stCxn id="25" idx="3"/>
            <a:endCxn id="31" idx="0"/>
          </p:cNvCxnSpPr>
          <p:nvPr/>
        </p:nvCxnSpPr>
        <p:spPr>
          <a:xfrm>
            <a:off x="5148064" y="2312876"/>
            <a:ext cx="2340260" cy="1692188"/>
          </a:xfrm>
          <a:prstGeom prst="bentConnector2">
            <a:avLst/>
          </a:prstGeom>
          <a:ln w="28575">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6" name="Picture 6"/>
          <p:cNvPicPr>
            <a:picLocks noChangeAspect="1" noChangeArrowheads="1"/>
          </p:cNvPicPr>
          <p:nvPr/>
        </p:nvPicPr>
        <p:blipFill>
          <a:blip r:embed="rId4" cstate="print"/>
          <a:srcRect/>
          <a:stretch>
            <a:fillRect/>
          </a:stretch>
        </p:blipFill>
        <p:spPr bwMode="auto">
          <a:xfrm>
            <a:off x="6300192" y="692696"/>
            <a:ext cx="504970" cy="504815"/>
          </a:xfrm>
          <a:prstGeom prst="rect">
            <a:avLst/>
          </a:prstGeom>
          <a:noFill/>
          <a:ln w="9525">
            <a:noFill/>
            <a:miter lim="800000"/>
            <a:headEnd/>
            <a:tailEnd/>
          </a:ln>
        </p:spPr>
      </p:pic>
      <p:cxnSp>
        <p:nvCxnSpPr>
          <p:cNvPr id="89" name="直線矢印コネクタ 35"/>
          <p:cNvCxnSpPr>
            <a:stCxn id="50" idx="0"/>
            <a:endCxn id="54" idx="3"/>
          </p:cNvCxnSpPr>
          <p:nvPr/>
        </p:nvCxnSpPr>
        <p:spPr>
          <a:xfrm rot="16200000" flipV="1">
            <a:off x="6744018" y="1220978"/>
            <a:ext cx="324036" cy="635624"/>
          </a:xfrm>
          <a:prstGeom prst="bentConnector2">
            <a:avLst/>
          </a:prstGeom>
          <a:ln w="38100">
            <a:miter lim="800000"/>
            <a:tailEnd type="stealth" w="lg" len="lg"/>
          </a:ln>
        </p:spPr>
        <p:style>
          <a:lnRef idx="1">
            <a:schemeClr val="accent1"/>
          </a:lnRef>
          <a:fillRef idx="0">
            <a:schemeClr val="accent1"/>
          </a:fillRef>
          <a:effectRef idx="0">
            <a:schemeClr val="accent1"/>
          </a:effectRef>
          <a:fontRef idx="minor">
            <a:schemeClr val="tx1"/>
          </a:fontRef>
        </p:style>
      </p:cxnSp>
      <p:sp>
        <p:nvSpPr>
          <p:cNvPr id="29" name="Text Box 5"/>
          <p:cNvSpPr txBox="1">
            <a:spLocks noChangeArrowheads="1"/>
          </p:cNvSpPr>
          <p:nvPr/>
        </p:nvSpPr>
        <p:spPr bwMode="auto">
          <a:xfrm>
            <a:off x="594417" y="1907192"/>
            <a:ext cx="1521919"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eaLnBrk="0" hangingPunct="0">
              <a:spcBef>
                <a:spcPct val="50000"/>
              </a:spcBef>
              <a:buSzPct val="75000"/>
              <a:defRPr/>
            </a:pPr>
            <a:r>
              <a:rPr lang="ja-JP" altLang="en-US" sz="2400" dirty="0" smtClean="0">
                <a:latin typeface="+mn-ea"/>
                <a:ea typeface="+mn-ea"/>
              </a:rPr>
              <a:t>新規</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訪問者数</a:t>
            </a:r>
            <a:endParaRPr lang="ja-JP" altLang="en-US" sz="2400" dirty="0">
              <a:latin typeface="+mn-ea"/>
              <a:ea typeface="+mn-ea"/>
            </a:endParaRPr>
          </a:p>
        </p:txBody>
      </p:sp>
      <p:sp>
        <p:nvSpPr>
          <p:cNvPr id="35" name="Text Box 5"/>
          <p:cNvSpPr txBox="1">
            <a:spLocks noChangeArrowheads="1"/>
          </p:cNvSpPr>
          <p:nvPr/>
        </p:nvSpPr>
        <p:spPr bwMode="auto">
          <a:xfrm>
            <a:off x="4387104" y="5255563"/>
            <a:ext cx="1521919"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eaLnBrk="0" hangingPunct="0">
              <a:spcBef>
                <a:spcPct val="50000"/>
              </a:spcBef>
              <a:buSzPct val="75000"/>
              <a:defRPr/>
            </a:pPr>
            <a:r>
              <a:rPr lang="ja-JP" altLang="en-US" sz="2400" dirty="0" smtClean="0">
                <a:latin typeface="+mn-ea"/>
                <a:ea typeface="+mn-ea"/>
              </a:rPr>
              <a:t>リピート</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購入者数</a:t>
            </a:r>
            <a:endParaRPr lang="ja-JP" altLang="en-US" sz="2400" dirty="0">
              <a:latin typeface="+mn-ea"/>
              <a:ea typeface="+mn-ea"/>
            </a:endParaRPr>
          </a:p>
        </p:txBody>
      </p:sp>
      <p:sp>
        <p:nvSpPr>
          <p:cNvPr id="37" name="Text Box 5"/>
          <p:cNvSpPr txBox="1">
            <a:spLocks noChangeArrowheads="1"/>
          </p:cNvSpPr>
          <p:nvPr/>
        </p:nvSpPr>
        <p:spPr bwMode="auto">
          <a:xfrm>
            <a:off x="6094162" y="2420888"/>
            <a:ext cx="1214142"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eaLnBrk="0" hangingPunct="0">
              <a:spcBef>
                <a:spcPct val="50000"/>
              </a:spcBef>
              <a:buSzPct val="75000"/>
              <a:defRPr/>
            </a:pPr>
            <a:r>
              <a:rPr lang="ja-JP" altLang="en-US" sz="2400" dirty="0" smtClean="0">
                <a:latin typeface="+mn-ea"/>
                <a:ea typeface="+mn-ea"/>
              </a:rPr>
              <a:t>閲覧</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商品数</a:t>
            </a:r>
            <a:endParaRPr lang="ja-JP" altLang="en-US" sz="2400" dirty="0">
              <a:latin typeface="+mn-ea"/>
              <a:ea typeface="+mn-ea"/>
            </a:endParaRPr>
          </a:p>
        </p:txBody>
      </p:sp>
      <p:sp>
        <p:nvSpPr>
          <p:cNvPr id="38" name="Text Box 5"/>
          <p:cNvSpPr txBox="1">
            <a:spLocks noChangeArrowheads="1"/>
          </p:cNvSpPr>
          <p:nvPr/>
        </p:nvSpPr>
        <p:spPr bwMode="auto">
          <a:xfrm>
            <a:off x="6622822" y="3599380"/>
            <a:ext cx="1837610"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72000" tIns="36000" rIns="0" bIns="36000">
            <a:spAutoFit/>
          </a:bodyPr>
          <a:lstStyle/>
          <a:p>
            <a:pPr marL="285750" indent="-285750" eaLnBrk="0" hangingPunct="0">
              <a:spcBef>
                <a:spcPct val="50000"/>
              </a:spcBef>
              <a:buSzPct val="75000"/>
              <a:defRPr/>
            </a:pPr>
            <a:r>
              <a:rPr lang="ja-JP" altLang="en-US" sz="2400" dirty="0" smtClean="0">
                <a:latin typeface="+mn-ea"/>
                <a:ea typeface="+mn-ea"/>
              </a:rPr>
              <a:t>お店</a:t>
            </a:r>
            <a:r>
              <a:rPr lang="en-US" altLang="ja-JP" sz="2400" dirty="0" smtClean="0">
                <a:latin typeface="+mn-ea"/>
                <a:ea typeface="+mn-ea"/>
              </a:rPr>
              <a:t>/</a:t>
            </a:r>
            <a:r>
              <a:rPr lang="ja-JP" altLang="en-US" sz="2400" dirty="0" smtClean="0">
                <a:latin typeface="+mn-ea"/>
                <a:ea typeface="+mn-ea"/>
              </a:rPr>
              <a:t>イベント</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閲覧回数</a:t>
            </a:r>
            <a:endParaRPr lang="ja-JP" altLang="en-US" sz="2400" dirty="0">
              <a:latin typeface="+mn-ea"/>
              <a:ea typeface="+mn-ea"/>
            </a:endParaRPr>
          </a:p>
        </p:txBody>
      </p:sp>
      <p:sp>
        <p:nvSpPr>
          <p:cNvPr id="40" name="Text Box 5"/>
          <p:cNvSpPr txBox="1">
            <a:spLocks noChangeArrowheads="1"/>
          </p:cNvSpPr>
          <p:nvPr/>
        </p:nvSpPr>
        <p:spPr bwMode="auto">
          <a:xfrm>
            <a:off x="2111720" y="4680366"/>
            <a:ext cx="1521919"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144000" tIns="36000" rIns="144000" bIns="36000">
            <a:spAutoFit/>
          </a:bodyPr>
          <a:lstStyle/>
          <a:p>
            <a:pPr eaLnBrk="0" hangingPunct="0">
              <a:spcBef>
                <a:spcPct val="50000"/>
              </a:spcBef>
              <a:buSzPct val="75000"/>
              <a:defRPr/>
            </a:pPr>
            <a:r>
              <a:rPr lang="ja-JP" altLang="en-US" sz="2400" dirty="0" smtClean="0">
                <a:latin typeface="+mn-ea"/>
                <a:ea typeface="+mn-ea"/>
              </a:rPr>
              <a:t>新規</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購入者数</a:t>
            </a:r>
            <a:endParaRPr lang="ja-JP" altLang="en-US" sz="2400" dirty="0">
              <a:latin typeface="+mn-ea"/>
              <a:ea typeface="+mn-ea"/>
            </a:endParaRPr>
          </a:p>
        </p:txBody>
      </p:sp>
      <p:sp>
        <p:nvSpPr>
          <p:cNvPr id="41" name="Text Box 5"/>
          <p:cNvSpPr txBox="1">
            <a:spLocks noChangeArrowheads="1"/>
          </p:cNvSpPr>
          <p:nvPr/>
        </p:nvSpPr>
        <p:spPr bwMode="auto">
          <a:xfrm>
            <a:off x="4067944" y="1052736"/>
            <a:ext cx="1411779"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72000" tIns="36000" rIns="36000" bIns="36000">
            <a:spAutoFit/>
          </a:bodyPr>
          <a:lstStyle/>
          <a:p>
            <a:pPr marL="285750" indent="-285750" eaLnBrk="0" hangingPunct="0">
              <a:spcBef>
                <a:spcPct val="50000"/>
              </a:spcBef>
              <a:buSzPct val="75000"/>
              <a:defRPr/>
            </a:pPr>
            <a:r>
              <a:rPr lang="ja-JP" altLang="en-US" sz="2400" dirty="0" smtClean="0">
                <a:latin typeface="+mn-ea"/>
                <a:ea typeface="+mn-ea"/>
              </a:rPr>
              <a:t>クリック数</a:t>
            </a:r>
            <a:endParaRPr lang="ja-JP" altLang="en-US" sz="2400" dirty="0">
              <a:latin typeface="+mn-ea"/>
              <a:ea typeface="+mn-ea"/>
            </a:endParaRPr>
          </a:p>
        </p:txBody>
      </p:sp>
      <p:sp>
        <p:nvSpPr>
          <p:cNvPr id="42" name="Text Box 5"/>
          <p:cNvSpPr txBox="1">
            <a:spLocks noChangeArrowheads="1"/>
          </p:cNvSpPr>
          <p:nvPr/>
        </p:nvSpPr>
        <p:spPr bwMode="auto">
          <a:xfrm>
            <a:off x="7644649" y="1681529"/>
            <a:ext cx="1319839" cy="811367"/>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72000" tIns="36000" rIns="0" bIns="36000">
            <a:spAutoFit/>
          </a:bodyPr>
          <a:lstStyle/>
          <a:p>
            <a:pPr eaLnBrk="0" hangingPunct="0">
              <a:spcBef>
                <a:spcPct val="50000"/>
              </a:spcBef>
              <a:buSzPct val="75000"/>
              <a:defRPr/>
            </a:pPr>
            <a:r>
              <a:rPr lang="ja-JP" altLang="en-US" sz="2400" dirty="0" smtClean="0">
                <a:latin typeface="+mn-ea"/>
                <a:ea typeface="+mn-ea"/>
              </a:rPr>
              <a:t>リプライ・</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コメント数</a:t>
            </a:r>
            <a:endParaRPr lang="en-US" altLang="ja-JP" sz="2400" dirty="0" smtClean="0">
              <a:latin typeface="+mn-ea"/>
              <a:ea typeface="+mn-ea"/>
            </a:endParaRPr>
          </a:p>
        </p:txBody>
      </p:sp>
      <p:sp>
        <p:nvSpPr>
          <p:cNvPr id="43" name="Text Box 5"/>
          <p:cNvSpPr txBox="1">
            <a:spLocks noChangeArrowheads="1"/>
          </p:cNvSpPr>
          <p:nvPr/>
        </p:nvSpPr>
        <p:spPr bwMode="auto">
          <a:xfrm>
            <a:off x="5472100" y="394677"/>
            <a:ext cx="2350571" cy="442035"/>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72000" tIns="36000" rIns="0" bIns="36000">
            <a:spAutoFit/>
          </a:bodyPr>
          <a:lstStyle/>
          <a:p>
            <a:pPr marL="285750" indent="-285750" eaLnBrk="0" hangingPunct="0">
              <a:spcBef>
                <a:spcPct val="50000"/>
              </a:spcBef>
              <a:buSzPct val="75000"/>
              <a:defRPr/>
            </a:pPr>
            <a:r>
              <a:rPr lang="ja-JP" altLang="en-US" sz="2400" dirty="0" smtClean="0">
                <a:latin typeface="+mn-ea"/>
                <a:ea typeface="+mn-ea"/>
              </a:rPr>
              <a:t>メルマガ購読者数</a:t>
            </a:r>
            <a:endParaRPr lang="ja-JP" altLang="en-US" sz="2400" dirty="0">
              <a:latin typeface="+mn-ea"/>
              <a:ea typeface="+mn-ea"/>
            </a:endParaRPr>
          </a:p>
        </p:txBody>
      </p:sp>
      <p:sp>
        <p:nvSpPr>
          <p:cNvPr id="46" name="正方形/長方形 45"/>
          <p:cNvSpPr/>
          <p:nvPr/>
        </p:nvSpPr>
        <p:spPr>
          <a:xfrm>
            <a:off x="395536" y="620688"/>
            <a:ext cx="57606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p:cNvGrpSpPr/>
          <p:nvPr/>
        </p:nvGrpSpPr>
        <p:grpSpPr>
          <a:xfrm>
            <a:off x="7092280" y="2276872"/>
            <a:ext cx="242918" cy="314926"/>
            <a:chOff x="8361530" y="2321986"/>
            <a:chExt cx="242918" cy="314926"/>
          </a:xfrm>
        </p:grpSpPr>
        <p:sp>
          <p:nvSpPr>
            <p:cNvPr id="51" name="二等辺三角形 50"/>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8244408" y="3356992"/>
            <a:ext cx="242918" cy="314926"/>
            <a:chOff x="8361530" y="2321986"/>
            <a:chExt cx="242918" cy="314926"/>
          </a:xfrm>
        </p:grpSpPr>
        <p:sp>
          <p:nvSpPr>
            <p:cNvPr id="55" name="二等辺三角形 54"/>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3059832" y="4509120"/>
            <a:ext cx="242918" cy="314926"/>
            <a:chOff x="8361530" y="2321986"/>
            <a:chExt cx="242918" cy="314926"/>
          </a:xfrm>
        </p:grpSpPr>
        <p:sp>
          <p:nvSpPr>
            <p:cNvPr id="58" name="二等辺三角形 57"/>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0" name="グループ化 59"/>
          <p:cNvGrpSpPr/>
          <p:nvPr/>
        </p:nvGrpSpPr>
        <p:grpSpPr>
          <a:xfrm>
            <a:off x="5508104" y="5085184"/>
            <a:ext cx="242918" cy="314926"/>
            <a:chOff x="8361530" y="2321986"/>
            <a:chExt cx="242918" cy="314926"/>
          </a:xfrm>
        </p:grpSpPr>
        <p:sp>
          <p:nvSpPr>
            <p:cNvPr id="61" name="二等辺三角形 60"/>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4572000" y="764704"/>
            <a:ext cx="242918" cy="314926"/>
            <a:chOff x="8361530" y="2321986"/>
            <a:chExt cx="242918" cy="314926"/>
          </a:xfrm>
        </p:grpSpPr>
        <p:sp>
          <p:nvSpPr>
            <p:cNvPr id="65" name="二等辺三角形 64"/>
            <p:cNvSpPr/>
            <p:nvPr/>
          </p:nvSpPr>
          <p:spPr>
            <a:xfrm rot="5400000">
              <a:off x="8423621" y="2293663"/>
              <a:ext cx="135620" cy="226034"/>
            </a:xfrm>
            <a:prstGeom prst="triangle">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コネクタ 66"/>
            <p:cNvCxnSpPr/>
            <p:nvPr/>
          </p:nvCxnSpPr>
          <p:spPr>
            <a:xfrm rot="5400000" flipH="1" flipV="1">
              <a:off x="8204067" y="2479449"/>
              <a:ext cx="314926" cy="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984146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ja-JP" altLang="en-US" dirty="0" smtClean="0"/>
              <a:t>ウォーターフォールの逆流アプローチ</a:t>
            </a:r>
          </a:p>
        </p:txBody>
      </p:sp>
      <p:sp>
        <p:nvSpPr>
          <p:cNvPr id="49155" name="Rectangle 3"/>
          <p:cNvSpPr>
            <a:spLocks noGrp="1" noChangeArrowheads="1"/>
          </p:cNvSpPr>
          <p:nvPr>
            <p:ph type="body" idx="1"/>
          </p:nvPr>
        </p:nvSpPr>
        <p:spPr>
          <a:xfrm>
            <a:off x="969963" y="1457325"/>
            <a:ext cx="7513637" cy="531813"/>
          </a:xfrm>
        </p:spPr>
        <p:txBody>
          <a:bodyPr/>
          <a:lstStyle/>
          <a:p>
            <a:r>
              <a:rPr lang="ja-JP" altLang="en-US" smtClean="0"/>
              <a:t>具体から着手、必要に応じて上流へ戻る</a:t>
            </a:r>
            <a:endParaRPr lang="en-US" altLang="ja-JP" smtClean="0"/>
          </a:p>
        </p:txBody>
      </p:sp>
      <p:pic>
        <p:nvPicPr>
          <p:cNvPr id="49156" name="Picture 6"/>
          <p:cNvPicPr>
            <a:picLocks noChangeAspect="1" noChangeArrowheads="1"/>
          </p:cNvPicPr>
          <p:nvPr/>
        </p:nvPicPr>
        <p:blipFill>
          <a:blip r:embed="rId2" cstate="print"/>
          <a:srcRect/>
          <a:stretch>
            <a:fillRect/>
          </a:stretch>
        </p:blipFill>
        <p:spPr bwMode="auto">
          <a:xfrm>
            <a:off x="1252029" y="2089724"/>
            <a:ext cx="5873750" cy="3214687"/>
          </a:xfrm>
          <a:prstGeom prst="rect">
            <a:avLst/>
          </a:prstGeom>
          <a:noFill/>
          <a:ln w="9525">
            <a:noFill/>
            <a:miter lim="800000"/>
            <a:headEnd/>
            <a:tailEnd/>
          </a:ln>
        </p:spPr>
      </p:pic>
      <p:sp>
        <p:nvSpPr>
          <p:cNvPr id="49157" name="Text Box 8"/>
          <p:cNvSpPr txBox="1">
            <a:spLocks noChangeArrowheads="1"/>
          </p:cNvSpPr>
          <p:nvPr/>
        </p:nvSpPr>
        <p:spPr bwMode="auto">
          <a:xfrm>
            <a:off x="7215188" y="4681538"/>
            <a:ext cx="1857375" cy="457200"/>
          </a:xfrm>
          <a:prstGeom prst="rect">
            <a:avLst/>
          </a:prstGeom>
          <a:noFill/>
          <a:ln w="9525">
            <a:noFill/>
            <a:miter lim="800000"/>
            <a:headEnd/>
            <a:tailEnd/>
          </a:ln>
        </p:spPr>
        <p:txBody>
          <a:bodyPr>
            <a:spAutoFit/>
          </a:bodyPr>
          <a:lstStyle/>
          <a:p>
            <a:pPr algn="r">
              <a:spcBef>
                <a:spcPct val="50000"/>
              </a:spcBef>
            </a:pPr>
            <a:r>
              <a:rPr lang="en-US" altLang="ja-JP" sz="1200" dirty="0">
                <a:hlinkClick r:id="rId3"/>
              </a:rPr>
              <a:t>http://www.mdn.co.jp/di/articles/529/?page=4</a:t>
            </a:r>
            <a:endParaRPr lang="en-US" altLang="ja-JP" sz="1200" dirty="0"/>
          </a:p>
        </p:txBody>
      </p:sp>
      <p:sp>
        <p:nvSpPr>
          <p:cNvPr id="10" name="正方形/長方形 9"/>
          <p:cNvSpPr/>
          <p:nvPr/>
        </p:nvSpPr>
        <p:spPr>
          <a:xfrm>
            <a:off x="500063" y="571500"/>
            <a:ext cx="428625"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Text Box 5"/>
          <p:cNvSpPr txBox="1">
            <a:spLocks noChangeArrowheads="1"/>
          </p:cNvSpPr>
          <p:nvPr/>
        </p:nvSpPr>
        <p:spPr bwMode="auto">
          <a:xfrm>
            <a:off x="1153604" y="5031361"/>
            <a:ext cx="5637212" cy="1041400"/>
          </a:xfrm>
          <a:prstGeom prst="rect">
            <a:avLst/>
          </a:prstGeom>
          <a:solidFill>
            <a:srgbClr val="FFFF99"/>
          </a:solidFill>
          <a:ln w="9525" algn="ctr">
            <a:noFill/>
            <a:miter lim="800000"/>
            <a:headEnd/>
            <a:tailEnd/>
          </a:ln>
          <a:effectLst>
            <a:outerShdw blurRad="50800" dist="38100" dir="2700000" algn="tl" rotWithShape="0">
              <a:prstClr val="black">
                <a:alpha val="40000"/>
              </a:prstClr>
            </a:outerShdw>
          </a:effectLst>
        </p:spPr>
        <p:txBody>
          <a:bodyPr wrap="none" lIns="126000" tIns="82800" rIns="252000" bIns="82800">
            <a:spAutoFit/>
          </a:bodyPr>
          <a:lstStyle/>
          <a:p>
            <a:pPr marL="285750" indent="-285750" eaLnBrk="0" hangingPunct="0">
              <a:lnSpc>
                <a:spcPct val="110000"/>
              </a:lnSpc>
              <a:spcBef>
                <a:spcPct val="20000"/>
              </a:spcBef>
              <a:buSzPct val="75000"/>
              <a:buFont typeface="Wingdings" pitchFamily="2" charset="2"/>
              <a:buChar char="l"/>
              <a:defRPr/>
            </a:pPr>
            <a:r>
              <a:rPr lang="ja-JP" altLang="en-US" sz="2400" dirty="0">
                <a:solidFill>
                  <a:srgbClr val="000000"/>
                </a:solidFill>
                <a:latin typeface="+mn-ea"/>
                <a:ea typeface="+mn-ea"/>
              </a:rPr>
              <a:t>上流工程の必要性と意義が明確になる</a:t>
            </a:r>
            <a:endParaRPr lang="en-US" altLang="ja-JP" sz="2400" dirty="0">
              <a:solidFill>
                <a:srgbClr val="000000"/>
              </a:solidFill>
              <a:latin typeface="+mn-ea"/>
              <a:ea typeface="+mn-ea"/>
            </a:endParaRPr>
          </a:p>
          <a:p>
            <a:pPr marL="285750" indent="-285750" eaLnBrk="0" hangingPunct="0">
              <a:lnSpc>
                <a:spcPct val="110000"/>
              </a:lnSpc>
              <a:spcBef>
                <a:spcPct val="20000"/>
              </a:spcBef>
              <a:buSzPct val="75000"/>
              <a:buFont typeface="Wingdings" pitchFamily="2" charset="2"/>
              <a:buChar char="l"/>
              <a:defRPr/>
            </a:pPr>
            <a:r>
              <a:rPr lang="ja-JP" altLang="en-US" sz="2400" dirty="0">
                <a:solidFill>
                  <a:srgbClr val="000000"/>
                </a:solidFill>
                <a:latin typeface="+mn-ea"/>
                <a:ea typeface="+mn-ea"/>
              </a:rPr>
              <a:t>下流へつながらない行為はムダ</a:t>
            </a:r>
            <a:endParaRPr lang="en-US" altLang="ja-JP" sz="2400" dirty="0">
              <a:solidFill>
                <a:srgbClr val="000000"/>
              </a:solidFill>
              <a:latin typeface="+mn-ea"/>
              <a:ea typeface="+mn-ea"/>
            </a:endParaRPr>
          </a:p>
        </p:txBody>
      </p:sp>
      <p:pic>
        <p:nvPicPr>
          <p:cNvPr id="91138" name="Picture 2" descr="MdN DESiGN INTERACTI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9795" y="4177777"/>
            <a:ext cx="1448160" cy="48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solidFill>
                  <a:schemeClr val="tx1"/>
                </a:solidFill>
                <a:latin typeface="+mj-ea"/>
              </a:rPr>
              <a:t>最適化のサイクルを回すために</a:t>
            </a:r>
            <a:endParaRPr lang="ja-JP" altLang="en-US" sz="3200" dirty="0">
              <a:solidFill>
                <a:schemeClr val="tx1"/>
              </a:solidFill>
              <a:latin typeface="+mj-ea"/>
            </a:endParaRPr>
          </a:p>
        </p:txBody>
      </p:sp>
      <p:sp>
        <p:nvSpPr>
          <p:cNvPr id="40963" name="Rectangle 3"/>
          <p:cNvSpPr>
            <a:spLocks noGrp="1" noChangeArrowheads="1"/>
          </p:cNvSpPr>
          <p:nvPr>
            <p:ph type="body" idx="4294967295"/>
          </p:nvPr>
        </p:nvSpPr>
        <p:spPr>
          <a:xfrm>
            <a:off x="969963" y="1457325"/>
            <a:ext cx="7513637" cy="1686616"/>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同僚の役に立つレポートを作ろう</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solidFill>
                  <a:schemeClr val="tx1"/>
                </a:solidFill>
                <a:latin typeface="+mj-ea"/>
              </a:rPr>
              <a:t>個人</a:t>
            </a:r>
            <a:r>
              <a:rPr lang="ja-JP" altLang="en-US" sz="2800" dirty="0">
                <a:solidFill>
                  <a:schemeClr val="tx1"/>
                </a:solidFill>
                <a:latin typeface="+mj-ea"/>
              </a:rPr>
              <a:t>の業績が集まり全体の業績に</a:t>
            </a:r>
            <a:r>
              <a:rPr lang="ja-JP" altLang="en-US" sz="2800" dirty="0" smtClean="0">
                <a:solidFill>
                  <a:schemeClr val="tx1"/>
                </a:solidFill>
                <a:latin typeface="+mj-ea"/>
              </a:rPr>
              <a:t>なる</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smtClean="0">
                <a:solidFill>
                  <a:schemeClr val="tx1"/>
                </a:solidFill>
                <a:latin typeface="+mj-ea"/>
              </a:rPr>
              <a:t>見えない「全体」より見える「個人」を</a:t>
            </a:r>
            <a:endParaRPr lang="ja-JP" altLang="en-US" sz="28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4020068522"/>
              </p:ext>
            </p:extLst>
          </p:nvPr>
        </p:nvGraphicFramePr>
        <p:xfrm>
          <a:off x="5706467" y="3861048"/>
          <a:ext cx="593725" cy="773113"/>
        </p:xfrm>
        <a:graphic>
          <a:graphicData uri="http://schemas.openxmlformats.org/presentationml/2006/ole">
            <mc:AlternateContent xmlns:mc="http://schemas.openxmlformats.org/markup-compatibility/2006">
              <mc:Choice xmlns:v="urn:schemas-microsoft-com:vml" Requires="v">
                <p:oleObj spid="_x0000_s2156" name="Visio" r:id="rId3" imgW="593750" imgH="773887" progId="">
                  <p:embed/>
                </p:oleObj>
              </mc:Choice>
              <mc:Fallback>
                <p:oleObj name="Visio" r:id="rId3" imgW="593750" imgH="773887" progId="">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467" y="3861048"/>
                        <a:ext cx="5937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092585959"/>
              </p:ext>
            </p:extLst>
          </p:nvPr>
        </p:nvGraphicFramePr>
        <p:xfrm>
          <a:off x="4842371" y="4365104"/>
          <a:ext cx="593725" cy="773113"/>
        </p:xfrm>
        <a:graphic>
          <a:graphicData uri="http://schemas.openxmlformats.org/presentationml/2006/ole">
            <mc:AlternateContent xmlns:mc="http://schemas.openxmlformats.org/markup-compatibility/2006">
              <mc:Choice xmlns:v="urn:schemas-microsoft-com:vml" Requires="v">
                <p:oleObj spid="_x0000_s2157" name="Visio" r:id="rId5" imgW="593750" imgH="773887" progId="">
                  <p:embed/>
                </p:oleObj>
              </mc:Choice>
              <mc:Fallback>
                <p:oleObj name="Visio" r:id="rId5" imgW="593750" imgH="773887" progId="">
                  <p:embed/>
                  <p:pic>
                    <p:nvPicPr>
                      <p:cNvPr id="0"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371" y="4365104"/>
                        <a:ext cx="5937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516684877"/>
              </p:ext>
            </p:extLst>
          </p:nvPr>
        </p:nvGraphicFramePr>
        <p:xfrm>
          <a:off x="5706467" y="4797152"/>
          <a:ext cx="593725" cy="773113"/>
        </p:xfrm>
        <a:graphic>
          <a:graphicData uri="http://schemas.openxmlformats.org/presentationml/2006/ole">
            <mc:AlternateContent xmlns:mc="http://schemas.openxmlformats.org/markup-compatibility/2006">
              <mc:Choice xmlns:v="urn:schemas-microsoft-com:vml" Requires="v">
                <p:oleObj spid="_x0000_s2158" name="Visio" r:id="rId6" imgW="593750" imgH="773887" progId="">
                  <p:embed/>
                </p:oleObj>
              </mc:Choice>
              <mc:Fallback>
                <p:oleObj name="Visio" r:id="rId6" imgW="593750" imgH="773887" progId="">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467" y="4797152"/>
                        <a:ext cx="5937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004591169"/>
              </p:ext>
            </p:extLst>
          </p:nvPr>
        </p:nvGraphicFramePr>
        <p:xfrm>
          <a:off x="6570563" y="4365104"/>
          <a:ext cx="593725" cy="773113"/>
        </p:xfrm>
        <a:graphic>
          <a:graphicData uri="http://schemas.openxmlformats.org/presentationml/2006/ole">
            <mc:AlternateContent xmlns:mc="http://schemas.openxmlformats.org/markup-compatibility/2006">
              <mc:Choice xmlns:v="urn:schemas-microsoft-com:vml" Requires="v">
                <p:oleObj spid="_x0000_s2159" name="Visio" r:id="rId7" imgW="593750" imgH="773887" progId="">
                  <p:embed/>
                </p:oleObj>
              </mc:Choice>
              <mc:Fallback>
                <p:oleObj name="Visio" r:id="rId7" imgW="593750" imgH="773887" progId="">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563" y="4365104"/>
                        <a:ext cx="5937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9"/>
          <p:cNvSpPr>
            <a:spLocks noChangeArrowheads="1"/>
          </p:cNvSpPr>
          <p:nvPr/>
        </p:nvSpPr>
        <p:spPr bwMode="auto">
          <a:xfrm>
            <a:off x="1979712" y="3933056"/>
            <a:ext cx="1150436" cy="1440160"/>
          </a:xfrm>
          <a:prstGeom prst="cube">
            <a:avLst>
              <a:gd name="adj" fmla="val 25000"/>
            </a:avLst>
          </a:prstGeom>
          <a:solidFill>
            <a:srgbClr val="DDDDDD"/>
          </a:solidFill>
          <a:ln w="9525">
            <a:solidFill>
              <a:schemeClr val="tx1"/>
            </a:solidFill>
            <a:miter lim="800000"/>
            <a:headEnd/>
            <a:tailEnd/>
          </a:ln>
          <a:effectLst>
            <a:outerShdw blurRad="76200" dir="18900000" sy="23000" kx="-1200000" algn="bl" rotWithShape="0">
              <a:prstClr val="black">
                <a:alpha val="20000"/>
              </a:prstClr>
            </a:outerShdw>
          </a:effectLst>
        </p:spPr>
        <p:txBody>
          <a:bodyPr wrap="none" anchor="ctr"/>
          <a:lstStyle/>
          <a:p>
            <a:pPr algn="ctr"/>
            <a:r>
              <a:rPr lang="ja-JP" altLang="en-US" sz="4400" dirty="0" smtClean="0">
                <a:solidFill>
                  <a:schemeClr val="bg2"/>
                </a:solidFill>
              </a:rPr>
              <a:t>？</a:t>
            </a:r>
            <a:endParaRPr lang="ja-JP" altLang="en-US" sz="4400" dirty="0">
              <a:solidFill>
                <a:schemeClr val="bg2"/>
              </a:solidFill>
            </a:endParaRPr>
          </a:p>
        </p:txBody>
      </p:sp>
      <p:sp>
        <p:nvSpPr>
          <p:cNvPr id="10" name="二等辺三角形 9"/>
          <p:cNvSpPr/>
          <p:nvPr/>
        </p:nvSpPr>
        <p:spPr>
          <a:xfrm rot="16200000" flipV="1">
            <a:off x="3440452" y="4475536"/>
            <a:ext cx="1440160" cy="3600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28915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en-US" altLang="ja-JP" sz="3200" dirty="0" smtClean="0">
                <a:solidFill>
                  <a:schemeClr val="tx1"/>
                </a:solidFill>
                <a:latin typeface="+mn-ea"/>
                <a:ea typeface="+mn-ea"/>
              </a:rPr>
              <a:t>Web</a:t>
            </a:r>
            <a:r>
              <a:rPr lang="ja-JP" altLang="en-US" sz="3200" dirty="0" smtClean="0">
                <a:solidFill>
                  <a:schemeClr val="tx1"/>
                </a:solidFill>
                <a:latin typeface="+mn-ea"/>
                <a:ea typeface="+mn-ea"/>
              </a:rPr>
              <a:t>解析はみんなのもの</a:t>
            </a:r>
            <a:endParaRPr lang="ja-JP" altLang="en-US" sz="3200" dirty="0">
              <a:solidFill>
                <a:schemeClr val="tx1"/>
              </a:solidFill>
              <a:latin typeface="+mn-ea"/>
              <a:ea typeface="+mn-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650244"/>
            <a:ext cx="4621683" cy="422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4758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dirty="0" smtClean="0"/>
              <a:t>ノウハウのエコシステム</a:t>
            </a:r>
          </a:p>
        </p:txBody>
      </p:sp>
      <p:pic>
        <p:nvPicPr>
          <p:cNvPr id="217091" name="Picture 3"/>
          <p:cNvPicPr>
            <a:picLocks noChangeAspect="1" noChangeArrowheads="1"/>
          </p:cNvPicPr>
          <p:nvPr/>
        </p:nvPicPr>
        <p:blipFill>
          <a:blip r:embed="rId2" cstate="print"/>
          <a:srcRect/>
          <a:stretch>
            <a:fillRect/>
          </a:stretch>
        </p:blipFill>
        <p:spPr bwMode="auto">
          <a:xfrm>
            <a:off x="4022762" y="1196752"/>
            <a:ext cx="790359" cy="2979043"/>
          </a:xfrm>
          <a:prstGeom prst="rect">
            <a:avLst/>
          </a:prstGeom>
          <a:noFill/>
          <a:ln w="9525">
            <a:noFill/>
            <a:miter lim="800000"/>
            <a:headEnd/>
            <a:tailEnd/>
          </a:ln>
        </p:spPr>
      </p:pic>
      <p:sp>
        <p:nvSpPr>
          <p:cNvPr id="8" name="角丸四角形 7"/>
          <p:cNvSpPr/>
          <p:nvPr/>
        </p:nvSpPr>
        <p:spPr>
          <a:xfrm>
            <a:off x="5521796" y="2132856"/>
            <a:ext cx="1714500" cy="1637358"/>
          </a:xfrm>
          <a:prstGeom prst="roundRect">
            <a:avLst>
              <a:gd name="adj" fmla="val 50000"/>
            </a:avLst>
          </a:prstGeom>
          <a:blipFill dpi="0" rotWithShape="0">
            <a:blip r:embed="rId3" cstate="print"/>
            <a:srcRect/>
            <a:stretch>
              <a:fillRect/>
            </a:stretch>
          </a:blip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企業</a:t>
            </a:r>
            <a:endParaRPr lang="ja-JP" alt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角丸四角形 8"/>
          <p:cNvSpPr/>
          <p:nvPr/>
        </p:nvSpPr>
        <p:spPr>
          <a:xfrm>
            <a:off x="1547664" y="2132856"/>
            <a:ext cx="1714500" cy="1637358"/>
          </a:xfrm>
          <a:prstGeom prst="roundRect">
            <a:avLst>
              <a:gd name="adj" fmla="val 50000"/>
            </a:avLst>
          </a:prstGeom>
          <a:blipFill dpi="0" rotWithShape="0">
            <a:blip r:embed="rId4" cstate="print"/>
            <a:srcRect/>
            <a:stretch>
              <a:fillRect/>
            </a:stretch>
          </a:blip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顧客</a:t>
            </a:r>
            <a:endParaRPr lang="ja-JP" alt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nvGrpSpPr>
          <p:cNvPr id="25" name="グループ化 24"/>
          <p:cNvGrpSpPr/>
          <p:nvPr/>
        </p:nvGrpSpPr>
        <p:grpSpPr>
          <a:xfrm>
            <a:off x="2404914" y="3770214"/>
            <a:ext cx="3974132" cy="1747018"/>
            <a:chOff x="2404914" y="3770214"/>
            <a:chExt cx="3974132" cy="1747018"/>
          </a:xfrm>
        </p:grpSpPr>
        <p:sp>
          <p:nvSpPr>
            <p:cNvPr id="10" name="角丸四角形 9"/>
            <p:cNvSpPr/>
            <p:nvPr/>
          </p:nvSpPr>
          <p:spPr>
            <a:xfrm>
              <a:off x="3590714" y="4653136"/>
              <a:ext cx="1714500" cy="864096"/>
            </a:xfrm>
            <a:prstGeom prst="roundRect">
              <a:avLst/>
            </a:prstGeom>
            <a:solidFill>
              <a:schemeClr val="bg1"/>
            </a:solidFill>
            <a:ln>
              <a:solidFill>
                <a:schemeClr val="tx2"/>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smtClean="0">
                  <a:solidFill>
                    <a:schemeClr val="tx1"/>
                  </a:solidFill>
                </a:rPr>
                <a:t>制作者</a:t>
              </a:r>
              <a:endParaRPr lang="ja-JP" altLang="en-US" sz="3200" dirty="0">
                <a:solidFill>
                  <a:schemeClr val="tx1"/>
                </a:solidFill>
              </a:endParaRPr>
            </a:p>
          </p:txBody>
        </p:sp>
        <p:cxnSp>
          <p:nvCxnSpPr>
            <p:cNvPr id="12" name="図形 11"/>
            <p:cNvCxnSpPr>
              <a:stCxn id="8" idx="2"/>
              <a:endCxn id="10" idx="3"/>
            </p:cNvCxnSpPr>
            <p:nvPr/>
          </p:nvCxnSpPr>
          <p:spPr>
            <a:xfrm rot="5400000">
              <a:off x="5184645" y="3890783"/>
              <a:ext cx="1314970" cy="1073832"/>
            </a:xfrm>
            <a:prstGeom prst="curvedConnector2">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図形 13"/>
            <p:cNvCxnSpPr>
              <a:stCxn id="9" idx="2"/>
              <a:endCxn id="10" idx="1"/>
            </p:cNvCxnSpPr>
            <p:nvPr/>
          </p:nvCxnSpPr>
          <p:spPr>
            <a:xfrm rot="16200000" flipH="1">
              <a:off x="2340329" y="3834799"/>
              <a:ext cx="1314970" cy="1185800"/>
            </a:xfrm>
            <a:prstGeom prst="curvedConnector2">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図形 16"/>
            <p:cNvCxnSpPr>
              <a:stCxn id="10" idx="0"/>
            </p:cNvCxnSpPr>
            <p:nvPr/>
          </p:nvCxnSpPr>
          <p:spPr>
            <a:xfrm rot="5400000" flipH="1" flipV="1">
              <a:off x="4127351" y="4325677"/>
              <a:ext cx="648072" cy="6846"/>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26" name="Rectangle 7"/>
          <p:cNvSpPr>
            <a:spLocks noChangeArrowheads="1"/>
          </p:cNvSpPr>
          <p:nvPr/>
        </p:nvSpPr>
        <p:spPr bwMode="auto">
          <a:xfrm>
            <a:off x="7272633" y="2348880"/>
            <a:ext cx="1506924" cy="1319198"/>
          </a:xfrm>
          <a:prstGeom prst="rect">
            <a:avLst/>
          </a:prstGeom>
          <a:noFill/>
          <a:ln w="9525">
            <a:noFill/>
            <a:miter lim="800000"/>
            <a:headEnd/>
            <a:tailEnd/>
          </a:ln>
        </p:spPr>
        <p:txBody>
          <a:bodyPr wrap="none" lIns="108000" tIns="36000" rIns="108000" bIns="36000" anchor="ctr" anchorCtr="0">
            <a:spAutoFit/>
          </a:bodyPr>
          <a:lstStyle/>
          <a:p>
            <a:pPr>
              <a:spcBef>
                <a:spcPts val="300"/>
              </a:spcBef>
            </a:pPr>
            <a:r>
              <a:rPr lang="ja-JP" altLang="en-US" sz="2800" b="1" dirty="0" smtClean="0">
                <a:solidFill>
                  <a:schemeClr val="accent2"/>
                </a:solidFill>
                <a:latin typeface="Times New Roman" pitchFamily="18" charset="0"/>
              </a:rPr>
              <a:t>資産</a:t>
            </a:r>
            <a:endParaRPr lang="en-US" altLang="ja-JP" sz="2800" b="1" dirty="0" smtClean="0">
              <a:solidFill>
                <a:schemeClr val="accent2"/>
              </a:solidFill>
              <a:latin typeface="Times New Roman" pitchFamily="18" charset="0"/>
            </a:endParaRPr>
          </a:p>
          <a:p>
            <a:pPr marL="174625" indent="-174625">
              <a:spcBef>
                <a:spcPts val="300"/>
              </a:spcBef>
              <a:buFont typeface="Arial" pitchFamily="34" charset="0"/>
              <a:buChar char="•"/>
            </a:pPr>
            <a:r>
              <a:rPr lang="ja-JP" altLang="en-US" sz="2400" b="1" dirty="0" smtClean="0">
                <a:solidFill>
                  <a:schemeClr val="accent2"/>
                </a:solidFill>
                <a:latin typeface="Times New Roman" pitchFamily="18" charset="0"/>
              </a:rPr>
              <a:t>ノウハウ</a:t>
            </a:r>
            <a:endParaRPr lang="en-US" altLang="ja-JP" sz="2400" b="1" dirty="0" smtClean="0">
              <a:solidFill>
                <a:schemeClr val="accent2"/>
              </a:solidFill>
              <a:latin typeface="Times New Roman" pitchFamily="18" charset="0"/>
            </a:endParaRPr>
          </a:p>
          <a:p>
            <a:pPr marL="174625" indent="-174625">
              <a:spcBef>
                <a:spcPts val="300"/>
              </a:spcBef>
              <a:buFont typeface="Arial" pitchFamily="34" charset="0"/>
              <a:buChar char="•"/>
            </a:pPr>
            <a:r>
              <a:rPr lang="ja-JP" altLang="en-US" sz="2400" b="1" dirty="0" smtClean="0">
                <a:solidFill>
                  <a:schemeClr val="accent2"/>
                </a:solidFill>
                <a:latin typeface="Times New Roman" pitchFamily="18" charset="0"/>
              </a:rPr>
              <a:t>資金</a:t>
            </a:r>
            <a:endParaRPr lang="ja-JP" altLang="en-US" sz="2400" b="1" dirty="0">
              <a:solidFill>
                <a:schemeClr val="accent2"/>
              </a:solidFill>
              <a:latin typeface="Times New Roman" pitchFamily="18" charset="0"/>
            </a:endParaRPr>
          </a:p>
        </p:txBody>
      </p:sp>
      <p:sp>
        <p:nvSpPr>
          <p:cNvPr id="27" name="Rectangle 7"/>
          <p:cNvSpPr>
            <a:spLocks noChangeArrowheads="1"/>
          </p:cNvSpPr>
          <p:nvPr/>
        </p:nvSpPr>
        <p:spPr bwMode="auto">
          <a:xfrm>
            <a:off x="536195" y="2708920"/>
            <a:ext cx="939461" cy="503590"/>
          </a:xfrm>
          <a:prstGeom prst="rect">
            <a:avLst/>
          </a:prstGeom>
          <a:noFill/>
          <a:ln w="9525">
            <a:noFill/>
            <a:miter lim="800000"/>
            <a:headEnd/>
            <a:tailEnd/>
          </a:ln>
        </p:spPr>
        <p:txBody>
          <a:bodyPr wrap="none" lIns="108000" tIns="36000" rIns="108000" bIns="36000" anchor="ctr" anchorCtr="0">
            <a:spAutoFit/>
          </a:bodyPr>
          <a:lstStyle/>
          <a:p>
            <a:pPr>
              <a:spcBef>
                <a:spcPts val="300"/>
              </a:spcBef>
            </a:pPr>
            <a:r>
              <a:rPr lang="ja-JP" altLang="en-US" sz="2800" b="1" dirty="0" smtClean="0">
                <a:solidFill>
                  <a:schemeClr val="accent2"/>
                </a:solidFill>
                <a:latin typeface="Times New Roman" pitchFamily="18" charset="0"/>
              </a:rPr>
              <a:t>満足</a:t>
            </a:r>
            <a:endParaRPr lang="ja-JP" altLang="en-US" sz="2800" b="1" dirty="0">
              <a:solidFill>
                <a:schemeClr val="accent2"/>
              </a:solidFill>
              <a:latin typeface="Times New Roman" pitchFamily="18" charset="0"/>
            </a:endParaRPr>
          </a:p>
        </p:txBody>
      </p:sp>
      <p:sp>
        <p:nvSpPr>
          <p:cNvPr id="28" name="Rectangle 7"/>
          <p:cNvSpPr>
            <a:spLocks noChangeArrowheads="1"/>
          </p:cNvSpPr>
          <p:nvPr/>
        </p:nvSpPr>
        <p:spPr bwMode="auto">
          <a:xfrm>
            <a:off x="3419872" y="5607895"/>
            <a:ext cx="1506924" cy="442035"/>
          </a:xfrm>
          <a:prstGeom prst="rect">
            <a:avLst/>
          </a:prstGeom>
          <a:noFill/>
          <a:ln w="9525">
            <a:noFill/>
            <a:miter lim="800000"/>
            <a:headEnd/>
            <a:tailEnd/>
          </a:ln>
        </p:spPr>
        <p:txBody>
          <a:bodyPr wrap="none" lIns="108000" tIns="36000" rIns="108000" bIns="36000" anchor="ctr" anchorCtr="0">
            <a:spAutoFit/>
          </a:bodyPr>
          <a:lstStyle/>
          <a:p>
            <a:pPr marL="174625" indent="-174625">
              <a:spcBef>
                <a:spcPts val="300"/>
              </a:spcBef>
              <a:buFont typeface="Arial" pitchFamily="34" charset="0"/>
              <a:buChar char="•"/>
            </a:pPr>
            <a:r>
              <a:rPr lang="ja-JP" altLang="en-US" sz="2400" b="1" dirty="0" smtClean="0">
                <a:solidFill>
                  <a:schemeClr val="accent2"/>
                </a:solidFill>
                <a:latin typeface="Times New Roman" pitchFamily="18" charset="0"/>
              </a:rPr>
              <a:t>ノウハウ</a:t>
            </a:r>
            <a:endParaRPr lang="en-US" altLang="ja-JP" sz="2400" b="1" dirty="0" smtClean="0">
              <a:solidFill>
                <a:schemeClr val="accent2"/>
              </a:solidFill>
              <a:latin typeface="Times New Roman" pitchFamily="18" charset="0"/>
            </a:endParaRPr>
          </a:p>
        </p:txBody>
      </p:sp>
      <p:sp>
        <p:nvSpPr>
          <p:cNvPr id="30" name="Rectangle 7"/>
          <p:cNvSpPr>
            <a:spLocks noChangeArrowheads="1"/>
          </p:cNvSpPr>
          <p:nvPr/>
        </p:nvSpPr>
        <p:spPr bwMode="auto">
          <a:xfrm>
            <a:off x="4932040" y="5589240"/>
            <a:ext cx="1013199" cy="442035"/>
          </a:xfrm>
          <a:prstGeom prst="rect">
            <a:avLst/>
          </a:prstGeom>
          <a:noFill/>
          <a:ln w="9525">
            <a:noFill/>
            <a:miter lim="800000"/>
            <a:headEnd/>
            <a:tailEnd/>
          </a:ln>
        </p:spPr>
        <p:txBody>
          <a:bodyPr wrap="none" lIns="108000" tIns="36000" rIns="108000" bIns="36000" anchor="ctr" anchorCtr="0">
            <a:spAutoFit/>
          </a:bodyPr>
          <a:lstStyle/>
          <a:p>
            <a:pPr marL="174625" indent="-174625">
              <a:spcBef>
                <a:spcPts val="300"/>
              </a:spcBef>
              <a:buFont typeface="Arial" pitchFamily="34" charset="0"/>
              <a:buChar char="•"/>
            </a:pPr>
            <a:r>
              <a:rPr lang="ja-JP" altLang="en-US" sz="2400" b="1" dirty="0" smtClean="0">
                <a:solidFill>
                  <a:schemeClr val="accent2"/>
                </a:solidFill>
                <a:latin typeface="Times New Roman" pitchFamily="18" charset="0"/>
              </a:rPr>
              <a:t>資金</a:t>
            </a:r>
            <a:endParaRPr lang="ja-JP" altLang="en-US" sz="2400" b="1" dirty="0">
              <a:solidFill>
                <a:schemeClr val="accent2"/>
              </a:solidFill>
              <a:latin typeface="Times New Roman" pitchFamily="18" charset="0"/>
            </a:endParaRPr>
          </a:p>
        </p:txBody>
      </p:sp>
      <p:cxnSp>
        <p:nvCxnSpPr>
          <p:cNvPr id="36" name="直線矢印コネクタ 35"/>
          <p:cNvCxnSpPr/>
          <p:nvPr/>
        </p:nvCxnSpPr>
        <p:spPr>
          <a:xfrm>
            <a:off x="4716016" y="3040494"/>
            <a:ext cx="720080" cy="1588"/>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3347864" y="3038475"/>
            <a:ext cx="1071736" cy="2019"/>
          </a:xfrm>
          <a:prstGeom prst="straightConnector1">
            <a:avLst/>
          </a:prstGeom>
          <a:ln w="38100">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4716016" y="2780928"/>
            <a:ext cx="720080" cy="1588"/>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3347864" y="2780928"/>
            <a:ext cx="1080120" cy="1588"/>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線吹き出し 1 (枠付き) 41"/>
          <p:cNvSpPr/>
          <p:nvPr/>
        </p:nvSpPr>
        <p:spPr>
          <a:xfrm>
            <a:off x="1331640" y="5229200"/>
            <a:ext cx="932015" cy="970829"/>
          </a:xfrm>
          <a:prstGeom prst="borderCallout1">
            <a:avLst>
              <a:gd name="adj1" fmla="val 21520"/>
              <a:gd name="adj2" fmla="val 108533"/>
              <a:gd name="adj3" fmla="val 5776"/>
              <a:gd name="adj4" fmla="val 233269"/>
            </a:avLst>
          </a:prstGeom>
        </p:spPr>
        <p:style>
          <a:lnRef idx="1">
            <a:schemeClr val="accent4"/>
          </a:lnRef>
          <a:fillRef idx="3">
            <a:schemeClr val="accent4"/>
          </a:fillRef>
          <a:effectRef idx="2">
            <a:schemeClr val="accent4"/>
          </a:effectRef>
          <a:fontRef idx="minor">
            <a:schemeClr val="lt1"/>
          </a:fontRef>
        </p:style>
        <p:txBody>
          <a:bodyPr wrap="none" lIns="144000" tIns="36000" rIns="144000" bIns="72000" rtlCol="0" anchor="ctr">
            <a:spAutoFit/>
          </a:bodyPr>
          <a:lstStyle/>
          <a:p>
            <a:pPr algn="ctr"/>
            <a:r>
              <a:rPr kumimoji="1" lang="en-US" altLang="ja-JP" sz="2800" dirty="0" smtClean="0"/>
              <a:t>IA</a:t>
            </a:r>
            <a:r>
              <a:rPr kumimoji="1" lang="ja-JP" altLang="en-US" sz="2800" dirty="0" smtClean="0"/>
              <a:t>・</a:t>
            </a:r>
            <a:r>
              <a:rPr kumimoji="1" lang="en-US" altLang="ja-JP" sz="2800" dirty="0" smtClean="0"/>
              <a:t/>
            </a:r>
            <a:br>
              <a:rPr kumimoji="1" lang="en-US" altLang="ja-JP" sz="2800" dirty="0" smtClean="0"/>
            </a:br>
            <a:r>
              <a:rPr kumimoji="1" lang="en-US" altLang="ja-JP" sz="2800" dirty="0" smtClean="0"/>
              <a:t>UXD</a:t>
            </a:r>
            <a:endParaRPr kumimoji="1" lang="ja-JP" altLang="en-US" sz="2800" dirty="0"/>
          </a:p>
        </p:txBody>
      </p:sp>
      <p:grpSp>
        <p:nvGrpSpPr>
          <p:cNvPr id="29" name="グループ化 28"/>
          <p:cNvGrpSpPr/>
          <p:nvPr/>
        </p:nvGrpSpPr>
        <p:grpSpPr>
          <a:xfrm>
            <a:off x="4788024" y="1196752"/>
            <a:ext cx="2087925" cy="2304256"/>
            <a:chOff x="4788024" y="1196752"/>
            <a:chExt cx="2087925" cy="2304256"/>
          </a:xfrm>
        </p:grpSpPr>
        <p:sp>
          <p:nvSpPr>
            <p:cNvPr id="43" name="線吹き出し 1 (枠付き) 42"/>
            <p:cNvSpPr/>
            <p:nvPr/>
          </p:nvSpPr>
          <p:spPr>
            <a:xfrm>
              <a:off x="5292080" y="1196752"/>
              <a:ext cx="1583869" cy="539942"/>
            </a:xfrm>
            <a:prstGeom prst="borderCallout1">
              <a:avLst>
                <a:gd name="adj1" fmla="val 115346"/>
                <a:gd name="adj2" fmla="val 9496"/>
                <a:gd name="adj3" fmla="val 348354"/>
                <a:gd name="adj4" fmla="val -20165"/>
              </a:avLst>
            </a:prstGeom>
          </p:spPr>
          <p:style>
            <a:lnRef idx="1">
              <a:schemeClr val="accent4"/>
            </a:lnRef>
            <a:fillRef idx="3">
              <a:schemeClr val="accent4"/>
            </a:fillRef>
            <a:effectRef idx="2">
              <a:schemeClr val="accent4"/>
            </a:effectRef>
            <a:fontRef idx="minor">
              <a:schemeClr val="lt1"/>
            </a:fontRef>
          </p:style>
          <p:txBody>
            <a:bodyPr wrap="none" lIns="108000" tIns="36000" rIns="108000" bIns="72000" rtlCol="0" anchor="ctr">
              <a:spAutoFit/>
            </a:bodyPr>
            <a:lstStyle/>
            <a:p>
              <a:pPr algn="ctr"/>
              <a:r>
                <a:rPr kumimoji="1" lang="en-US" altLang="ja-JP" sz="2800" dirty="0" smtClean="0"/>
                <a:t>Web</a:t>
              </a:r>
              <a:r>
                <a:rPr kumimoji="1" lang="ja-JP" altLang="en-US" sz="2800" dirty="0" smtClean="0"/>
                <a:t>解析</a:t>
              </a:r>
              <a:endParaRPr kumimoji="1" lang="ja-JP" altLang="en-US" sz="2800" dirty="0"/>
            </a:p>
          </p:txBody>
        </p:sp>
        <p:sp>
          <p:nvSpPr>
            <p:cNvPr id="44" name="フローチャート : 磁気ディスク 43"/>
            <p:cNvSpPr/>
            <p:nvPr/>
          </p:nvSpPr>
          <p:spPr>
            <a:xfrm>
              <a:off x="4788024" y="3140968"/>
              <a:ext cx="360040" cy="360040"/>
            </a:xfrm>
            <a:prstGeom prst="flowChartMagneticDisk">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p:nvGrpSpPr>
        <p:grpSpPr>
          <a:xfrm>
            <a:off x="4938886" y="3645024"/>
            <a:ext cx="2944665" cy="1548054"/>
            <a:chOff x="4938886" y="3645024"/>
            <a:chExt cx="2944665" cy="1548054"/>
          </a:xfrm>
        </p:grpSpPr>
        <p:sp>
          <p:nvSpPr>
            <p:cNvPr id="45" name="線吹き出し 1 (枠付き) 44"/>
            <p:cNvSpPr/>
            <p:nvPr/>
          </p:nvSpPr>
          <p:spPr>
            <a:xfrm>
              <a:off x="6588224" y="4653136"/>
              <a:ext cx="1295327" cy="539942"/>
            </a:xfrm>
            <a:prstGeom prst="borderCallout1">
              <a:avLst>
                <a:gd name="adj1" fmla="val 38142"/>
                <a:gd name="adj2" fmla="val -8333"/>
                <a:gd name="adj3" fmla="val -57591"/>
                <a:gd name="adj4" fmla="val -71584"/>
              </a:avLst>
            </a:prstGeom>
          </p:spPr>
          <p:style>
            <a:lnRef idx="1">
              <a:schemeClr val="accent4"/>
            </a:lnRef>
            <a:fillRef idx="3">
              <a:schemeClr val="accent4"/>
            </a:fillRef>
            <a:effectRef idx="2">
              <a:schemeClr val="accent4"/>
            </a:effectRef>
            <a:fontRef idx="minor">
              <a:schemeClr val="lt1"/>
            </a:fontRef>
          </p:style>
          <p:txBody>
            <a:bodyPr wrap="none" lIns="108000" tIns="36000" rIns="108000" bIns="72000" rtlCol="0" anchor="ctr">
              <a:spAutoFit/>
            </a:bodyPr>
            <a:lstStyle/>
            <a:p>
              <a:pPr algn="ctr"/>
              <a:r>
                <a:rPr kumimoji="1" lang="ja-JP" altLang="en-US" sz="2800" dirty="0" smtClean="0"/>
                <a:t>最適化</a:t>
              </a:r>
              <a:endParaRPr kumimoji="1" lang="ja-JP" altLang="en-US" sz="2800" dirty="0"/>
            </a:p>
          </p:txBody>
        </p:sp>
        <p:sp>
          <p:nvSpPr>
            <p:cNvPr id="47" name="環状矢印 46"/>
            <p:cNvSpPr/>
            <p:nvPr/>
          </p:nvSpPr>
          <p:spPr bwMode="auto">
            <a:xfrm>
              <a:off x="4938886" y="3645024"/>
              <a:ext cx="857250" cy="857250"/>
            </a:xfrm>
            <a:prstGeom prst="circularArrow">
              <a:avLst>
                <a:gd name="adj1" fmla="val 12500"/>
                <a:gd name="adj2" fmla="val 1142319"/>
                <a:gd name="adj3" fmla="val 20457681"/>
                <a:gd name="adj4" fmla="val 11448508"/>
                <a:gd name="adj5" fmla="val 12500"/>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48" name="環状矢印 47"/>
            <p:cNvSpPr/>
            <p:nvPr/>
          </p:nvSpPr>
          <p:spPr bwMode="auto">
            <a:xfrm rot="10800000">
              <a:off x="4938886" y="3645024"/>
              <a:ext cx="857250" cy="857250"/>
            </a:xfrm>
            <a:prstGeom prst="circularArrow">
              <a:avLst>
                <a:gd name="adj1" fmla="val 12500"/>
                <a:gd name="adj2" fmla="val 1142319"/>
                <a:gd name="adj3" fmla="val 20457681"/>
                <a:gd name="adj4" fmla="val 11448508"/>
                <a:gd name="adj5" fmla="val 12500"/>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31" name="正方形/長方形 30"/>
          <p:cNvSpPr/>
          <p:nvPr/>
        </p:nvSpPr>
        <p:spPr>
          <a:xfrm>
            <a:off x="4419300" y="2996952"/>
            <a:ext cx="21602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964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p:bldP spid="4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a:solidFill>
                  <a:schemeClr val="tx1"/>
                </a:solidFill>
                <a:latin typeface="+mn-ea"/>
                <a:ea typeface="+mn-ea"/>
              </a:rPr>
              <a:t>作りっぱなしは宝くじと同じ</a:t>
            </a:r>
          </a:p>
        </p:txBody>
      </p:sp>
      <p:sp>
        <p:nvSpPr>
          <p:cNvPr id="40963" name="Rectangle 3"/>
          <p:cNvSpPr>
            <a:spLocks noGrp="1" noChangeArrowheads="1"/>
          </p:cNvSpPr>
          <p:nvPr>
            <p:ph type="body" idx="4294967295"/>
          </p:nvPr>
        </p:nvSpPr>
        <p:spPr>
          <a:xfrm>
            <a:off x="969963" y="1457325"/>
            <a:ext cx="7513637" cy="2749022"/>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仮説を放置しない</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solidFill>
                  <a:schemeClr val="tx1"/>
                </a:solidFill>
                <a:latin typeface="+mj-ea"/>
              </a:rPr>
              <a:t>人間の作る企画・制作は間違いだらけ</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smtClean="0">
                <a:solidFill>
                  <a:schemeClr val="tx1"/>
                </a:solidFill>
                <a:latin typeface="+mj-ea"/>
              </a:rPr>
              <a:t>運用は「継続」ではなく「改善」</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smtClean="0">
                <a:solidFill>
                  <a:schemeClr val="tx1"/>
                </a:solidFill>
                <a:latin typeface="+mj-ea"/>
              </a:rPr>
              <a:t>早く間違いに気づく</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a:solidFill>
                  <a:schemeClr val="tx1"/>
                </a:solidFill>
                <a:latin typeface="+mj-ea"/>
              </a:rPr>
              <a:t>時に</a:t>
            </a:r>
            <a:r>
              <a:rPr lang="ja-JP" altLang="en-US" sz="2800" dirty="0" smtClean="0">
                <a:solidFill>
                  <a:schemeClr val="tx1"/>
                </a:solidFill>
                <a:latin typeface="+mj-ea"/>
              </a:rPr>
              <a:t>は大胆なアイデアも試す</a:t>
            </a:r>
            <a:endParaRPr lang="ja-JP" altLang="en-US" sz="28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12" name="Rectangle 21"/>
          <p:cNvSpPr>
            <a:spLocks noChangeArrowheads="1"/>
          </p:cNvSpPr>
          <p:nvPr/>
        </p:nvSpPr>
        <p:spPr bwMode="auto">
          <a:xfrm>
            <a:off x="2338908" y="4444677"/>
            <a:ext cx="2376488" cy="792163"/>
          </a:xfrm>
          <a:prstGeom prst="rect">
            <a:avLst/>
          </a:prstGeom>
          <a:solidFill>
            <a:schemeClr val="bg1"/>
          </a:solidFill>
          <a:ln w="9525">
            <a:noFill/>
            <a:miter lim="800000"/>
            <a:headEnd/>
            <a:tailEnd/>
          </a:ln>
        </p:spPr>
        <p:txBody>
          <a:bodyPr wrap="none" anchor="ctr"/>
          <a:lstStyle/>
          <a:p>
            <a:endParaRPr lang="ja-JP" altLang="en-US"/>
          </a:p>
        </p:txBody>
      </p:sp>
      <p:sp>
        <p:nvSpPr>
          <p:cNvPr id="13" name="AutoShape 24"/>
          <p:cNvSpPr>
            <a:spLocks noChangeArrowheads="1"/>
          </p:cNvSpPr>
          <p:nvPr/>
        </p:nvSpPr>
        <p:spPr bwMode="auto">
          <a:xfrm>
            <a:off x="3545408" y="4373240"/>
            <a:ext cx="4699000" cy="790575"/>
          </a:xfrm>
          <a:prstGeom prst="chevron">
            <a:avLst>
              <a:gd name="adj" fmla="val 38139"/>
            </a:avLst>
          </a:prstGeom>
          <a:solidFill>
            <a:schemeClr val="accent1"/>
          </a:solidFill>
          <a:ln w="9525">
            <a:solidFill>
              <a:schemeClr val="tx1"/>
            </a:solidFill>
            <a:miter lim="800000"/>
            <a:headEnd/>
            <a:tailEnd/>
          </a:ln>
        </p:spPr>
        <p:txBody>
          <a:bodyPr wrap="none"/>
          <a:lstStyle/>
          <a:p>
            <a:pPr algn="ctr"/>
            <a:r>
              <a:rPr lang="ja-JP" altLang="en-US" sz="3200" b="1" dirty="0">
                <a:solidFill>
                  <a:schemeClr val="bg1"/>
                </a:solidFill>
              </a:rPr>
              <a:t>運用</a:t>
            </a:r>
            <a:r>
              <a:rPr lang="ja-JP" altLang="en-US" sz="3200" b="1" dirty="0"/>
              <a:t>　　</a:t>
            </a:r>
          </a:p>
        </p:txBody>
      </p:sp>
      <p:grpSp>
        <p:nvGrpSpPr>
          <p:cNvPr id="14" name="グループ化 14"/>
          <p:cNvGrpSpPr/>
          <p:nvPr/>
        </p:nvGrpSpPr>
        <p:grpSpPr bwMode="auto">
          <a:xfrm>
            <a:off x="3759713" y="4876860"/>
            <a:ext cx="1000125" cy="999765"/>
            <a:chOff x="1857356" y="4286256"/>
            <a:chExt cx="1357322" cy="1357322"/>
          </a:xfrm>
          <a:solidFill>
            <a:schemeClr val="accent5"/>
          </a:solidFill>
        </p:grpSpPr>
        <p:sp>
          <p:nvSpPr>
            <p:cNvPr id="15" name="環状矢印 14"/>
            <p:cNvSpPr/>
            <p:nvPr/>
          </p:nvSpPr>
          <p:spPr>
            <a:xfrm>
              <a:off x="1857356" y="4286256"/>
              <a:ext cx="1357322" cy="1357322"/>
            </a:xfrm>
            <a:prstGeom prst="circularArrow">
              <a:avLst>
                <a:gd name="adj1" fmla="val 12500"/>
                <a:gd name="adj2" fmla="val 1142319"/>
                <a:gd name="adj3" fmla="val 20457681"/>
                <a:gd name="adj4" fmla="val 11448508"/>
                <a:gd name="adj5" fmla="val 1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6" name="環状矢印 15"/>
            <p:cNvSpPr/>
            <p:nvPr/>
          </p:nvSpPr>
          <p:spPr>
            <a:xfrm rot="10800000">
              <a:off x="1857356" y="4286256"/>
              <a:ext cx="1357322" cy="1357322"/>
            </a:xfrm>
            <a:prstGeom prst="circularArrow">
              <a:avLst>
                <a:gd name="adj1" fmla="val 12500"/>
                <a:gd name="adj2" fmla="val 1142319"/>
                <a:gd name="adj3" fmla="val 20457681"/>
                <a:gd name="adj4" fmla="val 11448508"/>
                <a:gd name="adj5" fmla="val 1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grpSp>
        <p:nvGrpSpPr>
          <p:cNvPr id="17" name="グループ化 15"/>
          <p:cNvGrpSpPr/>
          <p:nvPr/>
        </p:nvGrpSpPr>
        <p:grpSpPr bwMode="auto">
          <a:xfrm>
            <a:off x="4902721" y="4876860"/>
            <a:ext cx="1000125" cy="999765"/>
            <a:chOff x="1857356" y="4286256"/>
            <a:chExt cx="1357322" cy="1357322"/>
          </a:xfrm>
          <a:solidFill>
            <a:schemeClr val="accent5"/>
          </a:solidFill>
        </p:grpSpPr>
        <p:sp>
          <p:nvSpPr>
            <p:cNvPr id="18" name="環状矢印 17"/>
            <p:cNvSpPr/>
            <p:nvPr/>
          </p:nvSpPr>
          <p:spPr>
            <a:xfrm>
              <a:off x="1857356" y="4286256"/>
              <a:ext cx="1357322" cy="1357322"/>
            </a:xfrm>
            <a:prstGeom prst="circularArrow">
              <a:avLst>
                <a:gd name="adj1" fmla="val 12500"/>
                <a:gd name="adj2" fmla="val 1142319"/>
                <a:gd name="adj3" fmla="val 20457681"/>
                <a:gd name="adj4" fmla="val 11448508"/>
                <a:gd name="adj5" fmla="val 1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9" name="環状矢印 18"/>
            <p:cNvSpPr/>
            <p:nvPr/>
          </p:nvSpPr>
          <p:spPr>
            <a:xfrm rot="10800000">
              <a:off x="1857356" y="4286256"/>
              <a:ext cx="1357322" cy="1357322"/>
            </a:xfrm>
            <a:prstGeom prst="circularArrow">
              <a:avLst>
                <a:gd name="adj1" fmla="val 12500"/>
                <a:gd name="adj2" fmla="val 1142319"/>
                <a:gd name="adj3" fmla="val 20457681"/>
                <a:gd name="adj4" fmla="val 11448508"/>
                <a:gd name="adj5" fmla="val 1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grpSp>
        <p:nvGrpSpPr>
          <p:cNvPr id="20" name="グループ化 18"/>
          <p:cNvGrpSpPr/>
          <p:nvPr/>
        </p:nvGrpSpPr>
        <p:grpSpPr bwMode="auto">
          <a:xfrm>
            <a:off x="5942033" y="4876860"/>
            <a:ext cx="1000125" cy="999765"/>
            <a:chOff x="1857356" y="4286256"/>
            <a:chExt cx="1357322" cy="1357322"/>
          </a:xfrm>
          <a:solidFill>
            <a:schemeClr val="accent5"/>
          </a:solidFill>
        </p:grpSpPr>
        <p:sp>
          <p:nvSpPr>
            <p:cNvPr id="21" name="環状矢印 20"/>
            <p:cNvSpPr/>
            <p:nvPr/>
          </p:nvSpPr>
          <p:spPr>
            <a:xfrm>
              <a:off x="1857356" y="4286256"/>
              <a:ext cx="1357322" cy="1357322"/>
            </a:xfrm>
            <a:prstGeom prst="circularArrow">
              <a:avLst>
                <a:gd name="adj1" fmla="val 12500"/>
                <a:gd name="adj2" fmla="val 1142319"/>
                <a:gd name="adj3" fmla="val 20457681"/>
                <a:gd name="adj4" fmla="val 11448508"/>
                <a:gd name="adj5" fmla="val 1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2" name="環状矢印 21"/>
            <p:cNvSpPr/>
            <p:nvPr/>
          </p:nvSpPr>
          <p:spPr>
            <a:xfrm rot="10800000">
              <a:off x="1857356" y="4286256"/>
              <a:ext cx="1357322" cy="1357322"/>
            </a:xfrm>
            <a:prstGeom prst="circularArrow">
              <a:avLst>
                <a:gd name="adj1" fmla="val 12500"/>
                <a:gd name="adj2" fmla="val 1142319"/>
                <a:gd name="adj3" fmla="val 20457681"/>
                <a:gd name="adj4" fmla="val 11448508"/>
                <a:gd name="adj5" fmla="val 1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grpSp>
        <p:nvGrpSpPr>
          <p:cNvPr id="23" name="グループ化 21"/>
          <p:cNvGrpSpPr/>
          <p:nvPr/>
        </p:nvGrpSpPr>
        <p:grpSpPr bwMode="auto">
          <a:xfrm>
            <a:off x="7072784" y="4876860"/>
            <a:ext cx="1000125" cy="999765"/>
            <a:chOff x="1857356" y="4286256"/>
            <a:chExt cx="1357322" cy="1357322"/>
          </a:xfrm>
          <a:solidFill>
            <a:schemeClr val="accent5"/>
          </a:solidFill>
        </p:grpSpPr>
        <p:sp>
          <p:nvSpPr>
            <p:cNvPr id="24" name="環状矢印 23"/>
            <p:cNvSpPr/>
            <p:nvPr/>
          </p:nvSpPr>
          <p:spPr>
            <a:xfrm>
              <a:off x="1857356" y="4286256"/>
              <a:ext cx="1357322" cy="1357322"/>
            </a:xfrm>
            <a:prstGeom prst="circularArrow">
              <a:avLst>
                <a:gd name="adj1" fmla="val 12500"/>
                <a:gd name="adj2" fmla="val 1142319"/>
                <a:gd name="adj3" fmla="val 20457681"/>
                <a:gd name="adj4" fmla="val 11448508"/>
                <a:gd name="adj5" fmla="val 1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5" name="環状矢印 24"/>
            <p:cNvSpPr/>
            <p:nvPr/>
          </p:nvSpPr>
          <p:spPr>
            <a:xfrm rot="10800000">
              <a:off x="1857356" y="4286256"/>
              <a:ext cx="1357322" cy="1357322"/>
            </a:xfrm>
            <a:prstGeom prst="circularArrow">
              <a:avLst>
                <a:gd name="adj1" fmla="val 12500"/>
                <a:gd name="adj2" fmla="val 1142319"/>
                <a:gd name="adj3" fmla="val 20457681"/>
                <a:gd name="adj4" fmla="val 11448508"/>
                <a:gd name="adj5" fmla="val 1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26" name="テキスト ボックス 24"/>
          <p:cNvSpPr txBox="1">
            <a:spLocks noChangeArrowheads="1"/>
          </p:cNvSpPr>
          <p:nvPr/>
        </p:nvSpPr>
        <p:spPr bwMode="auto">
          <a:xfrm>
            <a:off x="6358458" y="4365104"/>
            <a:ext cx="1500188" cy="584200"/>
          </a:xfrm>
          <a:prstGeom prst="rect">
            <a:avLst/>
          </a:prstGeom>
          <a:noFill/>
          <a:ln w="9525">
            <a:noFill/>
            <a:miter lim="800000"/>
            <a:headEnd/>
            <a:tailEnd/>
          </a:ln>
        </p:spPr>
        <p:txBody>
          <a:bodyPr>
            <a:spAutoFit/>
          </a:bodyPr>
          <a:lstStyle/>
          <a:p>
            <a:pPr algn="ctr"/>
            <a:r>
              <a:rPr lang="ja-JP" altLang="en-US" sz="3200" dirty="0"/>
              <a:t>改善</a:t>
            </a:r>
          </a:p>
        </p:txBody>
      </p:sp>
      <p:sp>
        <p:nvSpPr>
          <p:cNvPr id="27" name="AutoShape 23"/>
          <p:cNvSpPr>
            <a:spLocks noChangeArrowheads="1"/>
          </p:cNvSpPr>
          <p:nvPr/>
        </p:nvSpPr>
        <p:spPr bwMode="auto">
          <a:xfrm>
            <a:off x="1259408" y="4373240"/>
            <a:ext cx="2286000" cy="790575"/>
          </a:xfrm>
          <a:prstGeom prst="chevron">
            <a:avLst>
              <a:gd name="adj" fmla="val 40361"/>
            </a:avLst>
          </a:prstGeom>
          <a:solidFill>
            <a:srgbClr val="A2E5EE"/>
          </a:solidFill>
          <a:ln w="9525">
            <a:solidFill>
              <a:schemeClr val="tx1"/>
            </a:solidFill>
            <a:miter lim="800000"/>
            <a:headEnd/>
            <a:tailEnd/>
          </a:ln>
        </p:spPr>
        <p:txBody>
          <a:bodyPr wrap="none" lIns="0" rIns="108000" anchor="ctr"/>
          <a:lstStyle/>
          <a:p>
            <a:pPr algn="ctr"/>
            <a:r>
              <a:rPr lang="ja-JP" altLang="en-US" sz="2800" b="1" dirty="0"/>
              <a:t>　</a:t>
            </a:r>
            <a:r>
              <a:rPr lang="ja-JP" altLang="en-US" sz="2800" b="1" dirty="0" smtClean="0"/>
              <a:t>構築</a:t>
            </a:r>
            <a:endParaRPr lang="ja-JP" altLang="en-US" sz="2800" b="1" dirty="0"/>
          </a:p>
        </p:txBody>
      </p:sp>
      <p:grpSp>
        <p:nvGrpSpPr>
          <p:cNvPr id="28" name="グループ化 21"/>
          <p:cNvGrpSpPr/>
          <p:nvPr/>
        </p:nvGrpSpPr>
        <p:grpSpPr bwMode="auto">
          <a:xfrm>
            <a:off x="2238995" y="4876860"/>
            <a:ext cx="1000125" cy="999765"/>
            <a:chOff x="1857356" y="4286256"/>
            <a:chExt cx="1357322" cy="1357322"/>
          </a:xfrm>
          <a:solidFill>
            <a:schemeClr val="accent5"/>
          </a:solidFill>
        </p:grpSpPr>
        <p:sp>
          <p:nvSpPr>
            <p:cNvPr id="29" name="環状矢印 28"/>
            <p:cNvSpPr/>
            <p:nvPr/>
          </p:nvSpPr>
          <p:spPr>
            <a:xfrm>
              <a:off x="1857356" y="4286256"/>
              <a:ext cx="1357322" cy="1357322"/>
            </a:xfrm>
            <a:prstGeom prst="circularArrow">
              <a:avLst>
                <a:gd name="adj1" fmla="val 12500"/>
                <a:gd name="adj2" fmla="val 1142319"/>
                <a:gd name="adj3" fmla="val 20457681"/>
                <a:gd name="adj4" fmla="val 11448508"/>
                <a:gd name="adj5" fmla="val 1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0" name="環状矢印 29"/>
            <p:cNvSpPr/>
            <p:nvPr/>
          </p:nvSpPr>
          <p:spPr>
            <a:xfrm rot="10800000">
              <a:off x="1857356" y="4286256"/>
              <a:ext cx="1357322" cy="1357322"/>
            </a:xfrm>
            <a:prstGeom prst="circularArrow">
              <a:avLst>
                <a:gd name="adj1" fmla="val 12500"/>
                <a:gd name="adj2" fmla="val 1142319"/>
                <a:gd name="adj3" fmla="val 20457681"/>
                <a:gd name="adj4" fmla="val 11448508"/>
                <a:gd name="adj5" fmla="val 1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Tree>
    <p:extLst>
      <p:ext uri="{BB962C8B-B14F-4D97-AF65-F5344CB8AC3E}">
        <p14:creationId xmlns:p14="http://schemas.microsoft.com/office/powerpoint/2010/main" val="2629277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p:cNvCxnSpPr/>
          <p:nvPr/>
        </p:nvCxnSpPr>
        <p:spPr>
          <a:xfrm>
            <a:off x="1943708" y="3732967"/>
            <a:ext cx="4680520" cy="0"/>
          </a:xfrm>
          <a:prstGeom prst="straightConnector1">
            <a:avLst/>
          </a:prstGeom>
          <a:ln w="19050">
            <a:solidFill>
              <a:schemeClr val="bg1">
                <a:lumMod val="85000"/>
              </a:schemeClr>
            </a:solidFill>
            <a:prstDash val="dash"/>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4302538" y="1772815"/>
            <a:ext cx="0" cy="3910745"/>
          </a:xfrm>
          <a:prstGeom prst="straightConnector1">
            <a:avLst/>
          </a:prstGeom>
          <a:ln w="19050">
            <a:solidFill>
              <a:schemeClr val="bg1">
                <a:lumMod val="85000"/>
              </a:schemeClr>
            </a:solidFill>
            <a:prstDash val="dash"/>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564214" y="3356992"/>
            <a:ext cx="415498" cy="646331"/>
          </a:xfrm>
          <a:prstGeom prst="rect">
            <a:avLst/>
          </a:prstGeom>
          <a:noFill/>
        </p:spPr>
        <p:txBody>
          <a:bodyPr wrap="none" rtlCol="0">
            <a:spAutoFit/>
          </a:bodyPr>
          <a:lstStyle>
            <a:defPPr>
              <a:defRPr lang="ja-JP"/>
            </a:defPPr>
            <a:lvl1pPr>
              <a:defRPr>
                <a:solidFill>
                  <a:srgbClr val="92D050"/>
                </a:solidFill>
                <a:latin typeface="+mn-ea"/>
                <a:ea typeface="+mn-ea"/>
              </a:defRPr>
            </a:lvl1pPr>
          </a:lstStyle>
          <a:p>
            <a:r>
              <a:rPr lang="ja-JP" altLang="en-US" dirty="0"/>
              <a:t>実</a:t>
            </a:r>
            <a:r>
              <a:rPr lang="en-US" altLang="ja-JP" dirty="0"/>
              <a:t/>
            </a:r>
            <a:br>
              <a:rPr lang="en-US" altLang="ja-JP" dirty="0"/>
            </a:br>
            <a:r>
              <a:rPr lang="ja-JP" altLang="en-US" dirty="0"/>
              <a:t>践</a:t>
            </a:r>
          </a:p>
        </p:txBody>
      </p:sp>
      <p:sp>
        <p:nvSpPr>
          <p:cNvPr id="13" name="テキスト ボックス 12"/>
          <p:cNvSpPr txBox="1"/>
          <p:nvPr/>
        </p:nvSpPr>
        <p:spPr>
          <a:xfrm>
            <a:off x="6588224" y="3356992"/>
            <a:ext cx="415498" cy="646331"/>
          </a:xfrm>
          <a:prstGeom prst="rect">
            <a:avLst/>
          </a:prstGeom>
          <a:noFill/>
        </p:spPr>
        <p:txBody>
          <a:bodyPr wrap="none" rtlCol="0">
            <a:spAutoFit/>
          </a:bodyPr>
          <a:lstStyle/>
          <a:p>
            <a:r>
              <a:rPr kumimoji="1" lang="ja-JP" altLang="en-US" dirty="0" smtClean="0">
                <a:solidFill>
                  <a:schemeClr val="bg1">
                    <a:lumMod val="75000"/>
                  </a:schemeClr>
                </a:solidFill>
                <a:latin typeface="+mn-ea"/>
                <a:ea typeface="+mn-ea"/>
              </a:rPr>
              <a:t>理</a:t>
            </a:r>
            <a:r>
              <a:rPr kumimoji="1" lang="en-US" altLang="ja-JP" dirty="0" smtClean="0">
                <a:solidFill>
                  <a:schemeClr val="bg1">
                    <a:lumMod val="75000"/>
                  </a:schemeClr>
                </a:solidFill>
                <a:latin typeface="+mn-ea"/>
                <a:ea typeface="+mn-ea"/>
              </a:rPr>
              <a:t/>
            </a:r>
            <a:br>
              <a:rPr kumimoji="1" lang="en-US" altLang="ja-JP" dirty="0" smtClean="0">
                <a:solidFill>
                  <a:schemeClr val="bg1">
                    <a:lumMod val="75000"/>
                  </a:schemeClr>
                </a:solidFill>
                <a:latin typeface="+mn-ea"/>
                <a:ea typeface="+mn-ea"/>
              </a:rPr>
            </a:br>
            <a:r>
              <a:rPr kumimoji="1" lang="ja-JP" altLang="en-US" dirty="0" smtClean="0">
                <a:solidFill>
                  <a:schemeClr val="bg1">
                    <a:lumMod val="75000"/>
                  </a:schemeClr>
                </a:solidFill>
                <a:latin typeface="+mn-ea"/>
                <a:ea typeface="+mn-ea"/>
              </a:rPr>
              <a:t>論</a:t>
            </a:r>
            <a:endParaRPr kumimoji="1" lang="ja-JP" altLang="en-US" dirty="0">
              <a:solidFill>
                <a:schemeClr val="bg1">
                  <a:lumMod val="75000"/>
                </a:schemeClr>
              </a:solidFill>
              <a:latin typeface="+mn-ea"/>
              <a:ea typeface="+mn-ea"/>
            </a:endParaRPr>
          </a:p>
        </p:txBody>
      </p:sp>
      <p:sp>
        <p:nvSpPr>
          <p:cNvPr id="14" name="テキスト ボックス 13"/>
          <p:cNvSpPr txBox="1"/>
          <p:nvPr/>
        </p:nvSpPr>
        <p:spPr>
          <a:xfrm>
            <a:off x="3987456" y="5661248"/>
            <a:ext cx="646331" cy="369332"/>
          </a:xfrm>
          <a:prstGeom prst="rect">
            <a:avLst/>
          </a:prstGeom>
          <a:noFill/>
        </p:spPr>
        <p:txBody>
          <a:bodyPr wrap="none" rtlCol="0">
            <a:spAutoFit/>
          </a:bodyPr>
          <a:lstStyle/>
          <a:p>
            <a:r>
              <a:rPr kumimoji="1" lang="ja-JP" altLang="en-US" dirty="0" smtClean="0">
                <a:solidFill>
                  <a:srgbClr val="92D050"/>
                </a:solidFill>
                <a:latin typeface="+mn-ea"/>
                <a:ea typeface="+mn-ea"/>
              </a:rPr>
              <a:t>個人</a:t>
            </a:r>
            <a:endParaRPr kumimoji="1" lang="ja-JP" altLang="en-US" dirty="0">
              <a:solidFill>
                <a:srgbClr val="92D050"/>
              </a:solidFill>
              <a:latin typeface="+mn-ea"/>
              <a:ea typeface="+mn-ea"/>
            </a:endParaRPr>
          </a:p>
        </p:txBody>
      </p:sp>
      <p:sp>
        <p:nvSpPr>
          <p:cNvPr id="15" name="テキスト ボックス 14"/>
          <p:cNvSpPr txBox="1"/>
          <p:nvPr/>
        </p:nvSpPr>
        <p:spPr>
          <a:xfrm>
            <a:off x="4001935" y="1403484"/>
            <a:ext cx="646331" cy="369332"/>
          </a:xfrm>
          <a:prstGeom prst="rect">
            <a:avLst/>
          </a:prstGeom>
          <a:noFill/>
        </p:spPr>
        <p:txBody>
          <a:bodyPr wrap="none" rtlCol="0">
            <a:spAutoFit/>
          </a:bodyPr>
          <a:lstStyle/>
          <a:p>
            <a:r>
              <a:rPr kumimoji="1" lang="ja-JP" altLang="en-US" dirty="0" smtClean="0">
                <a:solidFill>
                  <a:schemeClr val="bg1">
                    <a:lumMod val="75000"/>
                  </a:schemeClr>
                </a:solidFill>
                <a:latin typeface="+mn-ea"/>
                <a:ea typeface="+mn-ea"/>
              </a:rPr>
              <a:t>企業</a:t>
            </a:r>
            <a:endParaRPr kumimoji="1" lang="ja-JP" altLang="en-US" dirty="0">
              <a:solidFill>
                <a:schemeClr val="bg1">
                  <a:lumMod val="75000"/>
                </a:schemeClr>
              </a:solidFill>
              <a:latin typeface="+mn-ea"/>
              <a:ea typeface="+mn-ea"/>
            </a:endParaRPr>
          </a:p>
        </p:txBody>
      </p:sp>
      <p:sp>
        <p:nvSpPr>
          <p:cNvPr id="16" name="円弧 15"/>
          <p:cNvSpPr/>
          <p:nvPr/>
        </p:nvSpPr>
        <p:spPr>
          <a:xfrm>
            <a:off x="323528" y="4509120"/>
            <a:ext cx="3240360" cy="2348880"/>
          </a:xfrm>
          <a:prstGeom prst="arc">
            <a:avLst/>
          </a:prstGeom>
          <a:gradFill flip="none" rotWithShape="1">
            <a:gsLst>
              <a:gs pos="0">
                <a:srgbClr val="92D050">
                  <a:tint val="66000"/>
                  <a:satMod val="160000"/>
                </a:srgbClr>
              </a:gs>
              <a:gs pos="100000">
                <a:schemeClr val="bg1"/>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flipV="1">
            <a:off x="323528" y="620688"/>
            <a:ext cx="3240360" cy="2348880"/>
          </a:xfrm>
          <a:prstGeom prst="arc">
            <a:avLst/>
          </a:prstGeom>
          <a:gradFill flip="none" rotWithShape="1">
            <a:gsLst>
              <a:gs pos="24000">
                <a:srgbClr val="CECEEF"/>
              </a:gs>
              <a:gs pos="0">
                <a:schemeClr val="accent6">
                  <a:lumMod val="40000"/>
                  <a:lumOff val="60000"/>
                </a:schemeClr>
              </a:gs>
              <a:gs pos="100000">
                <a:schemeClr val="bg1"/>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p:nvSpPr>
        <p:spPr>
          <a:xfrm flipH="1">
            <a:off x="5004048" y="4509120"/>
            <a:ext cx="3240360" cy="2348880"/>
          </a:xfrm>
          <a:prstGeom prst="arc">
            <a:avLst/>
          </a:prstGeom>
          <a:gradFill>
            <a:gsLst>
              <a:gs pos="0">
                <a:srgbClr val="FFFF00"/>
              </a:gs>
              <a:gs pos="100000">
                <a:schemeClr val="bg1"/>
              </a:gs>
            </a:gsLst>
            <a:lin ang="72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p:cNvSpPr/>
          <p:nvPr/>
        </p:nvSpPr>
        <p:spPr>
          <a:xfrm flipH="1" flipV="1">
            <a:off x="5004048" y="620688"/>
            <a:ext cx="3240360" cy="2348880"/>
          </a:xfrm>
          <a:prstGeom prst="arc">
            <a:avLst/>
          </a:prstGeom>
          <a:gradFill flip="none" rotWithShape="1">
            <a:gsLst>
              <a:gs pos="0">
                <a:schemeClr val="accent1">
                  <a:lumMod val="40000"/>
                  <a:lumOff val="60000"/>
                </a:schemeClr>
              </a:gs>
              <a:gs pos="100000">
                <a:schemeClr val="bg1"/>
              </a:gs>
            </a:gsLst>
            <a:lin ang="72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テキスト ボックス 52"/>
          <p:cNvSpPr txBox="1"/>
          <p:nvPr/>
        </p:nvSpPr>
        <p:spPr>
          <a:xfrm>
            <a:off x="1971712" y="1889280"/>
            <a:ext cx="1107996" cy="369332"/>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事業会社</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54" name="テキスト ボックス 53"/>
          <p:cNvSpPr txBox="1"/>
          <p:nvPr/>
        </p:nvSpPr>
        <p:spPr>
          <a:xfrm>
            <a:off x="1963204" y="5085184"/>
            <a:ext cx="1170513" cy="369332"/>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個人サイト</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55" name="テキスト ボックス 54"/>
          <p:cNvSpPr txBox="1"/>
          <p:nvPr/>
        </p:nvSpPr>
        <p:spPr>
          <a:xfrm>
            <a:off x="5608903" y="4941168"/>
            <a:ext cx="1029449" cy="646331"/>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セミナー</a:t>
            </a:r>
            <a:r>
              <a:rPr kumimoji="1" lang="en-US" altLang="ja-JP" dirty="0" smtClean="0">
                <a:effectLst>
                  <a:outerShdw blurRad="60007" dir="2000400" sy="-30000" kx="-800400" algn="bl" rotWithShape="0">
                    <a:prstClr val="black">
                      <a:alpha val="20000"/>
                    </a:prstClr>
                  </a:outerShdw>
                </a:effectLst>
                <a:latin typeface="+mn-ea"/>
                <a:ea typeface="+mn-ea"/>
              </a:rPr>
              <a:t/>
            </a:r>
            <a:br>
              <a:rPr kumimoji="1" lang="en-US" altLang="ja-JP" dirty="0" smtClean="0">
                <a:effectLst>
                  <a:outerShdw blurRad="60007" dir="2000400" sy="-30000" kx="-800400" algn="bl" rotWithShape="0">
                    <a:prstClr val="black">
                      <a:alpha val="20000"/>
                    </a:prstClr>
                  </a:outerShdw>
                </a:effectLst>
                <a:latin typeface="+mn-ea"/>
                <a:ea typeface="+mn-ea"/>
              </a:rPr>
            </a:br>
            <a:r>
              <a:rPr kumimoji="1" lang="ja-JP" altLang="en-US" dirty="0" smtClean="0">
                <a:effectLst>
                  <a:outerShdw blurRad="60007" dir="2000400" sy="-30000" kx="-800400" algn="bl" rotWithShape="0">
                    <a:prstClr val="black">
                      <a:alpha val="20000"/>
                    </a:prstClr>
                  </a:outerShdw>
                </a:effectLst>
                <a:latin typeface="+mn-ea"/>
                <a:ea typeface="+mn-ea"/>
              </a:rPr>
              <a:t>・メディア</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56" name="テキスト ボックス 55"/>
          <p:cNvSpPr txBox="1"/>
          <p:nvPr/>
        </p:nvSpPr>
        <p:spPr>
          <a:xfrm>
            <a:off x="5508104" y="1889280"/>
            <a:ext cx="1132041" cy="646331"/>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制作会社</a:t>
            </a:r>
            <a:r>
              <a:rPr kumimoji="1" lang="en-US" altLang="ja-JP" dirty="0" smtClean="0">
                <a:effectLst>
                  <a:outerShdw blurRad="60007" dir="2000400" sy="-30000" kx="-800400" algn="bl" rotWithShape="0">
                    <a:prstClr val="black">
                      <a:alpha val="20000"/>
                    </a:prstClr>
                  </a:outerShdw>
                </a:effectLst>
                <a:latin typeface="+mn-ea"/>
                <a:ea typeface="+mn-ea"/>
              </a:rPr>
              <a:t/>
            </a:r>
            <a:br>
              <a:rPr kumimoji="1" lang="en-US" altLang="ja-JP" dirty="0" smtClean="0">
                <a:effectLst>
                  <a:outerShdw blurRad="60007" dir="2000400" sy="-30000" kx="-800400" algn="bl" rotWithShape="0">
                    <a:prstClr val="black">
                      <a:alpha val="20000"/>
                    </a:prstClr>
                  </a:outerShdw>
                </a:effectLst>
                <a:latin typeface="+mn-ea"/>
                <a:ea typeface="+mn-ea"/>
              </a:rPr>
            </a:br>
            <a:r>
              <a:rPr kumimoji="1" lang="ja-JP" altLang="en-US" dirty="0" smtClean="0">
                <a:effectLst>
                  <a:outerShdw blurRad="60007" dir="2000400" sy="-30000" kx="-800400" algn="bl" rotWithShape="0">
                    <a:prstClr val="black">
                      <a:alpha val="20000"/>
                    </a:prstClr>
                  </a:outerShdw>
                </a:effectLst>
                <a:latin typeface="+mn-ea"/>
                <a:ea typeface="+mn-ea"/>
              </a:rPr>
              <a:t>・ベンダー</a:t>
            </a:r>
            <a:endParaRPr kumimoji="1" lang="ja-JP" altLang="en-US" dirty="0">
              <a:effectLst>
                <a:outerShdw blurRad="60007" dir="2000400" sy="-30000" kx="-800400" algn="bl" rotWithShape="0">
                  <a:prstClr val="black">
                    <a:alpha val="20000"/>
                  </a:prstClr>
                </a:outerShdw>
              </a:effectLst>
              <a:latin typeface="+mn-ea"/>
              <a:ea typeface="+mn-ea"/>
            </a:endParaRPr>
          </a:p>
        </p:txBody>
      </p:sp>
      <p:grpSp>
        <p:nvGrpSpPr>
          <p:cNvPr id="11" name="グループ化 10"/>
          <p:cNvGrpSpPr/>
          <p:nvPr/>
        </p:nvGrpSpPr>
        <p:grpSpPr>
          <a:xfrm>
            <a:off x="2038116" y="4700834"/>
            <a:ext cx="475914" cy="318839"/>
            <a:chOff x="7884368" y="3081381"/>
            <a:chExt cx="792088" cy="507570"/>
          </a:xfrm>
          <a:solidFill>
            <a:schemeClr val="bg1"/>
          </a:solidFill>
        </p:grpSpPr>
        <p:sp>
          <p:nvSpPr>
            <p:cNvPr id="9" name="二等辺三角形 8"/>
            <p:cNvSpPr/>
            <p:nvPr/>
          </p:nvSpPr>
          <p:spPr>
            <a:xfrm>
              <a:off x="7884368" y="3081381"/>
              <a:ext cx="792088" cy="2422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028384" y="3323632"/>
              <a:ext cx="504056" cy="265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円/楕円 23"/>
          <p:cNvSpPr/>
          <p:nvPr/>
        </p:nvSpPr>
        <p:spPr>
          <a:xfrm>
            <a:off x="3815916" y="3245452"/>
            <a:ext cx="93610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3728" name="オブジェクト 73727"/>
          <p:cNvGraphicFramePr>
            <a:graphicFrameLocks noChangeAspect="1"/>
          </p:cNvGraphicFramePr>
          <p:nvPr>
            <p:extLst>
              <p:ext uri="{D42A27DB-BD31-4B8C-83A1-F6EECF244321}">
                <p14:modId xmlns:p14="http://schemas.microsoft.com/office/powerpoint/2010/main" val="3762858543"/>
              </p:ext>
            </p:extLst>
          </p:nvPr>
        </p:nvGraphicFramePr>
        <p:xfrm>
          <a:off x="3988765" y="3313875"/>
          <a:ext cx="593725" cy="774700"/>
        </p:xfrm>
        <a:graphic>
          <a:graphicData uri="http://schemas.openxmlformats.org/presentationml/2006/ole">
            <mc:AlternateContent xmlns:mc="http://schemas.openxmlformats.org/markup-compatibility/2006">
              <mc:Choice xmlns:v="urn:schemas-microsoft-com:vml" Requires="v">
                <p:oleObj spid="_x0000_s16406" name="Visio" r:id="rId3" imgW="593822" imgH="774147" progId="">
                  <p:embed/>
                </p:oleObj>
              </mc:Choice>
              <mc:Fallback>
                <p:oleObj name="Visio" r:id="rId3" imgW="593822" imgH="774147"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765" y="3313875"/>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フローチャート : 記憶データ 59"/>
          <p:cNvSpPr/>
          <p:nvPr/>
        </p:nvSpPr>
        <p:spPr>
          <a:xfrm rot="5400000">
            <a:off x="5994590" y="4687462"/>
            <a:ext cx="271275" cy="236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ローチャート : 記憶データ 60"/>
          <p:cNvSpPr/>
          <p:nvPr/>
        </p:nvSpPr>
        <p:spPr>
          <a:xfrm rot="5400000">
            <a:off x="6243487" y="4687463"/>
            <a:ext cx="271275" cy="236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直方体 61"/>
          <p:cNvSpPr/>
          <p:nvPr/>
        </p:nvSpPr>
        <p:spPr>
          <a:xfrm>
            <a:off x="2078411" y="2347568"/>
            <a:ext cx="269849" cy="436464"/>
          </a:xfrm>
          <a:prstGeom prst="cub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616362143"/>
              </p:ext>
            </p:extLst>
          </p:nvPr>
        </p:nvGraphicFramePr>
        <p:xfrm>
          <a:off x="2555875" y="2551113"/>
          <a:ext cx="285750" cy="373062"/>
        </p:xfrm>
        <a:graphic>
          <a:graphicData uri="http://schemas.openxmlformats.org/presentationml/2006/ole">
            <mc:AlternateContent xmlns:mc="http://schemas.openxmlformats.org/markup-compatibility/2006">
              <mc:Choice xmlns:v="urn:schemas-microsoft-com:vml" Requires="v">
                <p:oleObj spid="_x0000_s16407" name="Visio" r:id="rId5" imgW="661595" imgH="799434" progId="">
                  <p:embed/>
                </p:oleObj>
              </mc:Choice>
              <mc:Fallback>
                <p:oleObj name="Visio" r:id="rId5" imgW="661595" imgH="799434" progId="">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2551113"/>
                        <a:ext cx="285750"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タイトル 27"/>
          <p:cNvSpPr>
            <a:spLocks noGrp="1"/>
          </p:cNvSpPr>
          <p:nvPr>
            <p:ph type="title"/>
          </p:nvPr>
        </p:nvSpPr>
        <p:spPr/>
        <p:txBody>
          <a:bodyPr/>
          <a:lstStyle/>
          <a:p>
            <a:r>
              <a:rPr kumimoji="1" lang="ja-JP" altLang="en-US" dirty="0" smtClean="0">
                <a:latin typeface="+mn-ea"/>
                <a:ea typeface="+mn-ea"/>
              </a:rPr>
              <a:t>サイトよりも広く捉えると</a:t>
            </a:r>
            <a:endParaRPr kumimoji="1" lang="ja-JP" altLang="en-US" dirty="0">
              <a:latin typeface="+mn-ea"/>
              <a:ea typeface="+mn-ea"/>
            </a:endParaRPr>
          </a:p>
        </p:txBody>
      </p:sp>
    </p:spTree>
    <p:extLst>
      <p:ext uri="{BB962C8B-B14F-4D97-AF65-F5344CB8AC3E}">
        <p14:creationId xmlns:p14="http://schemas.microsoft.com/office/powerpoint/2010/main" val="27346198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marL="444500" indent="-444500"/>
            <a:r>
              <a:rPr lang="ja-JP" altLang="en-US" dirty="0" smtClean="0"/>
              <a:t>例えば</a:t>
            </a:r>
            <a:r>
              <a:rPr lang="en-US" altLang="ja-JP" dirty="0" smtClean="0"/>
              <a:t>…</a:t>
            </a:r>
            <a:endParaRPr lang="ja-JP" altLang="en-US" dirty="0"/>
          </a:p>
        </p:txBody>
      </p:sp>
      <p:sp>
        <p:nvSpPr>
          <p:cNvPr id="2" name="テキスト プレースホルダー 1"/>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328880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solidFill>
                  <a:schemeClr val="tx1"/>
                </a:solidFill>
                <a:latin typeface="+mj-ea"/>
              </a:rPr>
              <a:t>集客でテナント収益</a:t>
            </a:r>
            <a:r>
              <a:rPr lang="en-US" altLang="ja-JP" sz="3200" dirty="0" smtClean="0">
                <a:solidFill>
                  <a:schemeClr val="tx1"/>
                </a:solidFill>
                <a:latin typeface="+mj-ea"/>
              </a:rPr>
              <a:t>UP</a:t>
            </a:r>
            <a:r>
              <a:rPr lang="ja-JP" altLang="en-US" sz="3200" dirty="0" smtClean="0">
                <a:solidFill>
                  <a:schemeClr val="tx1"/>
                </a:solidFill>
                <a:latin typeface="+mj-ea"/>
              </a:rPr>
              <a:t>したい空港の例</a:t>
            </a:r>
            <a:endParaRPr lang="ja-JP" altLang="en-US" sz="3200" dirty="0">
              <a:solidFill>
                <a:schemeClr val="tx1"/>
              </a:solidFill>
              <a:latin typeface="+mj-ea"/>
            </a:endParaRPr>
          </a:p>
        </p:txBody>
      </p:sp>
      <p:sp>
        <p:nvSpPr>
          <p:cNvPr id="40963" name="Rectangle 3"/>
          <p:cNvSpPr>
            <a:spLocks noGrp="1" noChangeArrowheads="1"/>
          </p:cNvSpPr>
          <p:nvPr>
            <p:ph type="body" idx="4294967295"/>
          </p:nvPr>
        </p:nvSpPr>
        <p:spPr>
          <a:xfrm>
            <a:off x="969963" y="1457325"/>
            <a:ext cx="7513637" cy="508409"/>
          </a:xfrm>
        </p:spPr>
        <p:txBody>
          <a:bodyPr/>
          <a:lstStyle/>
          <a:p>
            <a:pPr marL="552450" indent="-495300" eaLnBrk="1" hangingPunct="1">
              <a:tabLst>
                <a:tab pos="4932363" algn="l"/>
              </a:tabLst>
            </a:pPr>
            <a:r>
              <a:rPr lang="ja-JP" altLang="en-US" sz="2800" dirty="0">
                <a:solidFill>
                  <a:schemeClr val="bg2"/>
                </a:solidFill>
                <a:latin typeface="HGP創英角ｺﾞｼｯｸUB" pitchFamily="50" charset="-128"/>
                <a:ea typeface="HGP創英角ｺﾞｼｯｸUB" pitchFamily="50" charset="-128"/>
              </a:rPr>
              <a:t>通過地点</a:t>
            </a:r>
            <a:r>
              <a:rPr lang="ja-JP" altLang="en-US" sz="2800" dirty="0" smtClean="0">
                <a:solidFill>
                  <a:schemeClr val="bg2"/>
                </a:solidFill>
                <a:latin typeface="HGP創英角ｺﾞｼｯｸUB" pitchFamily="50" charset="-128"/>
                <a:ea typeface="HGP創英角ｺﾞｼｯｸUB" pitchFamily="50" charset="-128"/>
              </a:rPr>
              <a:t>から集まる場へ</a:t>
            </a:r>
            <a:endParaRPr lang="en-US" altLang="ja-JP" sz="2800" dirty="0" smtClean="0">
              <a:solidFill>
                <a:schemeClr val="bg2"/>
              </a:solidFill>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2" name="フローチャート: データ 1"/>
          <p:cNvSpPr/>
          <p:nvPr/>
        </p:nvSpPr>
        <p:spPr>
          <a:xfrm>
            <a:off x="1162816" y="3465004"/>
            <a:ext cx="4680520" cy="972108"/>
          </a:xfrm>
          <a:prstGeom prst="flowChartInputOutpu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AutoShape 9"/>
          <p:cNvSpPr>
            <a:spLocks noChangeArrowheads="1"/>
          </p:cNvSpPr>
          <p:nvPr/>
        </p:nvSpPr>
        <p:spPr bwMode="auto">
          <a:xfrm>
            <a:off x="3179092" y="3789040"/>
            <a:ext cx="868033" cy="513748"/>
          </a:xfrm>
          <a:prstGeom prst="cube">
            <a:avLst>
              <a:gd name="adj" fmla="val 25000"/>
            </a:avLst>
          </a:prstGeom>
          <a:solidFill>
            <a:srgbClr val="DDDDDD"/>
          </a:solidFill>
          <a:ln w="9525">
            <a:solidFill>
              <a:schemeClr val="tx1"/>
            </a:solidFill>
            <a:miter lim="800000"/>
            <a:headEnd/>
            <a:tailEnd/>
          </a:ln>
          <a:effectLst>
            <a:outerShdw blurRad="76200" dir="18900000" sy="23000" kx="-1200000" algn="bl" rotWithShape="0">
              <a:prstClr val="black">
                <a:alpha val="20000"/>
              </a:prstClr>
            </a:outerShdw>
          </a:effectLst>
        </p:spPr>
        <p:txBody>
          <a:bodyPr wrap="none" anchor="ctr"/>
          <a:lstStyle/>
          <a:p>
            <a:pPr algn="ctr"/>
            <a:endParaRPr lang="ja-JP" altLang="en-US" sz="4400" dirty="0">
              <a:solidFill>
                <a:schemeClr val="bg2"/>
              </a:solidFill>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232643">
            <a:off x="553216" y="2199204"/>
            <a:ext cx="1219200" cy="1219200"/>
          </a:xfrm>
          <a:prstGeom prst="rect">
            <a:avLst/>
          </a:prstGeom>
        </p:spPr>
      </p:pic>
      <p:sp>
        <p:nvSpPr>
          <p:cNvPr id="5" name="フリーフォーム 4"/>
          <p:cNvSpPr/>
          <p:nvPr/>
        </p:nvSpPr>
        <p:spPr>
          <a:xfrm>
            <a:off x="1895022" y="2373455"/>
            <a:ext cx="4717143" cy="1168030"/>
          </a:xfrm>
          <a:custGeom>
            <a:avLst/>
            <a:gdLst>
              <a:gd name="connsiteX0" fmla="*/ 4528457 w 4528457"/>
              <a:gd name="connsiteY0" fmla="*/ 422998 h 1003569"/>
              <a:gd name="connsiteX1" fmla="*/ 3947885 w 4528457"/>
              <a:gd name="connsiteY1" fmla="*/ 132712 h 1003569"/>
              <a:gd name="connsiteX2" fmla="*/ 3338285 w 4528457"/>
              <a:gd name="connsiteY2" fmla="*/ 132712 h 1003569"/>
              <a:gd name="connsiteX3" fmla="*/ 2540000 w 4528457"/>
              <a:gd name="connsiteY3" fmla="*/ 1003569 h 1003569"/>
              <a:gd name="connsiteX4" fmla="*/ 2017485 w 4528457"/>
              <a:gd name="connsiteY4" fmla="*/ 335912 h 1003569"/>
              <a:gd name="connsiteX5" fmla="*/ 0 w 4528457"/>
              <a:gd name="connsiteY5" fmla="*/ 2083 h 1003569"/>
              <a:gd name="connsiteX0" fmla="*/ 4528457 w 4528457"/>
              <a:gd name="connsiteY0" fmla="*/ 434957 h 1015528"/>
              <a:gd name="connsiteX1" fmla="*/ 3947885 w 4528457"/>
              <a:gd name="connsiteY1" fmla="*/ 144671 h 1015528"/>
              <a:gd name="connsiteX2" fmla="*/ 3338285 w 4528457"/>
              <a:gd name="connsiteY2" fmla="*/ 144671 h 1015528"/>
              <a:gd name="connsiteX3" fmla="*/ 2540000 w 4528457"/>
              <a:gd name="connsiteY3" fmla="*/ 1015528 h 1015528"/>
              <a:gd name="connsiteX4" fmla="*/ 1654628 w 4528457"/>
              <a:gd name="connsiteY4" fmla="*/ 144671 h 1015528"/>
              <a:gd name="connsiteX5" fmla="*/ 0 w 4528457"/>
              <a:gd name="connsiteY5" fmla="*/ 14042 h 1015528"/>
              <a:gd name="connsiteX0" fmla="*/ 4528457 w 4528457"/>
              <a:gd name="connsiteY0" fmla="*/ 434957 h 1015528"/>
              <a:gd name="connsiteX1" fmla="*/ 3947885 w 4528457"/>
              <a:gd name="connsiteY1" fmla="*/ 144671 h 1015528"/>
              <a:gd name="connsiteX2" fmla="*/ 3178628 w 4528457"/>
              <a:gd name="connsiteY2" fmla="*/ 289814 h 1015528"/>
              <a:gd name="connsiteX3" fmla="*/ 2540000 w 4528457"/>
              <a:gd name="connsiteY3" fmla="*/ 1015528 h 1015528"/>
              <a:gd name="connsiteX4" fmla="*/ 1654628 w 4528457"/>
              <a:gd name="connsiteY4" fmla="*/ 144671 h 1015528"/>
              <a:gd name="connsiteX5" fmla="*/ 0 w 4528457"/>
              <a:gd name="connsiteY5" fmla="*/ 14042 h 1015528"/>
              <a:gd name="connsiteX0" fmla="*/ 4528457 w 4528457"/>
              <a:gd name="connsiteY0" fmla="*/ 434957 h 1015528"/>
              <a:gd name="connsiteX1" fmla="*/ 3889828 w 4528457"/>
              <a:gd name="connsiteY1" fmla="*/ 144671 h 1015528"/>
              <a:gd name="connsiteX2" fmla="*/ 3178628 w 4528457"/>
              <a:gd name="connsiteY2" fmla="*/ 289814 h 1015528"/>
              <a:gd name="connsiteX3" fmla="*/ 2540000 w 4528457"/>
              <a:gd name="connsiteY3" fmla="*/ 1015528 h 1015528"/>
              <a:gd name="connsiteX4" fmla="*/ 1654628 w 4528457"/>
              <a:gd name="connsiteY4" fmla="*/ 144671 h 1015528"/>
              <a:gd name="connsiteX5" fmla="*/ 0 w 4528457"/>
              <a:gd name="connsiteY5" fmla="*/ 14042 h 1015528"/>
              <a:gd name="connsiteX0" fmla="*/ 4615543 w 4615543"/>
              <a:gd name="connsiteY0" fmla="*/ 463986 h 1015528"/>
              <a:gd name="connsiteX1" fmla="*/ 3889828 w 4615543"/>
              <a:gd name="connsiteY1" fmla="*/ 144671 h 1015528"/>
              <a:gd name="connsiteX2" fmla="*/ 3178628 w 4615543"/>
              <a:gd name="connsiteY2" fmla="*/ 289814 h 1015528"/>
              <a:gd name="connsiteX3" fmla="*/ 2540000 w 4615543"/>
              <a:gd name="connsiteY3" fmla="*/ 1015528 h 1015528"/>
              <a:gd name="connsiteX4" fmla="*/ 1654628 w 4615543"/>
              <a:gd name="connsiteY4" fmla="*/ 144671 h 1015528"/>
              <a:gd name="connsiteX5" fmla="*/ 0 w 4615543"/>
              <a:gd name="connsiteY5" fmla="*/ 14042 h 1015528"/>
              <a:gd name="connsiteX0" fmla="*/ 4615543 w 4615543"/>
              <a:gd name="connsiteY0" fmla="*/ 501244 h 1052786"/>
              <a:gd name="connsiteX1" fmla="*/ 3889828 w 4615543"/>
              <a:gd name="connsiteY1" fmla="*/ 181929 h 1052786"/>
              <a:gd name="connsiteX2" fmla="*/ 3178628 w 4615543"/>
              <a:gd name="connsiteY2" fmla="*/ 327072 h 1052786"/>
              <a:gd name="connsiteX3" fmla="*/ 2540000 w 4615543"/>
              <a:gd name="connsiteY3" fmla="*/ 1052786 h 1052786"/>
              <a:gd name="connsiteX4" fmla="*/ 1465942 w 4615543"/>
              <a:gd name="connsiteY4" fmla="*/ 94843 h 1052786"/>
              <a:gd name="connsiteX5" fmla="*/ 0 w 4615543"/>
              <a:gd name="connsiteY5" fmla="*/ 51300 h 1052786"/>
              <a:gd name="connsiteX0" fmla="*/ 4717143 w 4717143"/>
              <a:gd name="connsiteY0" fmla="*/ 473165 h 1024707"/>
              <a:gd name="connsiteX1" fmla="*/ 3991428 w 4717143"/>
              <a:gd name="connsiteY1" fmla="*/ 153850 h 1024707"/>
              <a:gd name="connsiteX2" fmla="*/ 3280228 w 4717143"/>
              <a:gd name="connsiteY2" fmla="*/ 298993 h 1024707"/>
              <a:gd name="connsiteX3" fmla="*/ 2641600 w 4717143"/>
              <a:gd name="connsiteY3" fmla="*/ 1024707 h 1024707"/>
              <a:gd name="connsiteX4" fmla="*/ 1567542 w 4717143"/>
              <a:gd name="connsiteY4" fmla="*/ 66764 h 1024707"/>
              <a:gd name="connsiteX5" fmla="*/ 0 w 4717143"/>
              <a:gd name="connsiteY5" fmla="*/ 95793 h 1024707"/>
              <a:gd name="connsiteX0" fmla="*/ 4717143 w 4717143"/>
              <a:gd name="connsiteY0" fmla="*/ 473165 h 1024707"/>
              <a:gd name="connsiteX1" fmla="*/ 3991428 w 4717143"/>
              <a:gd name="connsiteY1" fmla="*/ 153850 h 1024707"/>
              <a:gd name="connsiteX2" fmla="*/ 3280228 w 4717143"/>
              <a:gd name="connsiteY2" fmla="*/ 298993 h 1024707"/>
              <a:gd name="connsiteX3" fmla="*/ 2641600 w 4717143"/>
              <a:gd name="connsiteY3" fmla="*/ 1024707 h 1024707"/>
              <a:gd name="connsiteX4" fmla="*/ 1509485 w 4717143"/>
              <a:gd name="connsiteY4" fmla="*/ 66764 h 1024707"/>
              <a:gd name="connsiteX5" fmla="*/ 0 w 4717143"/>
              <a:gd name="connsiteY5" fmla="*/ 95793 h 1024707"/>
              <a:gd name="connsiteX0" fmla="*/ 4717143 w 4717143"/>
              <a:gd name="connsiteY0" fmla="*/ 472091 h 1009119"/>
              <a:gd name="connsiteX1" fmla="*/ 3991428 w 4717143"/>
              <a:gd name="connsiteY1" fmla="*/ 152776 h 1009119"/>
              <a:gd name="connsiteX2" fmla="*/ 3280228 w 4717143"/>
              <a:gd name="connsiteY2" fmla="*/ 297919 h 1009119"/>
              <a:gd name="connsiteX3" fmla="*/ 2743200 w 4717143"/>
              <a:gd name="connsiteY3" fmla="*/ 1009119 h 1009119"/>
              <a:gd name="connsiteX4" fmla="*/ 1509485 w 4717143"/>
              <a:gd name="connsiteY4" fmla="*/ 65690 h 1009119"/>
              <a:gd name="connsiteX5" fmla="*/ 0 w 4717143"/>
              <a:gd name="connsiteY5" fmla="*/ 94719 h 1009119"/>
              <a:gd name="connsiteX0" fmla="*/ 4717143 w 4717143"/>
              <a:gd name="connsiteY0" fmla="*/ 483290 h 1020318"/>
              <a:gd name="connsiteX1" fmla="*/ 3991428 w 4717143"/>
              <a:gd name="connsiteY1" fmla="*/ 163975 h 1020318"/>
              <a:gd name="connsiteX2" fmla="*/ 3280228 w 4717143"/>
              <a:gd name="connsiteY2" fmla="*/ 309118 h 1020318"/>
              <a:gd name="connsiteX3" fmla="*/ 2743200 w 4717143"/>
              <a:gd name="connsiteY3" fmla="*/ 1020318 h 1020318"/>
              <a:gd name="connsiteX4" fmla="*/ 1567542 w 4717143"/>
              <a:gd name="connsiteY4" fmla="*/ 62375 h 1020318"/>
              <a:gd name="connsiteX5" fmla="*/ 0 w 4717143"/>
              <a:gd name="connsiteY5" fmla="*/ 105918 h 1020318"/>
              <a:gd name="connsiteX0" fmla="*/ 4717143 w 4717143"/>
              <a:gd name="connsiteY0" fmla="*/ 483290 h 1020318"/>
              <a:gd name="connsiteX1" fmla="*/ 3991428 w 4717143"/>
              <a:gd name="connsiteY1" fmla="*/ 163975 h 1020318"/>
              <a:gd name="connsiteX2" fmla="*/ 3236685 w 4717143"/>
              <a:gd name="connsiteY2" fmla="*/ 352661 h 1020318"/>
              <a:gd name="connsiteX3" fmla="*/ 2743200 w 4717143"/>
              <a:gd name="connsiteY3" fmla="*/ 1020318 h 1020318"/>
              <a:gd name="connsiteX4" fmla="*/ 1567542 w 4717143"/>
              <a:gd name="connsiteY4" fmla="*/ 62375 h 1020318"/>
              <a:gd name="connsiteX5" fmla="*/ 0 w 4717143"/>
              <a:gd name="connsiteY5" fmla="*/ 105918 h 1020318"/>
              <a:gd name="connsiteX0" fmla="*/ 4717143 w 4717143"/>
              <a:gd name="connsiteY0" fmla="*/ 483290 h 1020318"/>
              <a:gd name="connsiteX1" fmla="*/ 3991428 w 4717143"/>
              <a:gd name="connsiteY1" fmla="*/ 163975 h 1020318"/>
              <a:gd name="connsiteX2" fmla="*/ 3236685 w 4717143"/>
              <a:gd name="connsiteY2" fmla="*/ 352661 h 1020318"/>
              <a:gd name="connsiteX3" fmla="*/ 2743200 w 4717143"/>
              <a:gd name="connsiteY3" fmla="*/ 1020318 h 1020318"/>
              <a:gd name="connsiteX4" fmla="*/ 1567542 w 4717143"/>
              <a:gd name="connsiteY4" fmla="*/ 62375 h 1020318"/>
              <a:gd name="connsiteX5" fmla="*/ 0 w 4717143"/>
              <a:gd name="connsiteY5" fmla="*/ 105918 h 1020318"/>
              <a:gd name="connsiteX0" fmla="*/ 4717143 w 4717143"/>
              <a:gd name="connsiteY0" fmla="*/ 483290 h 1020588"/>
              <a:gd name="connsiteX1" fmla="*/ 3991428 w 4717143"/>
              <a:gd name="connsiteY1" fmla="*/ 163975 h 1020588"/>
              <a:gd name="connsiteX2" fmla="*/ 2743200 w 4717143"/>
              <a:gd name="connsiteY2" fmla="*/ 1020318 h 1020588"/>
              <a:gd name="connsiteX3" fmla="*/ 1567542 w 4717143"/>
              <a:gd name="connsiteY3" fmla="*/ 62375 h 1020588"/>
              <a:gd name="connsiteX4" fmla="*/ 0 w 4717143"/>
              <a:gd name="connsiteY4" fmla="*/ 105918 h 1020588"/>
              <a:gd name="connsiteX0" fmla="*/ 4717143 w 4717143"/>
              <a:gd name="connsiteY0" fmla="*/ 483290 h 1020318"/>
              <a:gd name="connsiteX1" fmla="*/ 3991428 w 4717143"/>
              <a:gd name="connsiteY1" fmla="*/ 163975 h 1020318"/>
              <a:gd name="connsiteX2" fmla="*/ 2743200 w 4717143"/>
              <a:gd name="connsiteY2" fmla="*/ 1020318 h 1020318"/>
              <a:gd name="connsiteX3" fmla="*/ 1567542 w 4717143"/>
              <a:gd name="connsiteY3" fmla="*/ 62375 h 1020318"/>
              <a:gd name="connsiteX4" fmla="*/ 0 w 4717143"/>
              <a:gd name="connsiteY4" fmla="*/ 105918 h 1020318"/>
              <a:gd name="connsiteX0" fmla="*/ 4717143 w 4717143"/>
              <a:gd name="connsiteY0" fmla="*/ 483290 h 1020318"/>
              <a:gd name="connsiteX1" fmla="*/ 3759199 w 4717143"/>
              <a:gd name="connsiteY1" fmla="*/ 207518 h 1020318"/>
              <a:gd name="connsiteX2" fmla="*/ 2743200 w 4717143"/>
              <a:gd name="connsiteY2" fmla="*/ 1020318 h 1020318"/>
              <a:gd name="connsiteX3" fmla="*/ 1567542 w 4717143"/>
              <a:gd name="connsiteY3" fmla="*/ 62375 h 1020318"/>
              <a:gd name="connsiteX4" fmla="*/ 0 w 4717143"/>
              <a:gd name="connsiteY4" fmla="*/ 105918 h 1020318"/>
              <a:gd name="connsiteX0" fmla="*/ 4717143 w 4717143"/>
              <a:gd name="connsiteY0" fmla="*/ 483290 h 1020318"/>
              <a:gd name="connsiteX1" fmla="*/ 3744685 w 4717143"/>
              <a:gd name="connsiteY1" fmla="*/ 280090 h 1020318"/>
              <a:gd name="connsiteX2" fmla="*/ 2743200 w 4717143"/>
              <a:gd name="connsiteY2" fmla="*/ 1020318 h 1020318"/>
              <a:gd name="connsiteX3" fmla="*/ 1567542 w 4717143"/>
              <a:gd name="connsiteY3" fmla="*/ 62375 h 1020318"/>
              <a:gd name="connsiteX4" fmla="*/ 0 w 4717143"/>
              <a:gd name="connsiteY4" fmla="*/ 105918 h 1020318"/>
              <a:gd name="connsiteX0" fmla="*/ 4717143 w 4717143"/>
              <a:gd name="connsiteY0" fmla="*/ 620487 h 1157515"/>
              <a:gd name="connsiteX1" fmla="*/ 3744685 w 4717143"/>
              <a:gd name="connsiteY1" fmla="*/ 417287 h 1157515"/>
              <a:gd name="connsiteX2" fmla="*/ 2743200 w 4717143"/>
              <a:gd name="connsiteY2" fmla="*/ 1157515 h 1157515"/>
              <a:gd name="connsiteX3" fmla="*/ 1523999 w 4717143"/>
              <a:gd name="connsiteY3" fmla="*/ 39915 h 1157515"/>
              <a:gd name="connsiteX4" fmla="*/ 0 w 4717143"/>
              <a:gd name="connsiteY4" fmla="*/ 243115 h 1157515"/>
              <a:gd name="connsiteX0" fmla="*/ 4717143 w 4717143"/>
              <a:gd name="connsiteY0" fmla="*/ 620487 h 1157515"/>
              <a:gd name="connsiteX1" fmla="*/ 3744685 w 4717143"/>
              <a:gd name="connsiteY1" fmla="*/ 417287 h 1157515"/>
              <a:gd name="connsiteX2" fmla="*/ 2743200 w 4717143"/>
              <a:gd name="connsiteY2" fmla="*/ 1157515 h 1157515"/>
              <a:gd name="connsiteX3" fmla="*/ 1523999 w 4717143"/>
              <a:gd name="connsiteY3" fmla="*/ 39915 h 1157515"/>
              <a:gd name="connsiteX4" fmla="*/ 0 w 4717143"/>
              <a:gd name="connsiteY4" fmla="*/ 243115 h 1157515"/>
              <a:gd name="connsiteX0" fmla="*/ 4717143 w 4717143"/>
              <a:gd name="connsiteY0" fmla="*/ 620487 h 1157515"/>
              <a:gd name="connsiteX1" fmla="*/ 3744685 w 4717143"/>
              <a:gd name="connsiteY1" fmla="*/ 417287 h 1157515"/>
              <a:gd name="connsiteX2" fmla="*/ 2743200 w 4717143"/>
              <a:gd name="connsiteY2" fmla="*/ 1157515 h 1157515"/>
              <a:gd name="connsiteX3" fmla="*/ 1523999 w 4717143"/>
              <a:gd name="connsiteY3" fmla="*/ 39915 h 1157515"/>
              <a:gd name="connsiteX4" fmla="*/ 0 w 4717143"/>
              <a:gd name="connsiteY4" fmla="*/ 243115 h 1157515"/>
              <a:gd name="connsiteX0" fmla="*/ 4717143 w 4717143"/>
              <a:gd name="connsiteY0" fmla="*/ 620487 h 1157515"/>
              <a:gd name="connsiteX1" fmla="*/ 3744685 w 4717143"/>
              <a:gd name="connsiteY1" fmla="*/ 417287 h 1157515"/>
              <a:gd name="connsiteX2" fmla="*/ 2743200 w 4717143"/>
              <a:gd name="connsiteY2" fmla="*/ 1157515 h 1157515"/>
              <a:gd name="connsiteX3" fmla="*/ 1523999 w 4717143"/>
              <a:gd name="connsiteY3" fmla="*/ 39915 h 1157515"/>
              <a:gd name="connsiteX4" fmla="*/ 0 w 4717143"/>
              <a:gd name="connsiteY4" fmla="*/ 243115 h 1157515"/>
              <a:gd name="connsiteX0" fmla="*/ 4717143 w 4717143"/>
              <a:gd name="connsiteY0" fmla="*/ 631002 h 1168030"/>
              <a:gd name="connsiteX1" fmla="*/ 3744685 w 4717143"/>
              <a:gd name="connsiteY1" fmla="*/ 427802 h 1168030"/>
              <a:gd name="connsiteX2" fmla="*/ 2743200 w 4717143"/>
              <a:gd name="connsiteY2" fmla="*/ 1168030 h 1168030"/>
              <a:gd name="connsiteX3" fmla="*/ 1523999 w 4717143"/>
              <a:gd name="connsiteY3" fmla="*/ 50430 h 1168030"/>
              <a:gd name="connsiteX4" fmla="*/ 0 w 4717143"/>
              <a:gd name="connsiteY4" fmla="*/ 253630 h 116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143" h="1168030">
                <a:moveTo>
                  <a:pt x="4717143" y="631002"/>
                </a:moveTo>
                <a:cubicBezTo>
                  <a:pt x="4482495" y="481020"/>
                  <a:pt x="4073675" y="338297"/>
                  <a:pt x="3744685" y="427802"/>
                </a:cubicBezTo>
                <a:cubicBezTo>
                  <a:pt x="3415695" y="517307"/>
                  <a:pt x="3060096" y="778563"/>
                  <a:pt x="2743200" y="1168030"/>
                </a:cubicBezTo>
                <a:cubicBezTo>
                  <a:pt x="2598057" y="800335"/>
                  <a:pt x="1981199" y="202830"/>
                  <a:pt x="1523999" y="50430"/>
                </a:cubicBezTo>
                <a:cubicBezTo>
                  <a:pt x="1066799" y="-101970"/>
                  <a:pt x="232229" y="127839"/>
                  <a:pt x="0" y="253630"/>
                </a:cubicBezTo>
              </a:path>
            </a:pathLst>
          </a:custGeom>
          <a:ln w="57150">
            <a:prstDash val="sysDot"/>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2" name="フリーフォーム 11"/>
          <p:cNvSpPr/>
          <p:nvPr/>
        </p:nvSpPr>
        <p:spPr>
          <a:xfrm>
            <a:off x="1782986" y="2993301"/>
            <a:ext cx="4601029" cy="1155779"/>
          </a:xfrm>
          <a:custGeom>
            <a:avLst/>
            <a:gdLst>
              <a:gd name="connsiteX0" fmla="*/ 4528457 w 4528457"/>
              <a:gd name="connsiteY0" fmla="*/ 422998 h 1003569"/>
              <a:gd name="connsiteX1" fmla="*/ 3947885 w 4528457"/>
              <a:gd name="connsiteY1" fmla="*/ 132712 h 1003569"/>
              <a:gd name="connsiteX2" fmla="*/ 3338285 w 4528457"/>
              <a:gd name="connsiteY2" fmla="*/ 132712 h 1003569"/>
              <a:gd name="connsiteX3" fmla="*/ 2540000 w 4528457"/>
              <a:gd name="connsiteY3" fmla="*/ 1003569 h 1003569"/>
              <a:gd name="connsiteX4" fmla="*/ 2017485 w 4528457"/>
              <a:gd name="connsiteY4" fmla="*/ 335912 h 1003569"/>
              <a:gd name="connsiteX5" fmla="*/ 0 w 4528457"/>
              <a:gd name="connsiteY5" fmla="*/ 2083 h 1003569"/>
              <a:gd name="connsiteX0" fmla="*/ 4528457 w 4528457"/>
              <a:gd name="connsiteY0" fmla="*/ 434957 h 1015528"/>
              <a:gd name="connsiteX1" fmla="*/ 3947885 w 4528457"/>
              <a:gd name="connsiteY1" fmla="*/ 144671 h 1015528"/>
              <a:gd name="connsiteX2" fmla="*/ 3338285 w 4528457"/>
              <a:gd name="connsiteY2" fmla="*/ 144671 h 1015528"/>
              <a:gd name="connsiteX3" fmla="*/ 2540000 w 4528457"/>
              <a:gd name="connsiteY3" fmla="*/ 1015528 h 1015528"/>
              <a:gd name="connsiteX4" fmla="*/ 1654628 w 4528457"/>
              <a:gd name="connsiteY4" fmla="*/ 144671 h 1015528"/>
              <a:gd name="connsiteX5" fmla="*/ 0 w 4528457"/>
              <a:gd name="connsiteY5" fmla="*/ 14042 h 1015528"/>
              <a:gd name="connsiteX0" fmla="*/ 4528457 w 4528457"/>
              <a:gd name="connsiteY0" fmla="*/ 434957 h 1015528"/>
              <a:gd name="connsiteX1" fmla="*/ 3947885 w 4528457"/>
              <a:gd name="connsiteY1" fmla="*/ 144671 h 1015528"/>
              <a:gd name="connsiteX2" fmla="*/ 3178628 w 4528457"/>
              <a:gd name="connsiteY2" fmla="*/ 289814 h 1015528"/>
              <a:gd name="connsiteX3" fmla="*/ 2540000 w 4528457"/>
              <a:gd name="connsiteY3" fmla="*/ 1015528 h 1015528"/>
              <a:gd name="connsiteX4" fmla="*/ 1654628 w 4528457"/>
              <a:gd name="connsiteY4" fmla="*/ 144671 h 1015528"/>
              <a:gd name="connsiteX5" fmla="*/ 0 w 4528457"/>
              <a:gd name="connsiteY5" fmla="*/ 14042 h 1015528"/>
              <a:gd name="connsiteX0" fmla="*/ 4528457 w 4528457"/>
              <a:gd name="connsiteY0" fmla="*/ 434957 h 1015528"/>
              <a:gd name="connsiteX1" fmla="*/ 3889828 w 4528457"/>
              <a:gd name="connsiteY1" fmla="*/ 144671 h 1015528"/>
              <a:gd name="connsiteX2" fmla="*/ 3178628 w 4528457"/>
              <a:gd name="connsiteY2" fmla="*/ 289814 h 1015528"/>
              <a:gd name="connsiteX3" fmla="*/ 2540000 w 4528457"/>
              <a:gd name="connsiteY3" fmla="*/ 1015528 h 1015528"/>
              <a:gd name="connsiteX4" fmla="*/ 1654628 w 4528457"/>
              <a:gd name="connsiteY4" fmla="*/ 144671 h 1015528"/>
              <a:gd name="connsiteX5" fmla="*/ 0 w 4528457"/>
              <a:gd name="connsiteY5" fmla="*/ 14042 h 1015528"/>
              <a:gd name="connsiteX0" fmla="*/ 4615543 w 4615543"/>
              <a:gd name="connsiteY0" fmla="*/ 463986 h 1015528"/>
              <a:gd name="connsiteX1" fmla="*/ 3889828 w 4615543"/>
              <a:gd name="connsiteY1" fmla="*/ 144671 h 1015528"/>
              <a:gd name="connsiteX2" fmla="*/ 3178628 w 4615543"/>
              <a:gd name="connsiteY2" fmla="*/ 289814 h 1015528"/>
              <a:gd name="connsiteX3" fmla="*/ 2540000 w 4615543"/>
              <a:gd name="connsiteY3" fmla="*/ 1015528 h 1015528"/>
              <a:gd name="connsiteX4" fmla="*/ 1654628 w 4615543"/>
              <a:gd name="connsiteY4" fmla="*/ 144671 h 1015528"/>
              <a:gd name="connsiteX5" fmla="*/ 0 w 4615543"/>
              <a:gd name="connsiteY5" fmla="*/ 14042 h 1015528"/>
              <a:gd name="connsiteX0" fmla="*/ 4615543 w 4615543"/>
              <a:gd name="connsiteY0" fmla="*/ 501244 h 1052786"/>
              <a:gd name="connsiteX1" fmla="*/ 3889828 w 4615543"/>
              <a:gd name="connsiteY1" fmla="*/ 181929 h 1052786"/>
              <a:gd name="connsiteX2" fmla="*/ 3178628 w 4615543"/>
              <a:gd name="connsiteY2" fmla="*/ 327072 h 1052786"/>
              <a:gd name="connsiteX3" fmla="*/ 2540000 w 4615543"/>
              <a:gd name="connsiteY3" fmla="*/ 1052786 h 1052786"/>
              <a:gd name="connsiteX4" fmla="*/ 1465942 w 4615543"/>
              <a:gd name="connsiteY4" fmla="*/ 94843 h 1052786"/>
              <a:gd name="connsiteX5" fmla="*/ 0 w 4615543"/>
              <a:gd name="connsiteY5" fmla="*/ 51300 h 1052786"/>
              <a:gd name="connsiteX0" fmla="*/ 4717143 w 4717143"/>
              <a:gd name="connsiteY0" fmla="*/ 473165 h 1024707"/>
              <a:gd name="connsiteX1" fmla="*/ 3991428 w 4717143"/>
              <a:gd name="connsiteY1" fmla="*/ 153850 h 1024707"/>
              <a:gd name="connsiteX2" fmla="*/ 3280228 w 4717143"/>
              <a:gd name="connsiteY2" fmla="*/ 298993 h 1024707"/>
              <a:gd name="connsiteX3" fmla="*/ 2641600 w 4717143"/>
              <a:gd name="connsiteY3" fmla="*/ 1024707 h 1024707"/>
              <a:gd name="connsiteX4" fmla="*/ 1567542 w 4717143"/>
              <a:gd name="connsiteY4" fmla="*/ 66764 h 1024707"/>
              <a:gd name="connsiteX5" fmla="*/ 0 w 4717143"/>
              <a:gd name="connsiteY5" fmla="*/ 95793 h 1024707"/>
              <a:gd name="connsiteX0" fmla="*/ 4717143 w 4717143"/>
              <a:gd name="connsiteY0" fmla="*/ 473165 h 1024707"/>
              <a:gd name="connsiteX1" fmla="*/ 3991428 w 4717143"/>
              <a:gd name="connsiteY1" fmla="*/ 153850 h 1024707"/>
              <a:gd name="connsiteX2" fmla="*/ 3280228 w 4717143"/>
              <a:gd name="connsiteY2" fmla="*/ 298993 h 1024707"/>
              <a:gd name="connsiteX3" fmla="*/ 2641600 w 4717143"/>
              <a:gd name="connsiteY3" fmla="*/ 1024707 h 1024707"/>
              <a:gd name="connsiteX4" fmla="*/ 1509485 w 4717143"/>
              <a:gd name="connsiteY4" fmla="*/ 66764 h 1024707"/>
              <a:gd name="connsiteX5" fmla="*/ 0 w 4717143"/>
              <a:gd name="connsiteY5" fmla="*/ 95793 h 1024707"/>
              <a:gd name="connsiteX0" fmla="*/ 4717143 w 4717143"/>
              <a:gd name="connsiteY0" fmla="*/ 472091 h 1009119"/>
              <a:gd name="connsiteX1" fmla="*/ 3991428 w 4717143"/>
              <a:gd name="connsiteY1" fmla="*/ 152776 h 1009119"/>
              <a:gd name="connsiteX2" fmla="*/ 3280228 w 4717143"/>
              <a:gd name="connsiteY2" fmla="*/ 297919 h 1009119"/>
              <a:gd name="connsiteX3" fmla="*/ 2743200 w 4717143"/>
              <a:gd name="connsiteY3" fmla="*/ 1009119 h 1009119"/>
              <a:gd name="connsiteX4" fmla="*/ 1509485 w 4717143"/>
              <a:gd name="connsiteY4" fmla="*/ 65690 h 1009119"/>
              <a:gd name="connsiteX5" fmla="*/ 0 w 4717143"/>
              <a:gd name="connsiteY5" fmla="*/ 94719 h 1009119"/>
              <a:gd name="connsiteX0" fmla="*/ 4717143 w 4717143"/>
              <a:gd name="connsiteY0" fmla="*/ 483290 h 1020318"/>
              <a:gd name="connsiteX1" fmla="*/ 3991428 w 4717143"/>
              <a:gd name="connsiteY1" fmla="*/ 163975 h 1020318"/>
              <a:gd name="connsiteX2" fmla="*/ 3280228 w 4717143"/>
              <a:gd name="connsiteY2" fmla="*/ 309118 h 1020318"/>
              <a:gd name="connsiteX3" fmla="*/ 2743200 w 4717143"/>
              <a:gd name="connsiteY3" fmla="*/ 1020318 h 1020318"/>
              <a:gd name="connsiteX4" fmla="*/ 1567542 w 4717143"/>
              <a:gd name="connsiteY4" fmla="*/ 62375 h 1020318"/>
              <a:gd name="connsiteX5" fmla="*/ 0 w 4717143"/>
              <a:gd name="connsiteY5" fmla="*/ 105918 h 1020318"/>
              <a:gd name="connsiteX0" fmla="*/ 4717143 w 4717143"/>
              <a:gd name="connsiteY0" fmla="*/ 483290 h 1020318"/>
              <a:gd name="connsiteX1" fmla="*/ 3991428 w 4717143"/>
              <a:gd name="connsiteY1" fmla="*/ 163975 h 1020318"/>
              <a:gd name="connsiteX2" fmla="*/ 3236685 w 4717143"/>
              <a:gd name="connsiteY2" fmla="*/ 352661 h 1020318"/>
              <a:gd name="connsiteX3" fmla="*/ 2743200 w 4717143"/>
              <a:gd name="connsiteY3" fmla="*/ 1020318 h 1020318"/>
              <a:gd name="connsiteX4" fmla="*/ 1567542 w 4717143"/>
              <a:gd name="connsiteY4" fmla="*/ 62375 h 1020318"/>
              <a:gd name="connsiteX5" fmla="*/ 0 w 4717143"/>
              <a:gd name="connsiteY5" fmla="*/ 105918 h 1020318"/>
              <a:gd name="connsiteX0" fmla="*/ 4717143 w 4717143"/>
              <a:gd name="connsiteY0" fmla="*/ 483290 h 1020318"/>
              <a:gd name="connsiteX1" fmla="*/ 3991428 w 4717143"/>
              <a:gd name="connsiteY1" fmla="*/ 163975 h 1020318"/>
              <a:gd name="connsiteX2" fmla="*/ 3236685 w 4717143"/>
              <a:gd name="connsiteY2" fmla="*/ 352661 h 1020318"/>
              <a:gd name="connsiteX3" fmla="*/ 2743200 w 4717143"/>
              <a:gd name="connsiteY3" fmla="*/ 1020318 h 1020318"/>
              <a:gd name="connsiteX4" fmla="*/ 1567542 w 4717143"/>
              <a:gd name="connsiteY4" fmla="*/ 62375 h 1020318"/>
              <a:gd name="connsiteX5" fmla="*/ 0 w 4717143"/>
              <a:gd name="connsiteY5" fmla="*/ 105918 h 1020318"/>
              <a:gd name="connsiteX0" fmla="*/ 4717143 w 4717143"/>
              <a:gd name="connsiteY0" fmla="*/ 483290 h 1020588"/>
              <a:gd name="connsiteX1" fmla="*/ 3991428 w 4717143"/>
              <a:gd name="connsiteY1" fmla="*/ 163975 h 1020588"/>
              <a:gd name="connsiteX2" fmla="*/ 2743200 w 4717143"/>
              <a:gd name="connsiteY2" fmla="*/ 1020318 h 1020588"/>
              <a:gd name="connsiteX3" fmla="*/ 1567542 w 4717143"/>
              <a:gd name="connsiteY3" fmla="*/ 62375 h 1020588"/>
              <a:gd name="connsiteX4" fmla="*/ 0 w 4717143"/>
              <a:gd name="connsiteY4" fmla="*/ 105918 h 1020588"/>
              <a:gd name="connsiteX0" fmla="*/ 4717143 w 4717143"/>
              <a:gd name="connsiteY0" fmla="*/ 483290 h 1020318"/>
              <a:gd name="connsiteX1" fmla="*/ 3991428 w 4717143"/>
              <a:gd name="connsiteY1" fmla="*/ 163975 h 1020318"/>
              <a:gd name="connsiteX2" fmla="*/ 2743200 w 4717143"/>
              <a:gd name="connsiteY2" fmla="*/ 1020318 h 1020318"/>
              <a:gd name="connsiteX3" fmla="*/ 1567542 w 4717143"/>
              <a:gd name="connsiteY3" fmla="*/ 62375 h 1020318"/>
              <a:gd name="connsiteX4" fmla="*/ 0 w 4717143"/>
              <a:gd name="connsiteY4" fmla="*/ 105918 h 1020318"/>
              <a:gd name="connsiteX0" fmla="*/ 4717143 w 4717143"/>
              <a:gd name="connsiteY0" fmla="*/ 483290 h 1020318"/>
              <a:gd name="connsiteX1" fmla="*/ 3759199 w 4717143"/>
              <a:gd name="connsiteY1" fmla="*/ 207518 h 1020318"/>
              <a:gd name="connsiteX2" fmla="*/ 2743200 w 4717143"/>
              <a:gd name="connsiteY2" fmla="*/ 1020318 h 1020318"/>
              <a:gd name="connsiteX3" fmla="*/ 1567542 w 4717143"/>
              <a:gd name="connsiteY3" fmla="*/ 62375 h 1020318"/>
              <a:gd name="connsiteX4" fmla="*/ 0 w 4717143"/>
              <a:gd name="connsiteY4" fmla="*/ 105918 h 1020318"/>
              <a:gd name="connsiteX0" fmla="*/ 4717143 w 4717143"/>
              <a:gd name="connsiteY0" fmla="*/ 483290 h 1020318"/>
              <a:gd name="connsiteX1" fmla="*/ 3744685 w 4717143"/>
              <a:gd name="connsiteY1" fmla="*/ 280090 h 1020318"/>
              <a:gd name="connsiteX2" fmla="*/ 2743200 w 4717143"/>
              <a:gd name="connsiteY2" fmla="*/ 1020318 h 1020318"/>
              <a:gd name="connsiteX3" fmla="*/ 1567542 w 4717143"/>
              <a:gd name="connsiteY3" fmla="*/ 62375 h 1020318"/>
              <a:gd name="connsiteX4" fmla="*/ 0 w 4717143"/>
              <a:gd name="connsiteY4" fmla="*/ 105918 h 1020318"/>
              <a:gd name="connsiteX0" fmla="*/ 4717143 w 4717143"/>
              <a:gd name="connsiteY0" fmla="*/ 620487 h 1157515"/>
              <a:gd name="connsiteX1" fmla="*/ 3744685 w 4717143"/>
              <a:gd name="connsiteY1" fmla="*/ 417287 h 1157515"/>
              <a:gd name="connsiteX2" fmla="*/ 2743200 w 4717143"/>
              <a:gd name="connsiteY2" fmla="*/ 1157515 h 1157515"/>
              <a:gd name="connsiteX3" fmla="*/ 1523999 w 4717143"/>
              <a:gd name="connsiteY3" fmla="*/ 39915 h 1157515"/>
              <a:gd name="connsiteX4" fmla="*/ 0 w 4717143"/>
              <a:gd name="connsiteY4" fmla="*/ 243115 h 1157515"/>
              <a:gd name="connsiteX0" fmla="*/ 4717143 w 4717143"/>
              <a:gd name="connsiteY0" fmla="*/ 620487 h 1157515"/>
              <a:gd name="connsiteX1" fmla="*/ 3744685 w 4717143"/>
              <a:gd name="connsiteY1" fmla="*/ 417287 h 1157515"/>
              <a:gd name="connsiteX2" fmla="*/ 2743200 w 4717143"/>
              <a:gd name="connsiteY2" fmla="*/ 1157515 h 1157515"/>
              <a:gd name="connsiteX3" fmla="*/ 1523999 w 4717143"/>
              <a:gd name="connsiteY3" fmla="*/ 39915 h 1157515"/>
              <a:gd name="connsiteX4" fmla="*/ 0 w 4717143"/>
              <a:gd name="connsiteY4" fmla="*/ 243115 h 1157515"/>
              <a:gd name="connsiteX0" fmla="*/ 4717143 w 4717143"/>
              <a:gd name="connsiteY0" fmla="*/ 620487 h 1157515"/>
              <a:gd name="connsiteX1" fmla="*/ 3744685 w 4717143"/>
              <a:gd name="connsiteY1" fmla="*/ 417287 h 1157515"/>
              <a:gd name="connsiteX2" fmla="*/ 2743200 w 4717143"/>
              <a:gd name="connsiteY2" fmla="*/ 1157515 h 1157515"/>
              <a:gd name="connsiteX3" fmla="*/ 1523999 w 4717143"/>
              <a:gd name="connsiteY3" fmla="*/ 39915 h 1157515"/>
              <a:gd name="connsiteX4" fmla="*/ 0 w 4717143"/>
              <a:gd name="connsiteY4" fmla="*/ 243115 h 1157515"/>
              <a:gd name="connsiteX0" fmla="*/ 4717143 w 4717143"/>
              <a:gd name="connsiteY0" fmla="*/ 620487 h 1157515"/>
              <a:gd name="connsiteX1" fmla="*/ 3744685 w 4717143"/>
              <a:gd name="connsiteY1" fmla="*/ 417287 h 1157515"/>
              <a:gd name="connsiteX2" fmla="*/ 2743200 w 4717143"/>
              <a:gd name="connsiteY2" fmla="*/ 1157515 h 1157515"/>
              <a:gd name="connsiteX3" fmla="*/ 1523999 w 4717143"/>
              <a:gd name="connsiteY3" fmla="*/ 39915 h 1157515"/>
              <a:gd name="connsiteX4" fmla="*/ 0 w 4717143"/>
              <a:gd name="connsiteY4" fmla="*/ 243115 h 1157515"/>
              <a:gd name="connsiteX0" fmla="*/ 4601029 w 4601029"/>
              <a:gd name="connsiteY0" fmla="*/ 614380 h 1151408"/>
              <a:gd name="connsiteX1" fmla="*/ 3628571 w 4601029"/>
              <a:gd name="connsiteY1" fmla="*/ 411180 h 1151408"/>
              <a:gd name="connsiteX2" fmla="*/ 2627086 w 4601029"/>
              <a:gd name="connsiteY2" fmla="*/ 1151408 h 1151408"/>
              <a:gd name="connsiteX3" fmla="*/ 1407885 w 4601029"/>
              <a:gd name="connsiteY3" fmla="*/ 33808 h 1151408"/>
              <a:gd name="connsiteX4" fmla="*/ 0 w 4601029"/>
              <a:gd name="connsiteY4" fmla="*/ 280551 h 1151408"/>
              <a:gd name="connsiteX0" fmla="*/ 4601029 w 4601029"/>
              <a:gd name="connsiteY0" fmla="*/ 618751 h 1155779"/>
              <a:gd name="connsiteX1" fmla="*/ 3628571 w 4601029"/>
              <a:gd name="connsiteY1" fmla="*/ 415551 h 1155779"/>
              <a:gd name="connsiteX2" fmla="*/ 2627086 w 4601029"/>
              <a:gd name="connsiteY2" fmla="*/ 1155779 h 1155779"/>
              <a:gd name="connsiteX3" fmla="*/ 1407885 w 4601029"/>
              <a:gd name="connsiteY3" fmla="*/ 38179 h 1155779"/>
              <a:gd name="connsiteX4" fmla="*/ 0 w 4601029"/>
              <a:gd name="connsiteY4" fmla="*/ 284922 h 115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029" h="1155779">
                <a:moveTo>
                  <a:pt x="4601029" y="618751"/>
                </a:moveTo>
                <a:cubicBezTo>
                  <a:pt x="4366381" y="468769"/>
                  <a:pt x="3957561" y="326046"/>
                  <a:pt x="3628571" y="415551"/>
                </a:cubicBezTo>
                <a:cubicBezTo>
                  <a:pt x="3299581" y="505056"/>
                  <a:pt x="2943982" y="766312"/>
                  <a:pt x="2627086" y="1155779"/>
                </a:cubicBezTo>
                <a:cubicBezTo>
                  <a:pt x="2481943" y="788084"/>
                  <a:pt x="1845733" y="183322"/>
                  <a:pt x="1407885" y="38179"/>
                </a:cubicBezTo>
                <a:cubicBezTo>
                  <a:pt x="970037" y="-106964"/>
                  <a:pt x="232229" y="202674"/>
                  <a:pt x="0" y="284922"/>
                </a:cubicBezTo>
              </a:path>
            </a:pathLst>
          </a:custGeom>
          <a:ln w="57150">
            <a:prstDash val="sysDot"/>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8" name="上矢印 7"/>
          <p:cNvSpPr/>
          <p:nvPr/>
        </p:nvSpPr>
        <p:spPr>
          <a:xfrm>
            <a:off x="2775714" y="4293096"/>
            <a:ext cx="648072" cy="824709"/>
          </a:xfrm>
          <a:prstGeom prst="upArrow">
            <a:avLst/>
          </a:prstGeom>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7"/>
          <p:cNvSpPr>
            <a:spLocks noChangeArrowheads="1"/>
          </p:cNvSpPr>
          <p:nvPr/>
        </p:nvSpPr>
        <p:spPr bwMode="auto">
          <a:xfrm>
            <a:off x="7033393" y="2815717"/>
            <a:ext cx="1643063" cy="649287"/>
          </a:xfrm>
          <a:prstGeom prst="rect">
            <a:avLst/>
          </a:prstGeom>
          <a:noFill/>
          <a:ln w="9525">
            <a:noFill/>
            <a:miter lim="800000"/>
            <a:headEnd/>
            <a:tailEnd/>
          </a:ln>
        </p:spPr>
        <p:txBody>
          <a:bodyPr tIns="108000" bIns="108000">
            <a:spAutoFit/>
          </a:bodyPr>
          <a:lstStyle/>
          <a:p>
            <a:pPr algn="ctr">
              <a:spcBef>
                <a:spcPct val="50000"/>
              </a:spcBef>
              <a:defRPr/>
            </a:pPr>
            <a:r>
              <a:rPr lang="ja-JP" altLang="en-US" sz="2800" b="1" dirty="0" smtClean="0">
                <a:solidFill>
                  <a:schemeClr val="bg2"/>
                </a:solidFill>
                <a:latin typeface="+mj-lt"/>
                <a:ea typeface="ＭＳ Ｐゴシック" pitchFamily="50" charset="-128"/>
              </a:rPr>
              <a:t>乗る人</a:t>
            </a:r>
            <a:endParaRPr lang="ja-JP" altLang="en-US" sz="2800" b="1" dirty="0">
              <a:solidFill>
                <a:schemeClr val="bg2"/>
              </a:solidFill>
              <a:latin typeface="+mj-lt"/>
              <a:ea typeface="ＭＳ Ｐゴシック" pitchFamily="50" charset="-128"/>
            </a:endParaRPr>
          </a:p>
        </p:txBody>
      </p:sp>
      <p:sp>
        <p:nvSpPr>
          <p:cNvPr id="17" name="Rectangle 7"/>
          <p:cNvSpPr>
            <a:spLocks noChangeArrowheads="1"/>
          </p:cNvSpPr>
          <p:nvPr/>
        </p:nvSpPr>
        <p:spPr bwMode="auto">
          <a:xfrm>
            <a:off x="6972073" y="3752428"/>
            <a:ext cx="1643063" cy="649287"/>
          </a:xfrm>
          <a:prstGeom prst="rect">
            <a:avLst/>
          </a:prstGeom>
          <a:noFill/>
          <a:ln w="9525">
            <a:noFill/>
            <a:miter lim="800000"/>
            <a:headEnd/>
            <a:tailEnd/>
          </a:ln>
        </p:spPr>
        <p:txBody>
          <a:bodyPr tIns="108000" bIns="108000">
            <a:spAutoFit/>
          </a:bodyPr>
          <a:lstStyle/>
          <a:p>
            <a:pPr algn="ctr">
              <a:spcBef>
                <a:spcPct val="50000"/>
              </a:spcBef>
              <a:defRPr/>
            </a:pPr>
            <a:r>
              <a:rPr lang="ja-JP" altLang="en-US" sz="2800" b="1" dirty="0" smtClean="0">
                <a:solidFill>
                  <a:schemeClr val="bg2"/>
                </a:solidFill>
                <a:latin typeface="+mj-lt"/>
                <a:ea typeface="ＭＳ Ｐゴシック" pitchFamily="50" charset="-128"/>
              </a:rPr>
              <a:t>降りる人</a:t>
            </a:r>
            <a:endParaRPr lang="ja-JP" altLang="en-US" sz="2800" b="1" dirty="0">
              <a:solidFill>
                <a:schemeClr val="bg2"/>
              </a:solidFill>
              <a:latin typeface="+mj-lt"/>
              <a:ea typeface="ＭＳ Ｐゴシック" pitchFamily="50" charset="-128"/>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411" y="3435144"/>
            <a:ext cx="838572" cy="838572"/>
          </a:xfrm>
          <a:prstGeom prst="rect">
            <a:avLst/>
          </a:prstGeom>
        </p:spPr>
      </p:pic>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52787" y="2626432"/>
            <a:ext cx="838572" cy="838572"/>
          </a:xfrm>
          <a:prstGeom prst="rect">
            <a:avLst/>
          </a:prstGeom>
        </p:spPr>
      </p:pic>
      <p:grpSp>
        <p:nvGrpSpPr>
          <p:cNvPr id="15" name="グループ化 14"/>
          <p:cNvGrpSpPr/>
          <p:nvPr/>
        </p:nvGrpSpPr>
        <p:grpSpPr>
          <a:xfrm>
            <a:off x="1839610" y="4653136"/>
            <a:ext cx="936104" cy="936104"/>
            <a:chOff x="4754534" y="5131082"/>
            <a:chExt cx="936104" cy="936104"/>
          </a:xfrm>
        </p:grpSpPr>
        <p:sp>
          <p:nvSpPr>
            <p:cNvPr id="23" name="円/楕円 22"/>
            <p:cNvSpPr/>
            <p:nvPr/>
          </p:nvSpPr>
          <p:spPr>
            <a:xfrm>
              <a:off x="4754534" y="5131082"/>
              <a:ext cx="93610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4958516" y="5199505"/>
              <a:ext cx="653218" cy="777495"/>
              <a:chOff x="4958516" y="5199505"/>
              <a:chExt cx="653218" cy="777495"/>
            </a:xfrm>
          </p:grpSpPr>
          <p:sp>
            <p:nvSpPr>
              <p:cNvPr id="24" name="円/楕円 23"/>
              <p:cNvSpPr/>
              <p:nvPr/>
            </p:nvSpPr>
            <p:spPr>
              <a:xfrm>
                <a:off x="5052686" y="5797665"/>
                <a:ext cx="559048" cy="1793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オブジェクト 24"/>
              <p:cNvGraphicFramePr>
                <a:graphicFrameLocks noChangeAspect="1"/>
              </p:cNvGraphicFramePr>
              <p:nvPr>
                <p:extLst>
                  <p:ext uri="{D42A27DB-BD31-4B8C-83A1-F6EECF244321}">
                    <p14:modId xmlns:p14="http://schemas.microsoft.com/office/powerpoint/2010/main" val="4037370935"/>
                  </p:ext>
                </p:extLst>
              </p:nvPr>
            </p:nvGraphicFramePr>
            <p:xfrm>
              <a:off x="4958516" y="5199505"/>
              <a:ext cx="593725" cy="774700"/>
            </p:xfrm>
            <a:graphic>
              <a:graphicData uri="http://schemas.openxmlformats.org/presentationml/2006/ole">
                <mc:AlternateContent xmlns:mc="http://schemas.openxmlformats.org/markup-compatibility/2006">
                  <mc:Choice xmlns:v="urn:schemas-microsoft-com:vml" Requires="v">
                    <p:oleObj spid="_x0000_s11325" name="Visio" r:id="rId5" imgW="593822" imgH="774147" progId="">
                      <p:embed/>
                    </p:oleObj>
                  </mc:Choice>
                  <mc:Fallback>
                    <p:oleObj name="Visio" r:id="rId5" imgW="593822" imgH="774147" progId="">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8516" y="5199505"/>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6" name="Rectangle 7"/>
          <p:cNvSpPr>
            <a:spLocks noChangeArrowheads="1"/>
          </p:cNvSpPr>
          <p:nvPr/>
        </p:nvSpPr>
        <p:spPr bwMode="auto">
          <a:xfrm>
            <a:off x="755576" y="5517232"/>
            <a:ext cx="2529859" cy="648997"/>
          </a:xfrm>
          <a:prstGeom prst="rect">
            <a:avLst/>
          </a:prstGeom>
          <a:noFill/>
          <a:ln w="9525">
            <a:noFill/>
            <a:miter lim="800000"/>
            <a:headEnd/>
            <a:tailEnd/>
          </a:ln>
        </p:spPr>
        <p:txBody>
          <a:bodyPr wrap="none" tIns="108000" bIns="108000">
            <a:spAutoFit/>
          </a:bodyPr>
          <a:lstStyle/>
          <a:p>
            <a:pPr algn="ctr">
              <a:spcBef>
                <a:spcPct val="50000"/>
              </a:spcBef>
              <a:defRPr/>
            </a:pPr>
            <a:r>
              <a:rPr lang="ja-JP" altLang="en-US" sz="2800" b="1" dirty="0" smtClean="0">
                <a:solidFill>
                  <a:schemeClr val="accent2"/>
                </a:solidFill>
                <a:latin typeface="+mj-lt"/>
                <a:ea typeface="ＭＳ Ｐゴシック" pitchFamily="50" charset="-128"/>
              </a:rPr>
              <a:t>送迎者・訪問者</a:t>
            </a:r>
            <a:endParaRPr lang="ja-JP" altLang="en-US" sz="2800" b="1" dirty="0">
              <a:solidFill>
                <a:schemeClr val="accent2"/>
              </a:solidFill>
              <a:latin typeface="+mj-lt"/>
              <a:ea typeface="ＭＳ Ｐゴシック" pitchFamily="50" charset="-128"/>
            </a:endParaRPr>
          </a:p>
        </p:txBody>
      </p:sp>
      <p:grpSp>
        <p:nvGrpSpPr>
          <p:cNvPr id="37" name="グループ化 36"/>
          <p:cNvGrpSpPr/>
          <p:nvPr/>
        </p:nvGrpSpPr>
        <p:grpSpPr>
          <a:xfrm>
            <a:off x="1043608" y="4653136"/>
            <a:ext cx="936104" cy="936104"/>
            <a:chOff x="4754534" y="5131082"/>
            <a:chExt cx="936104" cy="936104"/>
          </a:xfrm>
        </p:grpSpPr>
        <p:sp>
          <p:nvSpPr>
            <p:cNvPr id="38" name="円/楕円 37"/>
            <p:cNvSpPr/>
            <p:nvPr/>
          </p:nvSpPr>
          <p:spPr>
            <a:xfrm>
              <a:off x="4754534" y="5131082"/>
              <a:ext cx="93610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4958516" y="5199505"/>
              <a:ext cx="653218" cy="777495"/>
              <a:chOff x="4958516" y="5199505"/>
              <a:chExt cx="653218" cy="777495"/>
            </a:xfrm>
          </p:grpSpPr>
          <p:sp>
            <p:nvSpPr>
              <p:cNvPr id="40" name="円/楕円 39"/>
              <p:cNvSpPr/>
              <p:nvPr/>
            </p:nvSpPr>
            <p:spPr>
              <a:xfrm>
                <a:off x="5052686" y="5797665"/>
                <a:ext cx="559048" cy="1793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1" name="オブジェクト 40"/>
              <p:cNvGraphicFramePr>
                <a:graphicFrameLocks noChangeAspect="1"/>
              </p:cNvGraphicFramePr>
              <p:nvPr>
                <p:extLst>
                  <p:ext uri="{D42A27DB-BD31-4B8C-83A1-F6EECF244321}">
                    <p14:modId xmlns:p14="http://schemas.microsoft.com/office/powerpoint/2010/main" val="4037370935"/>
                  </p:ext>
                </p:extLst>
              </p:nvPr>
            </p:nvGraphicFramePr>
            <p:xfrm>
              <a:off x="4958516" y="5199505"/>
              <a:ext cx="593725" cy="774700"/>
            </p:xfrm>
            <a:graphic>
              <a:graphicData uri="http://schemas.openxmlformats.org/presentationml/2006/ole">
                <mc:AlternateContent xmlns:mc="http://schemas.openxmlformats.org/markup-compatibility/2006">
                  <mc:Choice xmlns:v="urn:schemas-microsoft-com:vml" Requires="v">
                    <p:oleObj spid="_x0000_s11326" name="Visio" r:id="rId7" imgW="593822" imgH="774147" progId="">
                      <p:embed/>
                    </p:oleObj>
                  </mc:Choice>
                  <mc:Fallback>
                    <p:oleObj name="Visio" r:id="rId7" imgW="593822" imgH="774147" progId="">
                      <p:embed/>
                      <p:pic>
                        <p:nvPicPr>
                          <p:cNvPr id="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8516" y="5199505"/>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4" name="円形吹き出し 13"/>
          <p:cNvSpPr/>
          <p:nvPr/>
        </p:nvSpPr>
        <p:spPr>
          <a:xfrm>
            <a:off x="1329987" y="3933056"/>
            <a:ext cx="869663" cy="728613"/>
          </a:xfrm>
          <a:prstGeom prst="wedgeEllipseCallout">
            <a:avLst>
              <a:gd name="adj1" fmla="val 21279"/>
              <a:gd name="adj2" fmla="val 624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a:t>
            </a:r>
            <a:endParaRPr kumimoji="1" lang="ja-JP" altLang="en-US" sz="3200" dirty="0">
              <a:solidFill>
                <a:schemeClr val="tx1"/>
              </a:solidFill>
            </a:endParaRPr>
          </a:p>
        </p:txBody>
      </p:sp>
      <p:sp>
        <p:nvSpPr>
          <p:cNvPr id="19" name="円/楕円 18"/>
          <p:cNvSpPr/>
          <p:nvPr/>
        </p:nvSpPr>
        <p:spPr>
          <a:xfrm>
            <a:off x="4916348" y="4618280"/>
            <a:ext cx="576012" cy="576012"/>
          </a:xfrm>
          <a:prstGeom prst="ellipse">
            <a:avLst/>
          </a:prstGeom>
          <a:solidFill>
            <a:srgbClr val="FFFF99"/>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Arial Black" pitchFamily="34" charset="0"/>
              </a:rPr>
              <a:t>\</a:t>
            </a:r>
            <a:endParaRPr kumimoji="1" lang="ja-JP" altLang="en-US" sz="2400" dirty="0">
              <a:solidFill>
                <a:schemeClr val="tx1"/>
              </a:solidFill>
              <a:latin typeface="Arial Black" pitchFamily="34" charset="0"/>
            </a:endParaRPr>
          </a:p>
        </p:txBody>
      </p:sp>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1896" y="2184397"/>
            <a:ext cx="378116" cy="378116"/>
          </a:xfrm>
          <a:prstGeom prst="rect">
            <a:avLst/>
          </a:prstGeom>
        </p:spPr>
      </p:pic>
      <p:pic>
        <p:nvPicPr>
          <p:cNvPr id="27" name="図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6396" y="4581448"/>
            <a:ext cx="647700" cy="647700"/>
          </a:xfrm>
          <a:prstGeom prst="rect">
            <a:avLst/>
          </a:prstGeom>
        </p:spPr>
      </p:pic>
      <p:sp>
        <p:nvSpPr>
          <p:cNvPr id="42" name="テキスト ボックス 41"/>
          <p:cNvSpPr txBox="1"/>
          <p:nvPr/>
        </p:nvSpPr>
        <p:spPr>
          <a:xfrm>
            <a:off x="4331220" y="4581128"/>
            <a:ext cx="646331" cy="646331"/>
          </a:xfrm>
          <a:prstGeom prst="rect">
            <a:avLst/>
          </a:prstGeom>
          <a:noFill/>
        </p:spPr>
        <p:txBody>
          <a:bodyPr wrap="none" rtlCol="0">
            <a:spAutoFit/>
          </a:bodyPr>
          <a:lstStyle/>
          <a:p>
            <a:r>
              <a:rPr kumimoji="1" lang="ja-JP" altLang="en-US" sz="3600" dirty="0" smtClean="0">
                <a:latin typeface="+mn-ea"/>
                <a:ea typeface="+mn-ea"/>
              </a:rPr>
              <a:t>＝</a:t>
            </a:r>
            <a:endParaRPr kumimoji="1" lang="en-US" altLang="ja-JP" sz="3600" dirty="0" smtClean="0">
              <a:latin typeface="+mn-ea"/>
              <a:ea typeface="+mn-ea"/>
            </a:endParaRPr>
          </a:p>
        </p:txBody>
      </p:sp>
      <p:pic>
        <p:nvPicPr>
          <p:cNvPr id="51" name="図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95016" y="3637857"/>
            <a:ext cx="718309" cy="718309"/>
          </a:xfrm>
          <a:prstGeom prst="rect">
            <a:avLst/>
          </a:prstGeom>
        </p:spPr>
      </p:pic>
      <p:sp>
        <p:nvSpPr>
          <p:cNvPr id="52" name="Rectangle 7"/>
          <p:cNvSpPr>
            <a:spLocks noChangeArrowheads="1"/>
          </p:cNvSpPr>
          <p:nvPr/>
        </p:nvSpPr>
        <p:spPr bwMode="auto">
          <a:xfrm>
            <a:off x="3321225" y="5521311"/>
            <a:ext cx="5144357" cy="648997"/>
          </a:xfrm>
          <a:prstGeom prst="rect">
            <a:avLst/>
          </a:prstGeom>
          <a:noFill/>
          <a:ln w="9525">
            <a:noFill/>
            <a:miter lim="800000"/>
            <a:headEnd/>
            <a:tailEnd/>
          </a:ln>
        </p:spPr>
        <p:txBody>
          <a:bodyPr wrap="none" tIns="108000" bIns="108000">
            <a:spAutoFit/>
          </a:bodyPr>
          <a:lstStyle/>
          <a:p>
            <a:pPr>
              <a:spcBef>
                <a:spcPct val="50000"/>
              </a:spcBef>
              <a:defRPr/>
            </a:pPr>
            <a:r>
              <a:rPr lang="ja-JP" altLang="en-US" sz="2800" b="1" dirty="0" smtClean="0">
                <a:latin typeface="+mj-lt"/>
                <a:ea typeface="ＭＳ Ｐゴシック" pitchFamily="50" charset="-128"/>
              </a:rPr>
              <a:t>が</a:t>
            </a:r>
            <a:r>
              <a:rPr lang="ja-JP" altLang="en-US" sz="2800" b="1" dirty="0" smtClean="0">
                <a:solidFill>
                  <a:schemeClr val="accent1"/>
                </a:solidFill>
                <a:latin typeface="+mj-lt"/>
                <a:ea typeface="ＭＳ Ｐゴシック" pitchFamily="50" charset="-128"/>
              </a:rPr>
              <a:t>イベント</a:t>
            </a:r>
            <a:r>
              <a:rPr lang="ja-JP" altLang="en-US" sz="2800" b="1" dirty="0" smtClean="0">
                <a:latin typeface="+mj-lt"/>
                <a:ea typeface="ＭＳ Ｐゴシック" pitchFamily="50" charset="-128"/>
              </a:rPr>
              <a:t>や</a:t>
            </a:r>
            <a:r>
              <a:rPr lang="ja-JP" altLang="en-US" sz="2800" b="1" dirty="0" smtClean="0">
                <a:solidFill>
                  <a:schemeClr val="accent1"/>
                </a:solidFill>
                <a:latin typeface="+mj-lt"/>
                <a:ea typeface="ＭＳ Ｐゴシック" pitchFamily="50" charset="-128"/>
              </a:rPr>
              <a:t>施設</a:t>
            </a:r>
            <a:r>
              <a:rPr lang="ja-JP" altLang="en-US" sz="2800" b="1" dirty="0" smtClean="0">
                <a:latin typeface="+mj-lt"/>
                <a:ea typeface="ＭＳ Ｐゴシック" pitchFamily="50" charset="-128"/>
              </a:rPr>
              <a:t>を楽しめる場へ</a:t>
            </a:r>
            <a:endParaRPr lang="ja-JP" altLang="en-US" sz="2800" b="1" dirty="0">
              <a:latin typeface="+mj-lt"/>
              <a:ea typeface="ＭＳ Ｐゴシック" pitchFamily="50" charset="-128"/>
            </a:endParaRPr>
          </a:p>
        </p:txBody>
      </p:sp>
    </p:spTree>
    <p:extLst>
      <p:ext uri="{BB962C8B-B14F-4D97-AF65-F5344CB8AC3E}">
        <p14:creationId xmlns:p14="http://schemas.microsoft.com/office/powerpoint/2010/main" val="162857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right)">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6" grpId="0"/>
      <p:bldP spid="5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solidFill>
                  <a:schemeClr val="tx1"/>
                </a:solidFill>
                <a:latin typeface="+mj-ea"/>
              </a:rPr>
              <a:t>知りたいことは</a:t>
            </a:r>
            <a:endParaRPr lang="ja-JP" altLang="en-US" sz="32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3" name="正方形/長方形 2"/>
          <p:cNvSpPr/>
          <p:nvPr/>
        </p:nvSpPr>
        <p:spPr>
          <a:xfrm>
            <a:off x="7524328" y="3487150"/>
            <a:ext cx="1152128"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a:t>
            </a:r>
            <a:endParaRPr kumimoji="1" lang="ja-JP" altLang="en-US" sz="3200" dirty="0"/>
          </a:p>
        </p:txBody>
      </p:sp>
      <p:sp>
        <p:nvSpPr>
          <p:cNvPr id="8" name="正方形/長方形 7"/>
          <p:cNvSpPr/>
          <p:nvPr/>
        </p:nvSpPr>
        <p:spPr>
          <a:xfrm>
            <a:off x="3772676" y="1901855"/>
            <a:ext cx="1944216" cy="576064"/>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mj-ea"/>
                <a:ea typeface="+mj-ea"/>
              </a:rPr>
              <a:t>便数</a:t>
            </a:r>
            <a:endParaRPr kumimoji="1" lang="ja-JP" altLang="en-US" sz="3200" dirty="0">
              <a:solidFill>
                <a:schemeClr val="tx1"/>
              </a:solidFill>
              <a:latin typeface="+mj-ea"/>
              <a:ea typeface="+mj-ea"/>
            </a:endParaRPr>
          </a:p>
        </p:txBody>
      </p:sp>
      <p:sp>
        <p:nvSpPr>
          <p:cNvPr id="9" name="正方形/長方形 8"/>
          <p:cNvSpPr/>
          <p:nvPr/>
        </p:nvSpPr>
        <p:spPr>
          <a:xfrm>
            <a:off x="3772676" y="2981975"/>
            <a:ext cx="1944216" cy="576064"/>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mj-ea"/>
                <a:ea typeface="+mj-ea"/>
              </a:rPr>
              <a:t>搭乗</a:t>
            </a:r>
            <a:r>
              <a:rPr kumimoji="1" lang="ja-JP" altLang="en-US" sz="3200" dirty="0" smtClean="0">
                <a:solidFill>
                  <a:schemeClr val="tx1"/>
                </a:solidFill>
                <a:latin typeface="+mj-ea"/>
                <a:ea typeface="+mj-ea"/>
              </a:rPr>
              <a:t>率</a:t>
            </a:r>
            <a:endParaRPr kumimoji="1" lang="ja-JP" altLang="en-US" sz="3200" dirty="0">
              <a:solidFill>
                <a:schemeClr val="tx1"/>
              </a:solidFill>
              <a:latin typeface="+mj-ea"/>
              <a:ea typeface="+mj-ea"/>
            </a:endParaRPr>
          </a:p>
        </p:txBody>
      </p:sp>
      <p:sp>
        <p:nvSpPr>
          <p:cNvPr id="10" name="正方形/長方形 9"/>
          <p:cNvSpPr/>
          <p:nvPr/>
        </p:nvSpPr>
        <p:spPr>
          <a:xfrm>
            <a:off x="3772676" y="4028504"/>
            <a:ext cx="1944216" cy="576064"/>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mj-ea"/>
                <a:ea typeface="+mj-ea"/>
              </a:rPr>
              <a:t>送迎者</a:t>
            </a:r>
            <a:endParaRPr kumimoji="1" lang="ja-JP" altLang="en-US" sz="3200" dirty="0">
              <a:solidFill>
                <a:schemeClr val="tx1"/>
              </a:solidFill>
              <a:latin typeface="+mj-ea"/>
              <a:ea typeface="+mj-ea"/>
            </a:endParaRPr>
          </a:p>
        </p:txBody>
      </p:sp>
      <p:sp>
        <p:nvSpPr>
          <p:cNvPr id="11" name="テキスト ボックス 10"/>
          <p:cNvSpPr txBox="1"/>
          <p:nvPr/>
        </p:nvSpPr>
        <p:spPr>
          <a:xfrm>
            <a:off x="4421618" y="2405349"/>
            <a:ext cx="646331" cy="646331"/>
          </a:xfrm>
          <a:prstGeom prst="rect">
            <a:avLst/>
          </a:prstGeom>
          <a:noFill/>
        </p:spPr>
        <p:txBody>
          <a:bodyPr wrap="none" rtlCol="0">
            <a:spAutoFit/>
          </a:bodyPr>
          <a:lstStyle/>
          <a:p>
            <a:r>
              <a:rPr kumimoji="1" lang="en-US" altLang="ja-JP" sz="3600" dirty="0" smtClean="0">
                <a:latin typeface="+mn-ea"/>
                <a:ea typeface="+mn-ea"/>
              </a:rPr>
              <a:t>×</a:t>
            </a:r>
          </a:p>
        </p:txBody>
      </p:sp>
      <p:sp>
        <p:nvSpPr>
          <p:cNvPr id="12" name="テキスト ボックス 11"/>
          <p:cNvSpPr txBox="1"/>
          <p:nvPr/>
        </p:nvSpPr>
        <p:spPr>
          <a:xfrm>
            <a:off x="4421618" y="3433403"/>
            <a:ext cx="646331" cy="646331"/>
          </a:xfrm>
          <a:prstGeom prst="rect">
            <a:avLst/>
          </a:prstGeom>
          <a:noFill/>
        </p:spPr>
        <p:txBody>
          <a:bodyPr wrap="none" rtlCol="0">
            <a:spAutoFit/>
          </a:bodyPr>
          <a:lstStyle/>
          <a:p>
            <a:r>
              <a:rPr kumimoji="1" lang="ja-JP" altLang="en-US" sz="3600" dirty="0" smtClean="0">
                <a:latin typeface="+mn-ea"/>
                <a:ea typeface="+mn-ea"/>
              </a:rPr>
              <a:t>＋</a:t>
            </a:r>
            <a:endParaRPr kumimoji="1" lang="en-US" altLang="ja-JP" sz="3600" dirty="0" smtClean="0">
              <a:latin typeface="+mn-ea"/>
              <a:ea typeface="+mn-ea"/>
            </a:endParaRPr>
          </a:p>
        </p:txBody>
      </p:sp>
      <p:cxnSp>
        <p:nvCxnSpPr>
          <p:cNvPr id="5" name="カギ線コネクタ 4"/>
          <p:cNvCxnSpPr>
            <a:stCxn id="8" idx="3"/>
            <a:endCxn id="30" idx="1"/>
          </p:cNvCxnSpPr>
          <p:nvPr/>
        </p:nvCxnSpPr>
        <p:spPr>
          <a:xfrm>
            <a:off x="5716892" y="2189887"/>
            <a:ext cx="458202" cy="61520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10" idx="3"/>
            <a:endCxn id="31" idx="1"/>
          </p:cNvCxnSpPr>
          <p:nvPr/>
        </p:nvCxnSpPr>
        <p:spPr>
          <a:xfrm>
            <a:off x="5716892" y="4316536"/>
            <a:ext cx="585640" cy="4039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カギ線コネクタ 20"/>
          <p:cNvCxnSpPr>
            <a:stCxn id="9" idx="3"/>
            <a:endCxn id="30" idx="1"/>
          </p:cNvCxnSpPr>
          <p:nvPr/>
        </p:nvCxnSpPr>
        <p:spPr>
          <a:xfrm flipV="1">
            <a:off x="5716892" y="2805094"/>
            <a:ext cx="458202" cy="46491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12335" y="2528983"/>
            <a:ext cx="194421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ニーズ</a:t>
            </a:r>
            <a:endParaRPr kumimoji="1" lang="ja-JP" altLang="en-US" sz="2800" dirty="0">
              <a:solidFill>
                <a:schemeClr val="tx1"/>
              </a:solidFill>
              <a:latin typeface="+mj-ea"/>
              <a:ea typeface="+mj-ea"/>
            </a:endParaRPr>
          </a:p>
        </p:txBody>
      </p:sp>
      <p:sp>
        <p:nvSpPr>
          <p:cNvPr id="29" name="正方形/長方形 28"/>
          <p:cNvSpPr/>
          <p:nvPr/>
        </p:nvSpPr>
        <p:spPr>
          <a:xfrm>
            <a:off x="712335" y="1882380"/>
            <a:ext cx="194421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営業・契約</a:t>
            </a:r>
            <a:endParaRPr kumimoji="1" lang="ja-JP" altLang="en-US" sz="2800" dirty="0">
              <a:solidFill>
                <a:schemeClr val="tx1"/>
              </a:solidFill>
              <a:latin typeface="+mj-ea"/>
              <a:ea typeface="+mj-ea"/>
            </a:endParaRPr>
          </a:p>
        </p:txBody>
      </p:sp>
      <p:sp>
        <p:nvSpPr>
          <p:cNvPr id="30" name="Text Box 7"/>
          <p:cNvSpPr txBox="1">
            <a:spLocks noChangeArrowheads="1"/>
          </p:cNvSpPr>
          <p:nvPr/>
        </p:nvSpPr>
        <p:spPr bwMode="auto">
          <a:xfrm>
            <a:off x="6175094" y="2574261"/>
            <a:ext cx="1723549" cy="461665"/>
          </a:xfrm>
          <a:prstGeom prst="rect">
            <a:avLst/>
          </a:prstGeom>
          <a:noFill/>
          <a:ln w="9525">
            <a:noFill/>
            <a:miter lim="800000"/>
            <a:headEnd/>
            <a:tailEnd/>
          </a:ln>
        </p:spPr>
        <p:txBody>
          <a:bodyPr wrap="none">
            <a:spAutoFit/>
          </a:bodyPr>
          <a:lstStyle/>
          <a:p>
            <a:pPr>
              <a:spcBef>
                <a:spcPct val="50000"/>
              </a:spcBef>
              <a:defRPr/>
            </a:pPr>
            <a:r>
              <a:rPr lang="ja-JP" altLang="en-US" sz="2400" dirty="0" smtClean="0">
                <a:solidFill>
                  <a:schemeClr val="bg2"/>
                </a:solidFill>
                <a:latin typeface="+mn-ea"/>
                <a:ea typeface="+mn-ea"/>
              </a:rPr>
              <a:t>施設利用料</a:t>
            </a:r>
            <a:endParaRPr lang="en-US" altLang="ja-JP" sz="2400" dirty="0">
              <a:solidFill>
                <a:schemeClr val="bg2"/>
              </a:solidFill>
              <a:latin typeface="+mn-ea"/>
              <a:ea typeface="+mn-ea"/>
            </a:endParaRPr>
          </a:p>
        </p:txBody>
      </p:sp>
      <p:sp>
        <p:nvSpPr>
          <p:cNvPr id="31" name="Text Box 7"/>
          <p:cNvSpPr txBox="1">
            <a:spLocks noChangeArrowheads="1"/>
          </p:cNvSpPr>
          <p:nvPr/>
        </p:nvSpPr>
        <p:spPr bwMode="auto">
          <a:xfrm>
            <a:off x="6302532" y="4489652"/>
            <a:ext cx="1468672" cy="461665"/>
          </a:xfrm>
          <a:prstGeom prst="rect">
            <a:avLst/>
          </a:prstGeom>
          <a:noFill/>
          <a:ln w="9525">
            <a:noFill/>
            <a:miter lim="800000"/>
            <a:headEnd/>
            <a:tailEnd/>
          </a:ln>
        </p:spPr>
        <p:txBody>
          <a:bodyPr wrap="none">
            <a:spAutoFit/>
          </a:bodyPr>
          <a:lstStyle/>
          <a:p>
            <a:pPr>
              <a:spcBef>
                <a:spcPct val="50000"/>
              </a:spcBef>
              <a:defRPr/>
            </a:pPr>
            <a:r>
              <a:rPr lang="ja-JP" altLang="en-US" sz="2400" dirty="0" smtClean="0">
                <a:solidFill>
                  <a:schemeClr val="bg2"/>
                </a:solidFill>
                <a:latin typeface="+mn-ea"/>
                <a:ea typeface="+mn-ea"/>
              </a:rPr>
              <a:t>テナント料</a:t>
            </a:r>
            <a:endParaRPr lang="en-US" altLang="ja-JP" sz="2400" dirty="0">
              <a:solidFill>
                <a:schemeClr val="bg2"/>
              </a:solidFill>
              <a:latin typeface="+mn-ea"/>
              <a:ea typeface="+mn-ea"/>
            </a:endParaRPr>
          </a:p>
        </p:txBody>
      </p:sp>
      <p:grpSp>
        <p:nvGrpSpPr>
          <p:cNvPr id="32" name="グループ化 31"/>
          <p:cNvGrpSpPr/>
          <p:nvPr/>
        </p:nvGrpSpPr>
        <p:grpSpPr>
          <a:xfrm>
            <a:off x="2764563" y="3848484"/>
            <a:ext cx="936104" cy="936104"/>
            <a:chOff x="4754534" y="5131082"/>
            <a:chExt cx="936104" cy="936104"/>
          </a:xfrm>
        </p:grpSpPr>
        <p:sp>
          <p:nvSpPr>
            <p:cNvPr id="33" name="円/楕円 32"/>
            <p:cNvSpPr/>
            <p:nvPr/>
          </p:nvSpPr>
          <p:spPr>
            <a:xfrm>
              <a:off x="4754534" y="5131082"/>
              <a:ext cx="93610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4958516" y="5199505"/>
              <a:ext cx="653218" cy="777495"/>
              <a:chOff x="4958516" y="5199505"/>
              <a:chExt cx="653218" cy="777495"/>
            </a:xfrm>
          </p:grpSpPr>
          <p:sp>
            <p:nvSpPr>
              <p:cNvPr id="35" name="円/楕円 34"/>
              <p:cNvSpPr/>
              <p:nvPr/>
            </p:nvSpPr>
            <p:spPr>
              <a:xfrm>
                <a:off x="5052686" y="5797665"/>
                <a:ext cx="559048" cy="1793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6" name="オブジェクト 35"/>
              <p:cNvGraphicFramePr>
                <a:graphicFrameLocks noChangeAspect="1"/>
              </p:cNvGraphicFramePr>
              <p:nvPr>
                <p:extLst>
                  <p:ext uri="{D42A27DB-BD31-4B8C-83A1-F6EECF244321}">
                    <p14:modId xmlns:p14="http://schemas.microsoft.com/office/powerpoint/2010/main" val="1233536381"/>
                  </p:ext>
                </p:extLst>
              </p:nvPr>
            </p:nvGraphicFramePr>
            <p:xfrm>
              <a:off x="4958516" y="5199505"/>
              <a:ext cx="593725" cy="774700"/>
            </p:xfrm>
            <a:graphic>
              <a:graphicData uri="http://schemas.openxmlformats.org/presentationml/2006/ole">
                <mc:AlternateContent xmlns:mc="http://schemas.openxmlformats.org/markup-compatibility/2006">
                  <mc:Choice xmlns:v="urn:schemas-microsoft-com:vml" Requires="v">
                    <p:oleObj spid="_x0000_s12331" name="Visio" r:id="rId3" imgW="593822" imgH="774147" progId="">
                      <p:embed/>
                    </p:oleObj>
                  </mc:Choice>
                  <mc:Fallback>
                    <p:oleObj name="Visio" r:id="rId3" imgW="593822" imgH="774147"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516" y="5199505"/>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191" y="2805094"/>
            <a:ext cx="838572" cy="838572"/>
          </a:xfrm>
          <a:prstGeom prst="rect">
            <a:avLst/>
          </a:prstGeom>
        </p:spPr>
      </p:pic>
      <p:sp>
        <p:nvSpPr>
          <p:cNvPr id="38" name="AutoShape 9"/>
          <p:cNvSpPr>
            <a:spLocks noChangeArrowheads="1"/>
          </p:cNvSpPr>
          <p:nvPr/>
        </p:nvSpPr>
        <p:spPr bwMode="auto">
          <a:xfrm>
            <a:off x="6312943" y="1882264"/>
            <a:ext cx="771269" cy="513748"/>
          </a:xfrm>
          <a:prstGeom prst="cube">
            <a:avLst>
              <a:gd name="adj" fmla="val 25000"/>
            </a:avLst>
          </a:prstGeom>
          <a:solidFill>
            <a:srgbClr val="DDDDDD"/>
          </a:solidFill>
          <a:ln w="9525">
            <a:solidFill>
              <a:schemeClr val="tx1"/>
            </a:solidFill>
            <a:miter lim="800000"/>
            <a:headEnd/>
            <a:tailEnd/>
          </a:ln>
          <a:effectLst>
            <a:outerShdw blurRad="76200" dir="18900000" sy="23000" kx="-1200000" algn="bl" rotWithShape="0">
              <a:prstClr val="black">
                <a:alpha val="20000"/>
              </a:prstClr>
            </a:outerShdw>
          </a:effectLst>
        </p:spPr>
        <p:txBody>
          <a:bodyPr wrap="none" anchor="ctr"/>
          <a:lstStyle/>
          <a:p>
            <a:pPr algn="ctr"/>
            <a:r>
              <a:rPr lang="ja-JP" altLang="en-US" sz="1100" dirty="0" smtClean="0"/>
              <a:t>航空会社</a:t>
            </a:r>
            <a:endParaRPr lang="ja-JP" altLang="en-US" sz="1100" dirty="0"/>
          </a:p>
        </p:txBody>
      </p:sp>
      <p:sp>
        <p:nvSpPr>
          <p:cNvPr id="39" name="AutoShape 9"/>
          <p:cNvSpPr>
            <a:spLocks noChangeArrowheads="1"/>
          </p:cNvSpPr>
          <p:nvPr/>
        </p:nvSpPr>
        <p:spPr bwMode="auto">
          <a:xfrm>
            <a:off x="6312944" y="5194632"/>
            <a:ext cx="771269" cy="513748"/>
          </a:xfrm>
          <a:prstGeom prst="cube">
            <a:avLst>
              <a:gd name="adj" fmla="val 25000"/>
            </a:avLst>
          </a:prstGeom>
          <a:solidFill>
            <a:srgbClr val="DDDDDD"/>
          </a:solidFill>
          <a:ln w="9525">
            <a:solidFill>
              <a:schemeClr val="tx1"/>
            </a:solidFill>
            <a:miter lim="800000"/>
            <a:headEnd/>
            <a:tailEnd/>
          </a:ln>
          <a:effectLst>
            <a:outerShdw blurRad="76200" dir="18900000" sy="23000" kx="-1200000" algn="bl" rotWithShape="0">
              <a:prstClr val="black">
                <a:alpha val="20000"/>
              </a:prstClr>
            </a:outerShdw>
          </a:effectLst>
        </p:spPr>
        <p:txBody>
          <a:bodyPr wrap="none" anchor="ctr"/>
          <a:lstStyle/>
          <a:p>
            <a:pPr algn="ctr"/>
            <a:r>
              <a:rPr lang="ja-JP" altLang="en-US" sz="1100" dirty="0" smtClean="0"/>
              <a:t>テナント</a:t>
            </a:r>
            <a:endParaRPr lang="ja-JP" altLang="en-US" sz="1100" dirty="0"/>
          </a:p>
        </p:txBody>
      </p:sp>
      <p:cxnSp>
        <p:nvCxnSpPr>
          <p:cNvPr id="49" name="カギ線コネクタ 48"/>
          <p:cNvCxnSpPr>
            <a:stCxn id="3" idx="0"/>
            <a:endCxn id="30" idx="3"/>
          </p:cNvCxnSpPr>
          <p:nvPr/>
        </p:nvCxnSpPr>
        <p:spPr>
          <a:xfrm rot="16200000" flipV="1">
            <a:off x="7658490" y="3045247"/>
            <a:ext cx="682056" cy="201749"/>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3772676" y="5060461"/>
            <a:ext cx="1944216" cy="576064"/>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mj-ea"/>
                <a:ea typeface="+mj-ea"/>
              </a:rPr>
              <a:t>ビジター</a:t>
            </a:r>
            <a:endParaRPr kumimoji="1" lang="ja-JP" altLang="en-US" sz="3200" dirty="0">
              <a:solidFill>
                <a:schemeClr val="tx1"/>
              </a:solidFill>
              <a:latin typeface="+mj-ea"/>
              <a:ea typeface="+mj-ea"/>
            </a:endParaRPr>
          </a:p>
        </p:txBody>
      </p:sp>
      <p:sp>
        <p:nvSpPr>
          <p:cNvPr id="75" name="テキスト ボックス 74"/>
          <p:cNvSpPr txBox="1"/>
          <p:nvPr/>
        </p:nvSpPr>
        <p:spPr>
          <a:xfrm>
            <a:off x="4421618" y="4484397"/>
            <a:ext cx="646331" cy="646331"/>
          </a:xfrm>
          <a:prstGeom prst="rect">
            <a:avLst/>
          </a:prstGeom>
          <a:noFill/>
        </p:spPr>
        <p:txBody>
          <a:bodyPr wrap="none" rtlCol="0">
            <a:spAutoFit/>
          </a:bodyPr>
          <a:lstStyle/>
          <a:p>
            <a:r>
              <a:rPr kumimoji="1" lang="ja-JP" altLang="en-US" sz="3600" dirty="0" smtClean="0">
                <a:latin typeface="+mn-ea"/>
                <a:ea typeface="+mn-ea"/>
              </a:rPr>
              <a:t>＋</a:t>
            </a:r>
            <a:endParaRPr kumimoji="1" lang="en-US" altLang="ja-JP" sz="3600" dirty="0" smtClean="0">
              <a:latin typeface="+mn-ea"/>
              <a:ea typeface="+mn-ea"/>
            </a:endParaRPr>
          </a:p>
        </p:txBody>
      </p:sp>
      <p:cxnSp>
        <p:nvCxnSpPr>
          <p:cNvPr id="79" name="カギ線コネクタ 78"/>
          <p:cNvCxnSpPr>
            <a:stCxn id="74" idx="3"/>
            <a:endCxn id="31" idx="1"/>
          </p:cNvCxnSpPr>
          <p:nvPr/>
        </p:nvCxnSpPr>
        <p:spPr>
          <a:xfrm flipV="1">
            <a:off x="5716892" y="4720485"/>
            <a:ext cx="585640" cy="6280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31" idx="3"/>
            <a:endCxn id="3" idx="2"/>
          </p:cNvCxnSpPr>
          <p:nvPr/>
        </p:nvCxnSpPr>
        <p:spPr>
          <a:xfrm flipV="1">
            <a:off x="7771204" y="4063214"/>
            <a:ext cx="329188" cy="657271"/>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93" name="図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232643">
            <a:off x="2747613" y="1775460"/>
            <a:ext cx="798320" cy="798320"/>
          </a:xfrm>
          <a:prstGeom prst="rect">
            <a:avLst/>
          </a:prstGeom>
        </p:spPr>
      </p:pic>
      <p:grpSp>
        <p:nvGrpSpPr>
          <p:cNvPr id="94" name="グループ化 93"/>
          <p:cNvGrpSpPr/>
          <p:nvPr/>
        </p:nvGrpSpPr>
        <p:grpSpPr>
          <a:xfrm>
            <a:off x="2764563" y="4834592"/>
            <a:ext cx="936104" cy="936104"/>
            <a:chOff x="4754534" y="5131082"/>
            <a:chExt cx="936104" cy="936104"/>
          </a:xfrm>
        </p:grpSpPr>
        <p:sp>
          <p:nvSpPr>
            <p:cNvPr id="95" name="円/楕円 94"/>
            <p:cNvSpPr/>
            <p:nvPr/>
          </p:nvSpPr>
          <p:spPr>
            <a:xfrm>
              <a:off x="4754534" y="5131082"/>
              <a:ext cx="93610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p:cNvGrpSpPr/>
            <p:nvPr/>
          </p:nvGrpSpPr>
          <p:grpSpPr>
            <a:xfrm>
              <a:off x="4958516" y="5199505"/>
              <a:ext cx="653218" cy="777495"/>
              <a:chOff x="4958516" y="5199505"/>
              <a:chExt cx="653218" cy="777495"/>
            </a:xfrm>
          </p:grpSpPr>
          <p:sp>
            <p:nvSpPr>
              <p:cNvPr id="97" name="円/楕円 96"/>
              <p:cNvSpPr/>
              <p:nvPr/>
            </p:nvSpPr>
            <p:spPr>
              <a:xfrm>
                <a:off x="5052686" y="5797665"/>
                <a:ext cx="559048" cy="1793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8" name="オブジェクト 97"/>
              <p:cNvGraphicFramePr>
                <a:graphicFrameLocks noChangeAspect="1"/>
              </p:cNvGraphicFramePr>
              <p:nvPr>
                <p:extLst>
                  <p:ext uri="{D42A27DB-BD31-4B8C-83A1-F6EECF244321}">
                    <p14:modId xmlns:p14="http://schemas.microsoft.com/office/powerpoint/2010/main" val="1233536381"/>
                  </p:ext>
                </p:extLst>
              </p:nvPr>
            </p:nvGraphicFramePr>
            <p:xfrm>
              <a:off x="4958516" y="5199505"/>
              <a:ext cx="593725" cy="774700"/>
            </p:xfrm>
            <a:graphic>
              <a:graphicData uri="http://schemas.openxmlformats.org/presentationml/2006/ole">
                <mc:AlternateContent xmlns:mc="http://schemas.openxmlformats.org/markup-compatibility/2006">
                  <mc:Choice xmlns:v="urn:schemas-microsoft-com:vml" Requires="v">
                    <p:oleObj spid="_x0000_s12332" name="Visio" r:id="rId7" imgW="593822" imgH="774147" progId="">
                      <p:embed/>
                    </p:oleObj>
                  </mc:Choice>
                  <mc:Fallback>
                    <p:oleObj name="Visio" r:id="rId7" imgW="593822" imgH="774147" progId="">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516" y="5199505"/>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0984" name="正方形/長方形 40983"/>
          <p:cNvSpPr/>
          <p:nvPr/>
        </p:nvSpPr>
        <p:spPr>
          <a:xfrm>
            <a:off x="467544" y="3095222"/>
            <a:ext cx="2315647" cy="285405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12335" y="4019448"/>
            <a:ext cx="194421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知名度</a:t>
            </a:r>
            <a:endParaRPr kumimoji="1" lang="ja-JP" altLang="en-US" sz="2800" dirty="0">
              <a:solidFill>
                <a:schemeClr val="tx1"/>
              </a:solidFill>
              <a:latin typeface="+mj-ea"/>
              <a:ea typeface="+mj-ea"/>
            </a:endParaRPr>
          </a:p>
        </p:txBody>
      </p:sp>
      <p:sp>
        <p:nvSpPr>
          <p:cNvPr id="27" name="正方形/長方形 26"/>
          <p:cNvSpPr/>
          <p:nvPr/>
        </p:nvSpPr>
        <p:spPr>
          <a:xfrm>
            <a:off x="712335" y="4665779"/>
            <a:ext cx="194421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魅力度</a:t>
            </a:r>
            <a:endParaRPr kumimoji="1" lang="ja-JP" altLang="en-US" sz="2800" dirty="0">
              <a:solidFill>
                <a:schemeClr val="tx1"/>
              </a:solidFill>
              <a:latin typeface="+mj-ea"/>
              <a:ea typeface="+mj-ea"/>
            </a:endParaRPr>
          </a:p>
        </p:txBody>
      </p:sp>
      <p:sp>
        <p:nvSpPr>
          <p:cNvPr id="28" name="正方形/長方形 27"/>
          <p:cNvSpPr/>
          <p:nvPr/>
        </p:nvSpPr>
        <p:spPr>
          <a:xfrm>
            <a:off x="712335" y="5301208"/>
            <a:ext cx="194421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満足度</a:t>
            </a:r>
            <a:endParaRPr kumimoji="1" lang="ja-JP" altLang="en-US" sz="2800" dirty="0">
              <a:solidFill>
                <a:schemeClr val="tx1"/>
              </a:solidFill>
              <a:latin typeface="+mj-ea"/>
              <a:ea typeface="+mj-ea"/>
            </a:endParaRPr>
          </a:p>
        </p:txBody>
      </p:sp>
      <p:sp>
        <p:nvSpPr>
          <p:cNvPr id="99" name="正方形/長方形 98"/>
          <p:cNvSpPr/>
          <p:nvPr/>
        </p:nvSpPr>
        <p:spPr>
          <a:xfrm>
            <a:off x="712335" y="3181375"/>
            <a:ext cx="194421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利便性</a:t>
            </a:r>
            <a:endParaRPr kumimoji="1" lang="ja-JP" altLang="en-US" sz="2800" dirty="0">
              <a:solidFill>
                <a:schemeClr val="tx1"/>
              </a:solidFill>
              <a:latin typeface="+mj-ea"/>
              <a:ea typeface="+mj-ea"/>
            </a:endParaRPr>
          </a:p>
        </p:txBody>
      </p:sp>
    </p:spTree>
    <p:extLst>
      <p:ext uri="{BB962C8B-B14F-4D97-AF65-F5344CB8AC3E}">
        <p14:creationId xmlns:p14="http://schemas.microsoft.com/office/powerpoint/2010/main" val="37913527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a:solidFill>
                  <a:schemeClr val="accent2"/>
                </a:solidFill>
                <a:latin typeface="HGP創英角ｺﾞｼｯｸUB" pitchFamily="50" charset="-128"/>
                <a:ea typeface="HGP創英角ｺﾞｼｯｸUB" pitchFamily="50" charset="-128"/>
              </a:rPr>
              <a:t>だからイベントや施設を充実し</a:t>
            </a:r>
            <a:r>
              <a:rPr lang="ja-JP" altLang="en-US" sz="3200" dirty="0" smtClean="0">
                <a:solidFill>
                  <a:schemeClr val="accent2"/>
                </a:solidFill>
                <a:latin typeface="HGP創英角ｺﾞｼｯｸUB" pitchFamily="50" charset="-128"/>
                <a:ea typeface="HGP創英角ｺﾞｼｯｸUB" pitchFamily="50" charset="-128"/>
              </a:rPr>
              <a:t>アピール中</a:t>
            </a:r>
            <a:endParaRPr lang="ja-JP" altLang="en-US" sz="32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34" name="正方形/長方形 33"/>
          <p:cNvSpPr/>
          <p:nvPr/>
        </p:nvSpPr>
        <p:spPr>
          <a:xfrm>
            <a:off x="352690" y="1585820"/>
            <a:ext cx="2317940" cy="266429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39552" y="2348880"/>
            <a:ext cx="194421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知名度</a:t>
            </a:r>
            <a:endParaRPr kumimoji="1" lang="ja-JP" altLang="en-US" sz="2800" dirty="0">
              <a:solidFill>
                <a:schemeClr val="tx1"/>
              </a:solidFill>
              <a:latin typeface="+mj-ea"/>
              <a:ea typeface="+mj-ea"/>
            </a:endParaRPr>
          </a:p>
        </p:txBody>
      </p:sp>
      <p:sp>
        <p:nvSpPr>
          <p:cNvPr id="36" name="正方形/長方形 35"/>
          <p:cNvSpPr/>
          <p:nvPr/>
        </p:nvSpPr>
        <p:spPr>
          <a:xfrm>
            <a:off x="539552" y="2995211"/>
            <a:ext cx="194421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魅力度</a:t>
            </a:r>
            <a:endParaRPr kumimoji="1" lang="ja-JP" altLang="en-US" sz="2800" dirty="0">
              <a:solidFill>
                <a:schemeClr val="tx1"/>
              </a:solidFill>
              <a:latin typeface="+mj-ea"/>
              <a:ea typeface="+mj-ea"/>
            </a:endParaRPr>
          </a:p>
        </p:txBody>
      </p:sp>
      <p:sp>
        <p:nvSpPr>
          <p:cNvPr id="37" name="正方形/長方形 36"/>
          <p:cNvSpPr/>
          <p:nvPr/>
        </p:nvSpPr>
        <p:spPr>
          <a:xfrm>
            <a:off x="539552" y="3630640"/>
            <a:ext cx="194421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満足度</a:t>
            </a:r>
            <a:endParaRPr kumimoji="1" lang="ja-JP" altLang="en-US" sz="2800" dirty="0">
              <a:solidFill>
                <a:schemeClr val="tx1"/>
              </a:solidFill>
              <a:latin typeface="+mj-ea"/>
              <a:ea typeface="+mj-ea"/>
            </a:endParaRPr>
          </a:p>
        </p:txBody>
      </p:sp>
      <p:sp>
        <p:nvSpPr>
          <p:cNvPr id="38" name="正方形/長方形 37"/>
          <p:cNvSpPr/>
          <p:nvPr/>
        </p:nvSpPr>
        <p:spPr>
          <a:xfrm>
            <a:off x="539552" y="1700808"/>
            <a:ext cx="194421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利便性</a:t>
            </a:r>
            <a:endParaRPr kumimoji="1" lang="ja-JP" altLang="en-US" sz="2800" dirty="0">
              <a:solidFill>
                <a:schemeClr val="tx1"/>
              </a:solidFill>
              <a:latin typeface="+mj-ea"/>
              <a:ea typeface="+mj-ea"/>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756" y="1922358"/>
            <a:ext cx="6048672" cy="4345494"/>
          </a:xfrm>
          <a:prstGeom prst="rect">
            <a:avLst/>
          </a:prstGeom>
          <a:noFill/>
          <a:ln>
            <a:noFill/>
          </a:ln>
          <a:effectLst>
            <a:outerShdw blurRad="152400" dist="165100"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483768" y="1320725"/>
            <a:ext cx="6264830" cy="338554"/>
          </a:xfrm>
          <a:prstGeom prst="rect">
            <a:avLst/>
          </a:prstGeom>
          <a:noFill/>
        </p:spPr>
        <p:txBody>
          <a:bodyPr wrap="square" rtlCol="0">
            <a:spAutoFit/>
          </a:bodyPr>
          <a:lstStyle/>
          <a:p>
            <a:pPr algn="r"/>
            <a:r>
              <a:rPr kumimoji="1" lang="en-US" altLang="ja-JP" sz="1600" dirty="0" smtClean="0"/>
              <a:t>※</a:t>
            </a:r>
            <a:r>
              <a:rPr kumimoji="1" lang="ja-JP" altLang="en-US" sz="1600" dirty="0" smtClean="0"/>
              <a:t>サイトからリバースエンジニアリングした勝手な推測です</a:t>
            </a:r>
            <a:endParaRPr kumimoji="1" lang="ja-JP" altLang="en-US" sz="1600" dirty="0"/>
          </a:p>
        </p:txBody>
      </p:sp>
    </p:spTree>
    <p:extLst>
      <p:ext uri="{BB962C8B-B14F-4D97-AF65-F5344CB8AC3E}">
        <p14:creationId xmlns:p14="http://schemas.microsoft.com/office/powerpoint/2010/main" val="21957699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solidFill>
                  <a:schemeClr val="tx1"/>
                </a:solidFill>
                <a:latin typeface="+mj-ea"/>
              </a:rPr>
              <a:t>集客でテナント収益</a:t>
            </a:r>
            <a:r>
              <a:rPr lang="en-US" altLang="ja-JP" sz="3200" dirty="0" smtClean="0">
                <a:solidFill>
                  <a:schemeClr val="tx1"/>
                </a:solidFill>
                <a:latin typeface="+mj-ea"/>
              </a:rPr>
              <a:t>UP</a:t>
            </a:r>
            <a:r>
              <a:rPr lang="ja-JP" altLang="en-US" sz="3200" dirty="0" smtClean="0">
                <a:solidFill>
                  <a:schemeClr val="tx1"/>
                </a:solidFill>
                <a:latin typeface="+mj-ea"/>
              </a:rPr>
              <a:t>したい空港は</a:t>
            </a:r>
            <a:endParaRPr lang="ja-JP" altLang="en-US" sz="3200" dirty="0">
              <a:solidFill>
                <a:schemeClr val="tx1"/>
              </a:solidFill>
              <a:latin typeface="+mj-ea"/>
            </a:endParaRPr>
          </a:p>
        </p:txBody>
      </p:sp>
      <p:sp>
        <p:nvSpPr>
          <p:cNvPr id="40963" name="Rectangle 3"/>
          <p:cNvSpPr>
            <a:spLocks noGrp="1" noChangeArrowheads="1"/>
          </p:cNvSpPr>
          <p:nvPr>
            <p:ph type="body" idx="4294967295"/>
          </p:nvPr>
        </p:nvSpPr>
        <p:spPr>
          <a:xfrm>
            <a:off x="969963" y="1457325"/>
            <a:ext cx="7513637" cy="566309"/>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どうすればニーズを喚起できるか？</a:t>
            </a:r>
            <a:endParaRPr lang="en-US" altLang="ja-JP" sz="2800" dirty="0" smtClean="0">
              <a:solidFill>
                <a:schemeClr val="accent2"/>
              </a:solidFill>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7753"/>
            <a:ext cx="9097149" cy="72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p:cNvSpPr txBox="1">
            <a:spLocks noChangeArrowheads="1"/>
          </p:cNvSpPr>
          <p:nvPr/>
        </p:nvSpPr>
        <p:spPr bwMode="auto">
          <a:xfrm>
            <a:off x="2977219" y="3501008"/>
            <a:ext cx="4465133" cy="1594622"/>
          </a:xfrm>
          <a:prstGeom prst="rect">
            <a:avLst/>
          </a:prstGeom>
          <a:solidFill>
            <a:srgbClr val="92D050"/>
          </a:solidFill>
          <a:ln w="9525">
            <a:noFill/>
            <a:miter lim="800000"/>
            <a:headEnd/>
            <a:tailEnd/>
          </a:ln>
          <a:effectLst>
            <a:outerShdw blurRad="50800" dist="38100" dir="2700000" algn="tl" rotWithShape="0">
              <a:prstClr val="black">
                <a:alpha val="40000"/>
              </a:prstClr>
            </a:outerShdw>
          </a:effectLst>
        </p:spPr>
        <p:txBody>
          <a:bodyPr wrap="none" lIns="252000" tIns="180000" rIns="252000" bIns="180000">
            <a:spAutoFit/>
          </a:bodyPr>
          <a:lstStyle>
            <a:defPPr>
              <a:defRPr lang="ja-JP"/>
            </a:defPPr>
            <a:lvl1pPr marL="342900" indent="-342900">
              <a:spcBef>
                <a:spcPct val="50000"/>
              </a:spcBef>
              <a:defRPr sz="2800">
                <a:latin typeface="+mn-ea"/>
                <a:ea typeface="+mn-ea"/>
              </a:defRPr>
            </a:lvl1pPr>
          </a:lstStyle>
          <a:p>
            <a:r>
              <a:rPr lang="ja-JP" altLang="en-US" sz="3200" dirty="0"/>
              <a:t>リンクを置いただけでは</a:t>
            </a:r>
            <a:endParaRPr lang="en-US" altLang="ja-JP" sz="3200" dirty="0"/>
          </a:p>
          <a:p>
            <a:r>
              <a:rPr lang="ja-JP" altLang="en-US" sz="3200" dirty="0"/>
              <a:t>見てもらえない</a:t>
            </a:r>
          </a:p>
        </p:txBody>
      </p:sp>
      <p:sp>
        <p:nvSpPr>
          <p:cNvPr id="2" name="角丸四角形 1"/>
          <p:cNvSpPr/>
          <p:nvPr/>
        </p:nvSpPr>
        <p:spPr>
          <a:xfrm>
            <a:off x="3419872" y="2334365"/>
            <a:ext cx="1858256" cy="792089"/>
          </a:xfrm>
          <a:prstGeom prst="round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76802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a:solidFill>
                  <a:schemeClr val="tx1"/>
                </a:solidFill>
                <a:latin typeface="+mj-ea"/>
              </a:rPr>
              <a:t>サイト上の行動でユーザーを</a:t>
            </a:r>
            <a:r>
              <a:rPr lang="ja-JP" altLang="en-US" sz="3200" dirty="0" smtClean="0">
                <a:solidFill>
                  <a:schemeClr val="tx1"/>
                </a:solidFill>
                <a:latin typeface="+mj-ea"/>
              </a:rPr>
              <a:t>セグメント</a:t>
            </a:r>
            <a:endParaRPr lang="ja-JP" altLang="en-US" sz="3200" dirty="0">
              <a:solidFill>
                <a:schemeClr val="tx1"/>
              </a:solidFill>
              <a:latin typeface="+mj-ea"/>
            </a:endParaRPr>
          </a:p>
        </p:txBody>
      </p:sp>
      <p:sp>
        <p:nvSpPr>
          <p:cNvPr id="40963" name="Rectangle 3"/>
          <p:cNvSpPr>
            <a:spLocks noGrp="1" noChangeArrowheads="1"/>
          </p:cNvSpPr>
          <p:nvPr>
            <p:ph type="body" idx="4294967295"/>
          </p:nvPr>
        </p:nvSpPr>
        <p:spPr>
          <a:xfrm>
            <a:off x="969963" y="1457325"/>
            <a:ext cx="7513637" cy="508409"/>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データを取れるよう仕込んでおく</a:t>
            </a:r>
            <a:endParaRPr lang="en-US" altLang="ja-JP" sz="2800" dirty="0" smtClean="0">
              <a:solidFill>
                <a:schemeClr val="accent2"/>
              </a:solidFill>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966" b="1"/>
          <a:stretch/>
        </p:blipFill>
        <p:spPr bwMode="auto">
          <a:xfrm>
            <a:off x="1187623" y="2204864"/>
            <a:ext cx="7010373" cy="286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 6"/>
          <p:cNvSpPr/>
          <p:nvPr/>
        </p:nvSpPr>
        <p:spPr>
          <a:xfrm>
            <a:off x="4728369" y="3842974"/>
            <a:ext cx="3083991" cy="1080119"/>
          </a:xfrm>
          <a:prstGeom prst="round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1"/>
          <p:cNvSpPr txBox="1">
            <a:spLocks noChangeArrowheads="1"/>
          </p:cNvSpPr>
          <p:nvPr/>
        </p:nvSpPr>
        <p:spPr bwMode="auto">
          <a:xfrm>
            <a:off x="3131840" y="5221072"/>
            <a:ext cx="5448082" cy="855958"/>
          </a:xfrm>
          <a:prstGeom prst="rect">
            <a:avLst/>
          </a:prstGeom>
          <a:solidFill>
            <a:srgbClr val="FFFF99"/>
          </a:solidFill>
          <a:ln w="9525">
            <a:noFill/>
            <a:miter lim="800000"/>
            <a:headEnd/>
            <a:tailEnd/>
          </a:ln>
        </p:spPr>
        <p:txBody>
          <a:bodyPr wrap="square" lIns="252000" tIns="180000" rIns="252000" bIns="180000">
            <a:spAutoFit/>
          </a:bodyPr>
          <a:lstStyle/>
          <a:p>
            <a:pPr marL="95250" indent="-38100" eaLnBrk="1" hangingPunct="1">
              <a:tabLst>
                <a:tab pos="4932363" algn="l"/>
              </a:tabLst>
            </a:pPr>
            <a:r>
              <a:rPr lang="ja-JP" altLang="en-US" sz="3200" dirty="0" smtClean="0">
                <a:latin typeface="HGP創英角ｺﾞｼｯｸUB" pitchFamily="50" charset="-128"/>
                <a:ea typeface="HGP創英角ｺﾞｼｯｸUB" pitchFamily="50" charset="-128"/>
              </a:rPr>
              <a:t>クリックした人＝到着する人</a:t>
            </a:r>
            <a:endParaRPr lang="ja-JP" altLang="en-US" sz="32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0884706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a:solidFill>
                  <a:schemeClr val="tx1"/>
                </a:solidFill>
                <a:latin typeface="+mj-ea"/>
              </a:rPr>
              <a:t>データを取れるよう仕込んで</a:t>
            </a:r>
            <a:r>
              <a:rPr lang="ja-JP" altLang="en-US" sz="3200" dirty="0" smtClean="0">
                <a:solidFill>
                  <a:schemeClr val="tx1"/>
                </a:solidFill>
                <a:latin typeface="+mj-ea"/>
              </a:rPr>
              <a:t>おく</a:t>
            </a:r>
            <a:endParaRPr lang="ja-JP" altLang="en-US" sz="3200" dirty="0">
              <a:solidFill>
                <a:schemeClr val="tx1"/>
              </a:solidFill>
              <a:latin typeface="+mj-ea"/>
            </a:endParaRPr>
          </a:p>
        </p:txBody>
      </p:sp>
      <p:sp>
        <p:nvSpPr>
          <p:cNvPr id="40963" name="Rectangle 3"/>
          <p:cNvSpPr>
            <a:spLocks noGrp="1" noChangeArrowheads="1"/>
          </p:cNvSpPr>
          <p:nvPr>
            <p:ph type="body" idx="4294967295"/>
          </p:nvPr>
        </p:nvSpPr>
        <p:spPr>
          <a:xfrm>
            <a:off x="969963" y="1457325"/>
            <a:ext cx="7513637" cy="566309"/>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出かける何日前にアクセスしているのか？</a:t>
            </a:r>
            <a:endParaRPr lang="en-US" altLang="ja-JP" sz="2800" dirty="0" smtClean="0">
              <a:solidFill>
                <a:schemeClr val="accent2"/>
              </a:solidFill>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8" name="Text Box 11"/>
          <p:cNvSpPr txBox="1">
            <a:spLocks noChangeArrowheads="1"/>
          </p:cNvSpPr>
          <p:nvPr/>
        </p:nvSpPr>
        <p:spPr bwMode="auto">
          <a:xfrm>
            <a:off x="3397146" y="5233391"/>
            <a:ext cx="5088042" cy="855958"/>
          </a:xfrm>
          <a:prstGeom prst="rect">
            <a:avLst/>
          </a:prstGeom>
          <a:solidFill>
            <a:srgbClr val="FFFF99"/>
          </a:solidFill>
          <a:ln w="9525">
            <a:noFill/>
            <a:miter lim="800000"/>
            <a:headEnd/>
            <a:tailEnd/>
          </a:ln>
        </p:spPr>
        <p:txBody>
          <a:bodyPr wrap="square" lIns="252000" tIns="180000" rIns="252000" bIns="180000">
            <a:spAutoFit/>
          </a:bodyPr>
          <a:lstStyle/>
          <a:p>
            <a:pPr marL="95250" indent="-38100" eaLnBrk="1" hangingPunct="1">
              <a:tabLst>
                <a:tab pos="4932363" algn="l"/>
              </a:tabLst>
            </a:pPr>
            <a:r>
              <a:rPr lang="ja-JP" altLang="en-US" sz="3200" dirty="0" smtClean="0">
                <a:latin typeface="HGP創英角ｺﾞｼｯｸUB" pitchFamily="50" charset="-128"/>
                <a:ea typeface="HGP創英角ｺﾞｼｯｸUB" pitchFamily="50" charset="-128"/>
              </a:rPr>
              <a:t>マウスの動きを計測し推測</a:t>
            </a:r>
            <a:endParaRPr lang="ja-JP" altLang="en-US" sz="3200" dirty="0">
              <a:latin typeface="HGP創英角ｺﾞｼｯｸUB" pitchFamily="50" charset="-128"/>
              <a:ea typeface="HGP創英角ｺﾞｼｯｸUB" pitchFamily="50" charset="-128"/>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919"/>
          <a:stretch/>
        </p:blipFill>
        <p:spPr bwMode="auto">
          <a:xfrm>
            <a:off x="1331640" y="2115462"/>
            <a:ext cx="5438775" cy="311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 6"/>
          <p:cNvSpPr/>
          <p:nvPr/>
        </p:nvSpPr>
        <p:spPr>
          <a:xfrm>
            <a:off x="5076057" y="2276872"/>
            <a:ext cx="432048" cy="2956519"/>
          </a:xfrm>
          <a:prstGeom prst="round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52056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solidFill>
                  <a:schemeClr val="tx1"/>
                </a:solidFill>
                <a:latin typeface="+mj-ea"/>
              </a:rPr>
              <a:t>改善施策の例</a:t>
            </a:r>
            <a:endParaRPr lang="ja-JP" altLang="en-US" sz="3200" dirty="0">
              <a:solidFill>
                <a:schemeClr val="tx1"/>
              </a:solidFill>
              <a:latin typeface="+mj-ea"/>
            </a:endParaRPr>
          </a:p>
        </p:txBody>
      </p:sp>
      <p:sp>
        <p:nvSpPr>
          <p:cNvPr id="40963" name="Rectangle 3"/>
          <p:cNvSpPr>
            <a:spLocks noGrp="1" noChangeArrowheads="1"/>
          </p:cNvSpPr>
          <p:nvPr>
            <p:ph type="body" idx="4294967295"/>
          </p:nvPr>
        </p:nvSpPr>
        <p:spPr>
          <a:xfrm>
            <a:off x="969963" y="1457325"/>
            <a:ext cx="7513637" cy="566309"/>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迎える人に、当日のイベントをレコメン</a:t>
            </a:r>
            <a:endParaRPr lang="en-US" altLang="ja-JP" sz="2800" dirty="0" smtClean="0">
              <a:solidFill>
                <a:schemeClr val="accent2"/>
              </a:solidFill>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789"/>
          <a:stretch/>
        </p:blipFill>
        <p:spPr bwMode="auto">
          <a:xfrm>
            <a:off x="1028700" y="2060849"/>
            <a:ext cx="7086600" cy="262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3740" y="4681423"/>
            <a:ext cx="1368152" cy="130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639" y="4165574"/>
            <a:ext cx="1856271" cy="5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0333" y="3789040"/>
            <a:ext cx="1934967" cy="37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角丸四角形 11"/>
          <p:cNvSpPr/>
          <p:nvPr/>
        </p:nvSpPr>
        <p:spPr>
          <a:xfrm>
            <a:off x="6084168" y="3784158"/>
            <a:ext cx="2160239" cy="2248421"/>
          </a:xfrm>
          <a:prstGeom prst="roundRect">
            <a:avLst>
              <a:gd name="adj" fmla="val 8932"/>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Text Box 11"/>
          <p:cNvSpPr txBox="1">
            <a:spLocks noChangeArrowheads="1"/>
          </p:cNvSpPr>
          <p:nvPr/>
        </p:nvSpPr>
        <p:spPr bwMode="auto">
          <a:xfrm>
            <a:off x="971550" y="5133079"/>
            <a:ext cx="4954984" cy="855958"/>
          </a:xfrm>
          <a:prstGeom prst="rect">
            <a:avLst/>
          </a:prstGeom>
          <a:solidFill>
            <a:srgbClr val="FFFF99"/>
          </a:solidFill>
          <a:ln w="9525">
            <a:noFill/>
            <a:miter lim="800000"/>
            <a:headEnd/>
            <a:tailEnd/>
          </a:ln>
        </p:spPr>
        <p:txBody>
          <a:bodyPr wrap="none" lIns="72000" tIns="180000" rIns="144000" bIns="180000">
            <a:spAutoFit/>
          </a:bodyPr>
          <a:lstStyle/>
          <a:p>
            <a:pPr marL="95250" indent="-38100" algn="ctr" eaLnBrk="1" hangingPunct="1">
              <a:tabLst>
                <a:tab pos="4932363" algn="l"/>
              </a:tabLst>
            </a:pPr>
            <a:r>
              <a:rPr lang="en-US" altLang="ja-JP" sz="3200" dirty="0" smtClean="0">
                <a:latin typeface="HGP創英角ｺﾞｼｯｸUB" pitchFamily="50" charset="-128"/>
                <a:ea typeface="HGP創英角ｺﾞｼｯｸUB" pitchFamily="50" charset="-128"/>
              </a:rPr>
              <a:t>Cookie</a:t>
            </a:r>
            <a:r>
              <a:rPr lang="ja-JP" altLang="en-US" sz="3200" dirty="0" smtClean="0">
                <a:latin typeface="HGP創英角ｺﾞｼｯｸUB" pitchFamily="50" charset="-128"/>
                <a:ea typeface="HGP創英角ｺﾞｼｯｸUB" pitchFamily="50" charset="-128"/>
              </a:rPr>
              <a:t>で判別し出し分け</a:t>
            </a:r>
            <a:r>
              <a:rPr lang="ja-JP" altLang="en-US" sz="3200" dirty="0" smtClean="0">
                <a:latin typeface="HGP創英角ｺﾞｼｯｸUB" pitchFamily="50" charset="-128"/>
                <a:ea typeface="HGP創英角ｺﾞｼｯｸUB" pitchFamily="50" charset="-128"/>
                <a:sym typeface="Wingdings"/>
              </a:rPr>
              <a:t></a:t>
            </a:r>
            <a:endParaRPr lang="ja-JP" altLang="en-US" sz="32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9455422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solidFill>
                  <a:schemeClr val="tx1"/>
                </a:solidFill>
                <a:latin typeface="+mj-ea"/>
              </a:rPr>
              <a:t>効果も分かるようにしておく</a:t>
            </a:r>
            <a:endParaRPr lang="ja-JP" altLang="en-US" sz="3200" dirty="0">
              <a:solidFill>
                <a:schemeClr val="tx1"/>
              </a:solidFill>
              <a:latin typeface="+mj-ea"/>
            </a:endParaRPr>
          </a:p>
        </p:txBody>
      </p:sp>
      <p:sp>
        <p:nvSpPr>
          <p:cNvPr id="40963" name="Rectangle 3"/>
          <p:cNvSpPr>
            <a:spLocks noGrp="1" noChangeArrowheads="1"/>
          </p:cNvSpPr>
          <p:nvPr>
            <p:ph type="body" idx="4294967295"/>
          </p:nvPr>
        </p:nvSpPr>
        <p:spPr>
          <a:xfrm>
            <a:off x="969963" y="1457325"/>
            <a:ext cx="7513637" cy="566309"/>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参加の意図が分かるアクションを仕込み計測</a:t>
            </a:r>
            <a:endParaRPr lang="en-US" altLang="ja-JP" sz="2800" dirty="0" smtClean="0">
              <a:solidFill>
                <a:schemeClr val="accent2"/>
              </a:solidFill>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125" y="2060848"/>
            <a:ext cx="638175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1"/>
          <p:cNvSpPr txBox="1">
            <a:spLocks noChangeArrowheads="1"/>
          </p:cNvSpPr>
          <p:nvPr/>
        </p:nvSpPr>
        <p:spPr bwMode="auto">
          <a:xfrm>
            <a:off x="5652120" y="2924944"/>
            <a:ext cx="2229137" cy="2364063"/>
          </a:xfrm>
          <a:prstGeom prst="rect">
            <a:avLst/>
          </a:prstGeom>
          <a:solidFill>
            <a:srgbClr val="FFFF99"/>
          </a:solidFill>
          <a:ln w="9525">
            <a:noFill/>
            <a:miter lim="800000"/>
            <a:headEnd/>
            <a:tailEnd/>
          </a:ln>
        </p:spPr>
        <p:txBody>
          <a:bodyPr wrap="square" lIns="72000" tIns="180000" rIns="144000" bIns="180000">
            <a:spAutoFit/>
          </a:bodyPr>
          <a:lstStyle/>
          <a:p>
            <a:pPr marL="95250" indent="-38100" algn="ctr" eaLnBrk="1" hangingPunct="1">
              <a:tabLst>
                <a:tab pos="4932363" algn="l"/>
              </a:tabLst>
            </a:pPr>
            <a:r>
              <a:rPr lang="ja-JP" altLang="en-US" sz="2600" dirty="0" smtClean="0">
                <a:latin typeface="HGP創英角ｺﾞｼｯｸUB" pitchFamily="50" charset="-128"/>
                <a:ea typeface="HGP創英角ｺﾞｼｯｸUB" pitchFamily="50" charset="-128"/>
              </a:rPr>
              <a:t>印刷ボタン</a:t>
            </a:r>
            <a:endParaRPr lang="en-US" altLang="ja-JP" sz="2600" dirty="0" smtClean="0">
              <a:latin typeface="HGP創英角ｺﾞｼｯｸUB" pitchFamily="50" charset="-128"/>
              <a:ea typeface="HGP創英角ｺﾞｼｯｸUB" pitchFamily="50" charset="-128"/>
            </a:endParaRPr>
          </a:p>
          <a:p>
            <a:pPr marL="95250" indent="-38100" algn="ctr" eaLnBrk="1" hangingPunct="1">
              <a:tabLst>
                <a:tab pos="4932363" algn="l"/>
              </a:tabLst>
            </a:pPr>
            <a:r>
              <a:rPr lang="ja-JP" altLang="en-US" sz="2600" dirty="0" smtClean="0">
                <a:latin typeface="HGP創英角ｺﾞｼｯｸUB" pitchFamily="50" charset="-128"/>
                <a:ea typeface="HGP創英角ｺﾞｼｯｸUB" pitchFamily="50" charset="-128"/>
              </a:rPr>
              <a:t>自分へメール</a:t>
            </a:r>
            <a:endParaRPr lang="en-US" altLang="ja-JP" sz="2600" dirty="0" smtClean="0">
              <a:latin typeface="HGP創英角ｺﾞｼｯｸUB" pitchFamily="50" charset="-128"/>
              <a:ea typeface="HGP創英角ｺﾞｼｯｸUB" pitchFamily="50" charset="-128"/>
            </a:endParaRPr>
          </a:p>
          <a:p>
            <a:pPr marL="95250" indent="-38100" algn="ctr" eaLnBrk="1" hangingPunct="1">
              <a:tabLst>
                <a:tab pos="4932363" algn="l"/>
              </a:tabLst>
            </a:pPr>
            <a:r>
              <a:rPr lang="ja-JP" altLang="en-US" sz="2600" dirty="0" smtClean="0">
                <a:latin typeface="HGP創英角ｺﾞｼｯｸUB" pitchFamily="50" charset="-128"/>
                <a:ea typeface="HGP創英角ｺﾞｼｯｸUB" pitchFamily="50" charset="-128"/>
              </a:rPr>
              <a:t>クーポン印刷</a:t>
            </a:r>
            <a:endParaRPr lang="en-US" altLang="ja-JP" sz="2600" dirty="0" smtClean="0">
              <a:latin typeface="HGP創英角ｺﾞｼｯｸUB" pitchFamily="50" charset="-128"/>
              <a:ea typeface="HGP創英角ｺﾞｼｯｸUB" pitchFamily="50" charset="-128"/>
            </a:endParaRPr>
          </a:p>
          <a:p>
            <a:pPr marL="95250" indent="-38100" algn="ctr" eaLnBrk="1" hangingPunct="1">
              <a:tabLst>
                <a:tab pos="4932363" algn="l"/>
              </a:tabLst>
            </a:pPr>
            <a:r>
              <a:rPr lang="ja-JP" altLang="en-US" sz="2600" dirty="0" smtClean="0">
                <a:latin typeface="HGP創英角ｺﾞｼｯｸUB" pitchFamily="50" charset="-128"/>
                <a:ea typeface="HGP創英角ｺﾞｼｯｸUB" pitchFamily="50" charset="-128"/>
              </a:rPr>
              <a:t>場所案内</a:t>
            </a:r>
            <a:endParaRPr lang="en-US" altLang="ja-JP" sz="2600" dirty="0" smtClean="0">
              <a:latin typeface="HGP創英角ｺﾞｼｯｸUB" pitchFamily="50" charset="-128"/>
              <a:ea typeface="HGP創英角ｺﾞｼｯｸUB" pitchFamily="50" charset="-128"/>
            </a:endParaRPr>
          </a:p>
          <a:p>
            <a:pPr marL="95250" indent="-38100" algn="ctr" eaLnBrk="1" hangingPunct="1">
              <a:tabLst>
                <a:tab pos="4932363" algn="l"/>
              </a:tabLst>
            </a:pPr>
            <a:r>
              <a:rPr lang="ja-JP" altLang="en-US" sz="2600" dirty="0" smtClean="0">
                <a:latin typeface="HGP創英角ｺﾞｼｯｸUB" pitchFamily="50" charset="-128"/>
                <a:ea typeface="HGP創英角ｺﾞｼｯｸUB" pitchFamily="50" charset="-128"/>
              </a:rPr>
              <a:t>などを設置</a:t>
            </a:r>
            <a:endParaRPr lang="ja-JP" altLang="en-US" sz="26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115007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536575" indent="-536575"/>
            <a:r>
              <a:rPr lang="ja-JP" altLang="en-US" dirty="0"/>
              <a:t>最後</a:t>
            </a:r>
            <a:r>
              <a:rPr lang="ja-JP" altLang="en-US" dirty="0" smtClean="0"/>
              <a:t>に</a:t>
            </a:r>
            <a:r>
              <a:rPr lang="en-US" altLang="ja-JP" dirty="0">
                <a:solidFill>
                  <a:schemeClr val="tx1"/>
                </a:solidFill>
              </a:rPr>
              <a:t/>
            </a:r>
            <a:br>
              <a:rPr lang="en-US" altLang="ja-JP" dirty="0">
                <a:solidFill>
                  <a:schemeClr val="tx1"/>
                </a:solidFill>
              </a:rPr>
            </a:br>
            <a:r>
              <a:rPr lang="ja-JP" altLang="en-US" dirty="0" smtClean="0">
                <a:solidFill>
                  <a:schemeClr val="tx1"/>
                </a:solidFill>
              </a:rPr>
              <a:t>自己紹介</a:t>
            </a:r>
            <a:endParaRPr kumimoji="1" lang="ja-JP" altLang="en-US" dirty="0">
              <a:solidFill>
                <a:schemeClr val="tx1"/>
              </a:solidFill>
            </a:endParaRPr>
          </a:p>
        </p:txBody>
      </p:sp>
      <p:sp>
        <p:nvSpPr>
          <p:cNvPr id="4" name="テキスト プレースホルダー 3"/>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5263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ja-JP" altLang="en-US" dirty="0" smtClean="0">
                <a:latin typeface="+mn-ea"/>
                <a:ea typeface="+mn-ea"/>
              </a:rPr>
              <a:t>誰が何に何をするのか？</a:t>
            </a:r>
          </a:p>
        </p:txBody>
      </p:sp>
      <p:sp>
        <p:nvSpPr>
          <p:cNvPr id="16" name="円弧 15"/>
          <p:cNvSpPr/>
          <p:nvPr/>
        </p:nvSpPr>
        <p:spPr>
          <a:xfrm>
            <a:off x="323528" y="4509120"/>
            <a:ext cx="3240360" cy="2348880"/>
          </a:xfrm>
          <a:prstGeom prst="arc">
            <a:avLst/>
          </a:prstGeom>
          <a:gradFill flip="none" rotWithShape="1">
            <a:gsLst>
              <a:gs pos="0">
                <a:srgbClr val="92D050">
                  <a:tint val="66000"/>
                  <a:satMod val="160000"/>
                </a:srgbClr>
              </a:gs>
              <a:gs pos="100000">
                <a:schemeClr val="bg1"/>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flipV="1">
            <a:off x="323528" y="620688"/>
            <a:ext cx="3240360" cy="2348880"/>
          </a:xfrm>
          <a:prstGeom prst="arc">
            <a:avLst/>
          </a:prstGeom>
          <a:gradFill flip="none" rotWithShape="1">
            <a:gsLst>
              <a:gs pos="24000">
                <a:srgbClr val="CECEEF"/>
              </a:gs>
              <a:gs pos="0">
                <a:schemeClr val="accent6">
                  <a:lumMod val="40000"/>
                  <a:lumOff val="60000"/>
                </a:schemeClr>
              </a:gs>
              <a:gs pos="100000">
                <a:schemeClr val="bg1"/>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p:nvSpPr>
        <p:spPr>
          <a:xfrm flipH="1">
            <a:off x="5004048" y="4509120"/>
            <a:ext cx="3240360" cy="2348880"/>
          </a:xfrm>
          <a:prstGeom prst="arc">
            <a:avLst/>
          </a:prstGeom>
          <a:gradFill>
            <a:gsLst>
              <a:gs pos="0">
                <a:srgbClr val="FFFF00"/>
              </a:gs>
              <a:gs pos="100000">
                <a:schemeClr val="bg1"/>
              </a:gs>
            </a:gsLst>
            <a:lin ang="72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p:cNvSpPr/>
          <p:nvPr/>
        </p:nvSpPr>
        <p:spPr>
          <a:xfrm flipH="1" flipV="1">
            <a:off x="5004048" y="620688"/>
            <a:ext cx="3240360" cy="2348880"/>
          </a:xfrm>
          <a:prstGeom prst="arc">
            <a:avLst/>
          </a:prstGeom>
          <a:gradFill flip="none" rotWithShape="1">
            <a:gsLst>
              <a:gs pos="0">
                <a:schemeClr val="bg1">
                  <a:lumMod val="85000"/>
                </a:schemeClr>
              </a:gs>
              <a:gs pos="100000">
                <a:schemeClr val="bg1"/>
              </a:gs>
            </a:gsLst>
            <a:lin ang="72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環状矢印 21"/>
          <p:cNvSpPr/>
          <p:nvPr/>
        </p:nvSpPr>
        <p:spPr>
          <a:xfrm rot="16200000" flipH="1">
            <a:off x="2091858" y="1772816"/>
            <a:ext cx="4064317" cy="4064317"/>
          </a:xfrm>
          <a:prstGeom prst="circularArrow">
            <a:avLst>
              <a:gd name="adj1" fmla="val 6898"/>
              <a:gd name="adj2" fmla="val 465012"/>
              <a:gd name="adj3" fmla="val 16750847"/>
              <a:gd name="adj4" fmla="val 15184141"/>
              <a:gd name="adj5" fmla="val 80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環状矢印 24"/>
          <p:cNvSpPr/>
          <p:nvPr/>
        </p:nvSpPr>
        <p:spPr>
          <a:xfrm rot="10800000" flipH="1">
            <a:off x="2314351" y="1556792"/>
            <a:ext cx="4064317" cy="4064317"/>
          </a:xfrm>
          <a:prstGeom prst="circularArrow">
            <a:avLst>
              <a:gd name="adj1" fmla="val 6898"/>
              <a:gd name="adj2" fmla="val 465012"/>
              <a:gd name="adj3" fmla="val 16750847"/>
              <a:gd name="adj4" fmla="val 15184141"/>
              <a:gd name="adj5" fmla="val 80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テキスト ボックス 52"/>
          <p:cNvSpPr txBox="1"/>
          <p:nvPr/>
        </p:nvSpPr>
        <p:spPr>
          <a:xfrm>
            <a:off x="1971712" y="1889280"/>
            <a:ext cx="1107996" cy="369332"/>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事業会社</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54" name="テキスト ボックス 53"/>
          <p:cNvSpPr txBox="1"/>
          <p:nvPr/>
        </p:nvSpPr>
        <p:spPr>
          <a:xfrm>
            <a:off x="1963204" y="5085184"/>
            <a:ext cx="1170513" cy="369332"/>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個人サイト</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55" name="テキスト ボックス 54"/>
          <p:cNvSpPr txBox="1"/>
          <p:nvPr/>
        </p:nvSpPr>
        <p:spPr>
          <a:xfrm>
            <a:off x="5608903" y="4941168"/>
            <a:ext cx="1029449" cy="646331"/>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セミナー</a:t>
            </a:r>
            <a:r>
              <a:rPr kumimoji="1" lang="en-US" altLang="ja-JP" dirty="0" smtClean="0">
                <a:effectLst>
                  <a:outerShdw blurRad="60007" dir="2000400" sy="-30000" kx="-800400" algn="bl" rotWithShape="0">
                    <a:prstClr val="black">
                      <a:alpha val="20000"/>
                    </a:prstClr>
                  </a:outerShdw>
                </a:effectLst>
                <a:latin typeface="+mn-ea"/>
                <a:ea typeface="+mn-ea"/>
              </a:rPr>
              <a:t/>
            </a:r>
            <a:br>
              <a:rPr kumimoji="1" lang="en-US" altLang="ja-JP" dirty="0" smtClean="0">
                <a:effectLst>
                  <a:outerShdw blurRad="60007" dir="2000400" sy="-30000" kx="-800400" algn="bl" rotWithShape="0">
                    <a:prstClr val="black">
                      <a:alpha val="20000"/>
                    </a:prstClr>
                  </a:outerShdw>
                </a:effectLst>
                <a:latin typeface="+mn-ea"/>
                <a:ea typeface="+mn-ea"/>
              </a:rPr>
            </a:br>
            <a:r>
              <a:rPr kumimoji="1" lang="ja-JP" altLang="en-US" dirty="0" smtClean="0">
                <a:effectLst>
                  <a:outerShdw blurRad="60007" dir="2000400" sy="-30000" kx="-800400" algn="bl" rotWithShape="0">
                    <a:prstClr val="black">
                      <a:alpha val="20000"/>
                    </a:prstClr>
                  </a:outerShdw>
                </a:effectLst>
                <a:latin typeface="+mn-ea"/>
                <a:ea typeface="+mn-ea"/>
              </a:rPr>
              <a:t>・メディア</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56" name="テキスト ボックス 55"/>
          <p:cNvSpPr txBox="1"/>
          <p:nvPr/>
        </p:nvSpPr>
        <p:spPr>
          <a:xfrm>
            <a:off x="5508104" y="1889280"/>
            <a:ext cx="1132041" cy="646331"/>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制作会社</a:t>
            </a:r>
            <a:r>
              <a:rPr kumimoji="1" lang="en-US" altLang="ja-JP" dirty="0" smtClean="0">
                <a:effectLst>
                  <a:outerShdw blurRad="60007" dir="2000400" sy="-30000" kx="-800400" algn="bl" rotWithShape="0">
                    <a:prstClr val="black">
                      <a:alpha val="20000"/>
                    </a:prstClr>
                  </a:outerShdw>
                </a:effectLst>
                <a:latin typeface="+mn-ea"/>
                <a:ea typeface="+mn-ea"/>
              </a:rPr>
              <a:t/>
            </a:r>
            <a:br>
              <a:rPr kumimoji="1" lang="en-US" altLang="ja-JP" dirty="0" smtClean="0">
                <a:effectLst>
                  <a:outerShdw blurRad="60007" dir="2000400" sy="-30000" kx="-800400" algn="bl" rotWithShape="0">
                    <a:prstClr val="black">
                      <a:alpha val="20000"/>
                    </a:prstClr>
                  </a:outerShdw>
                </a:effectLst>
                <a:latin typeface="+mn-ea"/>
                <a:ea typeface="+mn-ea"/>
              </a:rPr>
            </a:br>
            <a:r>
              <a:rPr kumimoji="1" lang="ja-JP" altLang="en-US" dirty="0" smtClean="0">
                <a:effectLst>
                  <a:outerShdw blurRad="60007" dir="2000400" sy="-30000" kx="-800400" algn="bl" rotWithShape="0">
                    <a:prstClr val="black">
                      <a:alpha val="20000"/>
                    </a:prstClr>
                  </a:outerShdw>
                </a:effectLst>
                <a:latin typeface="+mn-ea"/>
                <a:ea typeface="+mn-ea"/>
              </a:rPr>
              <a:t>・ベンダー</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44" name="テキスト ボックス 43"/>
          <p:cNvSpPr txBox="1"/>
          <p:nvPr/>
        </p:nvSpPr>
        <p:spPr>
          <a:xfrm>
            <a:off x="1547371" y="3439615"/>
            <a:ext cx="1800493" cy="523220"/>
          </a:xfrm>
          <a:prstGeom prst="rect">
            <a:avLst/>
          </a:prstGeom>
          <a:noFill/>
        </p:spPr>
        <p:txBody>
          <a:bodyPr wrap="none" rtlCol="0">
            <a:spAutoFit/>
          </a:bodyPr>
          <a:lstStyle/>
          <a:p>
            <a:r>
              <a:rPr kumimoji="1" lang="ja-JP" alt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rPr>
              <a:t>追試・実験</a:t>
            </a:r>
            <a:endParaRPr kumimoji="1" lang="ja-JP" alt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endParaRPr>
          </a:p>
        </p:txBody>
      </p:sp>
      <p:sp>
        <p:nvSpPr>
          <p:cNvPr id="47" name="テキスト ボックス 46"/>
          <p:cNvSpPr txBox="1"/>
          <p:nvPr/>
        </p:nvSpPr>
        <p:spPr>
          <a:xfrm>
            <a:off x="4038751" y="4804549"/>
            <a:ext cx="543739" cy="954107"/>
          </a:xfrm>
          <a:prstGeom prst="rect">
            <a:avLst/>
          </a:prstGeom>
          <a:noFill/>
        </p:spPr>
        <p:txBody>
          <a:bodyPr wrap="none" rtlCol="0">
            <a:spAutoFit/>
          </a:bodyPr>
          <a:lstStyle/>
          <a:p>
            <a:r>
              <a:rPr lang="ja-JP" alt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rPr>
              <a:t>発</a:t>
            </a:r>
            <a:r>
              <a:rPr lang="en-US" altLang="ja-JP"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rPr>
              <a:t/>
            </a:r>
            <a:br>
              <a:rPr lang="en-US" altLang="ja-JP"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rPr>
            </a:br>
            <a:r>
              <a:rPr lang="ja-JP" alt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rPr>
              <a:t>表</a:t>
            </a:r>
            <a:endParaRPr kumimoji="1" lang="ja-JP" alt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endParaRPr>
          </a:p>
        </p:txBody>
      </p:sp>
      <p:grpSp>
        <p:nvGrpSpPr>
          <p:cNvPr id="11" name="グループ化 10"/>
          <p:cNvGrpSpPr/>
          <p:nvPr/>
        </p:nvGrpSpPr>
        <p:grpSpPr>
          <a:xfrm>
            <a:off x="2038116" y="4700834"/>
            <a:ext cx="475914" cy="318839"/>
            <a:chOff x="7884368" y="3081381"/>
            <a:chExt cx="792088" cy="507570"/>
          </a:xfrm>
          <a:solidFill>
            <a:schemeClr val="bg1"/>
          </a:solidFill>
        </p:grpSpPr>
        <p:sp>
          <p:nvSpPr>
            <p:cNvPr id="9" name="二等辺三角形 8"/>
            <p:cNvSpPr/>
            <p:nvPr/>
          </p:nvSpPr>
          <p:spPr>
            <a:xfrm>
              <a:off x="7884368" y="3081381"/>
              <a:ext cx="792088" cy="2422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028384" y="3323632"/>
              <a:ext cx="504056" cy="265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星 5 17"/>
          <p:cNvSpPr/>
          <p:nvPr/>
        </p:nvSpPr>
        <p:spPr>
          <a:xfrm>
            <a:off x="2703546" y="4618996"/>
            <a:ext cx="348649" cy="34864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815916" y="3245452"/>
            <a:ext cx="93610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8" name="オブジェクト 57"/>
          <p:cNvGraphicFramePr>
            <a:graphicFrameLocks noChangeAspect="1"/>
          </p:cNvGraphicFramePr>
          <p:nvPr>
            <p:extLst>
              <p:ext uri="{D42A27DB-BD31-4B8C-83A1-F6EECF244321}">
                <p14:modId xmlns:p14="http://schemas.microsoft.com/office/powerpoint/2010/main" val="2482456278"/>
              </p:ext>
            </p:extLst>
          </p:nvPr>
        </p:nvGraphicFramePr>
        <p:xfrm>
          <a:off x="3077124" y="4865152"/>
          <a:ext cx="286222" cy="373466"/>
        </p:xfrm>
        <a:graphic>
          <a:graphicData uri="http://schemas.openxmlformats.org/presentationml/2006/ole">
            <mc:AlternateContent xmlns:mc="http://schemas.openxmlformats.org/markup-compatibility/2006">
              <mc:Choice xmlns:v="urn:schemas-microsoft-com:vml" Requires="v">
                <p:oleObj spid="_x0000_s17450" name="Visio" r:id="rId3" imgW="593822" imgH="774147" progId="">
                  <p:embed/>
                </p:oleObj>
              </mc:Choice>
              <mc:Fallback>
                <p:oleObj name="Visio" r:id="rId3" imgW="593822" imgH="774147" progId="">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124" y="4865152"/>
                        <a:ext cx="286222" cy="37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オブジェクト 58"/>
          <p:cNvGraphicFramePr>
            <a:graphicFrameLocks noChangeAspect="1"/>
          </p:cNvGraphicFramePr>
          <p:nvPr>
            <p:extLst>
              <p:ext uri="{D42A27DB-BD31-4B8C-83A1-F6EECF244321}">
                <p14:modId xmlns:p14="http://schemas.microsoft.com/office/powerpoint/2010/main" val="722084417"/>
              </p:ext>
            </p:extLst>
          </p:nvPr>
        </p:nvGraphicFramePr>
        <p:xfrm>
          <a:off x="5217161" y="4891108"/>
          <a:ext cx="286222" cy="373466"/>
        </p:xfrm>
        <a:graphic>
          <a:graphicData uri="http://schemas.openxmlformats.org/presentationml/2006/ole">
            <mc:AlternateContent xmlns:mc="http://schemas.openxmlformats.org/markup-compatibility/2006">
              <mc:Choice xmlns:v="urn:schemas-microsoft-com:vml" Requires="v">
                <p:oleObj spid="_x0000_s17451" name="Visio" r:id="rId5" imgW="593822" imgH="774147" progId="">
                  <p:embed/>
                </p:oleObj>
              </mc:Choice>
              <mc:Fallback>
                <p:oleObj name="Visio" r:id="rId5" imgW="593822" imgH="774147"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161" y="4891108"/>
                        <a:ext cx="286222" cy="37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フローチャート : 記憶データ 59"/>
          <p:cNvSpPr/>
          <p:nvPr/>
        </p:nvSpPr>
        <p:spPr>
          <a:xfrm rot="5400000">
            <a:off x="5994590" y="4687462"/>
            <a:ext cx="271275" cy="236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ローチャート : 記憶データ 60"/>
          <p:cNvSpPr/>
          <p:nvPr/>
        </p:nvSpPr>
        <p:spPr>
          <a:xfrm rot="5400000">
            <a:off x="6243487" y="4687463"/>
            <a:ext cx="271275" cy="236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直方体 61"/>
          <p:cNvSpPr/>
          <p:nvPr/>
        </p:nvSpPr>
        <p:spPr>
          <a:xfrm>
            <a:off x="2078411" y="2347568"/>
            <a:ext cx="269849" cy="436464"/>
          </a:xfrm>
          <a:prstGeom prst="cub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rot="2399660">
            <a:off x="3441712" y="2788093"/>
            <a:ext cx="902811" cy="523220"/>
          </a:xfrm>
          <a:prstGeom prst="rect">
            <a:avLst/>
          </a:prstGeom>
          <a:noFill/>
        </p:spPr>
        <p:txBody>
          <a:bodyPr wrap="none" rtlCol="0">
            <a:spAutoFit/>
          </a:bodyPr>
          <a:lstStyle/>
          <a:p>
            <a:r>
              <a:rPr kumimoji="1" lang="ja-JP" altLang="en-US" sz="2800" dirty="0" smtClean="0">
                <a:solidFill>
                  <a:schemeClr val="accent1"/>
                </a:solidFill>
                <a:latin typeface="+mn-ea"/>
                <a:ea typeface="+mn-ea"/>
              </a:rPr>
              <a:t>実践</a:t>
            </a:r>
            <a:endParaRPr kumimoji="1" lang="ja-JP" altLang="en-US" sz="2800" dirty="0">
              <a:solidFill>
                <a:schemeClr val="accent1"/>
              </a:solidFill>
              <a:latin typeface="+mn-ea"/>
              <a:ea typeface="+mn-ea"/>
            </a:endParaRPr>
          </a:p>
        </p:txBody>
      </p:sp>
      <p:graphicFrame>
        <p:nvGraphicFramePr>
          <p:cNvPr id="32" name="オブジェクト 31"/>
          <p:cNvGraphicFramePr>
            <a:graphicFrameLocks noChangeAspect="1"/>
          </p:cNvGraphicFramePr>
          <p:nvPr>
            <p:extLst>
              <p:ext uri="{D42A27DB-BD31-4B8C-83A1-F6EECF244321}">
                <p14:modId xmlns:p14="http://schemas.microsoft.com/office/powerpoint/2010/main" val="1819971187"/>
              </p:ext>
            </p:extLst>
          </p:nvPr>
        </p:nvGraphicFramePr>
        <p:xfrm>
          <a:off x="2555776" y="2551478"/>
          <a:ext cx="286222" cy="373466"/>
        </p:xfrm>
        <a:graphic>
          <a:graphicData uri="http://schemas.openxmlformats.org/presentationml/2006/ole">
            <mc:AlternateContent xmlns:mc="http://schemas.openxmlformats.org/markup-compatibility/2006">
              <mc:Choice xmlns:v="urn:schemas-microsoft-com:vml" Requires="v">
                <p:oleObj spid="_x0000_s17452" name="Visio" r:id="rId6" imgW="661595" imgH="799434" progId="">
                  <p:embed/>
                </p:oleObj>
              </mc:Choice>
              <mc:Fallback>
                <p:oleObj name="Visio" r:id="rId6" imgW="661595" imgH="799434"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2551478"/>
                        <a:ext cx="286222" cy="37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直線矢印コネクタ 32"/>
          <p:cNvCxnSpPr/>
          <p:nvPr/>
        </p:nvCxnSpPr>
        <p:spPr>
          <a:xfrm flipH="1" flipV="1">
            <a:off x="3079708" y="2756618"/>
            <a:ext cx="959043" cy="796743"/>
          </a:xfrm>
          <a:prstGeom prst="straightConnector1">
            <a:avLst/>
          </a:prstGeom>
          <a:ln w="127000">
            <a:miter lim="800000"/>
            <a:tailEnd type="triangle" w="med" len="med"/>
          </a:ln>
        </p:spPr>
        <p:style>
          <a:lnRef idx="1">
            <a:schemeClr val="accent1"/>
          </a:lnRef>
          <a:fillRef idx="0">
            <a:schemeClr val="accent1"/>
          </a:fillRef>
          <a:effectRef idx="0">
            <a:schemeClr val="accent1"/>
          </a:effectRef>
          <a:fontRef idx="minor">
            <a:schemeClr val="tx1"/>
          </a:fontRef>
        </p:style>
      </p:cxnSp>
      <p:pic>
        <p:nvPicPr>
          <p:cNvPr id="34" name="Picture 2" descr="http://a1.twimg.com/a/1285137161/images/twitter_logo_outl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5164" y="5695162"/>
            <a:ext cx="1127232" cy="293221"/>
          </a:xfrm>
          <a:prstGeom prst="rect">
            <a:avLst/>
          </a:prstGeom>
          <a:noFill/>
          <a:extLst>
            <a:ext uri="{909E8E84-426E-40DD-AFC4-6F175D3DCCD1}">
              <a14:hiddenFill xmlns:a14="http://schemas.microsoft.com/office/drawing/2010/main">
                <a:solidFill>
                  <a:srgbClr val="FFFFFF"/>
                </a:solidFill>
              </a14:hiddenFill>
            </a:ext>
          </a:extLst>
        </p:spPr>
      </p:pic>
      <p:sp>
        <p:nvSpPr>
          <p:cNvPr id="35" name="円/楕円 34"/>
          <p:cNvSpPr/>
          <p:nvPr/>
        </p:nvSpPr>
        <p:spPr>
          <a:xfrm>
            <a:off x="4114068" y="3912035"/>
            <a:ext cx="559048" cy="1793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3728" name="オブジェクト 73727"/>
          <p:cNvGraphicFramePr>
            <a:graphicFrameLocks noChangeAspect="1"/>
          </p:cNvGraphicFramePr>
          <p:nvPr>
            <p:extLst>
              <p:ext uri="{D42A27DB-BD31-4B8C-83A1-F6EECF244321}">
                <p14:modId xmlns:p14="http://schemas.microsoft.com/office/powerpoint/2010/main" val="1260540766"/>
              </p:ext>
            </p:extLst>
          </p:nvPr>
        </p:nvGraphicFramePr>
        <p:xfrm>
          <a:off x="3988765" y="3313875"/>
          <a:ext cx="593725" cy="774700"/>
        </p:xfrm>
        <a:graphic>
          <a:graphicData uri="http://schemas.openxmlformats.org/presentationml/2006/ole">
            <mc:AlternateContent xmlns:mc="http://schemas.openxmlformats.org/markup-compatibility/2006">
              <mc:Choice xmlns:v="urn:schemas-microsoft-com:vml" Requires="v">
                <p:oleObj spid="_x0000_s17453" name="Visio" r:id="rId9" imgW="593822" imgH="774147" progId="">
                  <p:embed/>
                </p:oleObj>
              </mc:Choice>
              <mc:Fallback>
                <p:oleObj name="Visio" r:id="rId9" imgW="593822" imgH="774147" progId="">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765" y="3313875"/>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44326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ja-JP" altLang="en-US" smtClean="0"/>
              <a:t>自己紹介</a:t>
            </a:r>
          </a:p>
        </p:txBody>
      </p:sp>
      <p:sp>
        <p:nvSpPr>
          <p:cNvPr id="16387" name="Rectangle 3"/>
          <p:cNvSpPr>
            <a:spLocks noGrp="1" noChangeArrowheads="1"/>
          </p:cNvSpPr>
          <p:nvPr>
            <p:ph type="body" idx="1"/>
          </p:nvPr>
        </p:nvSpPr>
        <p:spPr>
          <a:xfrm>
            <a:off x="969963" y="1457419"/>
            <a:ext cx="7513637" cy="3754874"/>
          </a:xfrm>
        </p:spPr>
        <p:txBody>
          <a:bodyPr/>
          <a:lstStyle/>
          <a:p>
            <a:pPr marL="514350" indent="-514350">
              <a:buFont typeface="+mj-lt"/>
              <a:buAutoNum type="arabicPeriod"/>
            </a:pPr>
            <a:r>
              <a:rPr lang="en-US" altLang="ja-JP" dirty="0" smtClean="0">
                <a:solidFill>
                  <a:schemeClr val="accent2"/>
                </a:solidFill>
                <a:latin typeface="+mn-ea"/>
                <a:ea typeface="+mn-ea"/>
              </a:rPr>
              <a:t>Web</a:t>
            </a:r>
            <a:r>
              <a:rPr lang="ja-JP" altLang="en-US" dirty="0" smtClean="0">
                <a:solidFill>
                  <a:schemeClr val="accent2"/>
                </a:solidFill>
                <a:latin typeface="+mn-ea"/>
                <a:ea typeface="+mn-ea"/>
              </a:rPr>
              <a:t>の開拓を１６年</a:t>
            </a:r>
          </a:p>
          <a:p>
            <a:pPr lvl="1">
              <a:tabLst>
                <a:tab pos="6373813" algn="r"/>
              </a:tabLst>
            </a:pPr>
            <a:r>
              <a:rPr lang="ja-JP" altLang="en-US" dirty="0" smtClean="0"/>
              <a:t>ネットの商用利用</a:t>
            </a:r>
            <a:r>
              <a:rPr lang="en-US" altLang="ja-JP" dirty="0" smtClean="0"/>
              <a:t>	</a:t>
            </a:r>
            <a:r>
              <a:rPr lang="en-US" altLang="ja-JP" dirty="0" smtClean="0">
                <a:solidFill>
                  <a:schemeClr val="bg2"/>
                </a:solidFill>
              </a:rPr>
              <a:t>1995</a:t>
            </a:r>
            <a:r>
              <a:rPr lang="ja-JP" altLang="en-US" dirty="0" smtClean="0">
                <a:solidFill>
                  <a:schemeClr val="bg2"/>
                </a:solidFill>
              </a:rPr>
              <a:t>～</a:t>
            </a:r>
            <a:r>
              <a:rPr lang="en-US" altLang="ja-JP" dirty="0" smtClean="0">
                <a:solidFill>
                  <a:schemeClr val="bg2"/>
                </a:solidFill>
              </a:rPr>
              <a:t>1999</a:t>
            </a:r>
            <a:endParaRPr lang="en-US" altLang="ja-JP" dirty="0">
              <a:solidFill>
                <a:schemeClr val="bg2"/>
              </a:solidFill>
            </a:endParaRPr>
          </a:p>
          <a:p>
            <a:pPr lvl="1">
              <a:tabLst>
                <a:tab pos="6373813" algn="r"/>
              </a:tabLst>
            </a:pPr>
            <a:r>
              <a:rPr lang="en-US" altLang="ja-JP" dirty="0" smtClean="0"/>
              <a:t>IA</a:t>
            </a:r>
            <a:r>
              <a:rPr lang="ja-JP" altLang="en-US" dirty="0" smtClean="0"/>
              <a:t>・</a:t>
            </a:r>
            <a:r>
              <a:rPr lang="en-US" altLang="ja-JP" dirty="0" smtClean="0"/>
              <a:t>Usability</a:t>
            </a:r>
            <a:r>
              <a:rPr lang="ja-JP" altLang="en-US" dirty="0" smtClean="0"/>
              <a:t>・</a:t>
            </a:r>
            <a:r>
              <a:rPr lang="en-US" altLang="ja-JP" dirty="0" smtClean="0"/>
              <a:t>UX	</a:t>
            </a:r>
            <a:r>
              <a:rPr lang="en-US" altLang="ja-JP" dirty="0" smtClean="0">
                <a:solidFill>
                  <a:schemeClr val="bg2"/>
                </a:solidFill>
              </a:rPr>
              <a:t>2000</a:t>
            </a:r>
            <a:r>
              <a:rPr lang="ja-JP" altLang="en-US" dirty="0" smtClean="0">
                <a:solidFill>
                  <a:schemeClr val="bg2"/>
                </a:solidFill>
              </a:rPr>
              <a:t>～</a:t>
            </a:r>
            <a:r>
              <a:rPr lang="en-US" altLang="ja-JP" dirty="0" smtClean="0">
                <a:solidFill>
                  <a:schemeClr val="bg2"/>
                </a:solidFill>
              </a:rPr>
              <a:t>2003</a:t>
            </a:r>
          </a:p>
          <a:p>
            <a:pPr lvl="1">
              <a:tabLst>
                <a:tab pos="6373813" algn="r"/>
              </a:tabLst>
            </a:pPr>
            <a:r>
              <a:rPr lang="ja-JP" altLang="en-US" dirty="0" smtClean="0"/>
              <a:t>アジャイル開発・</a:t>
            </a:r>
            <a:r>
              <a:rPr lang="en-US" altLang="ja-JP" dirty="0" smtClean="0"/>
              <a:t>XML	</a:t>
            </a:r>
            <a:r>
              <a:rPr lang="en-US" altLang="ja-JP" dirty="0" smtClean="0">
                <a:solidFill>
                  <a:schemeClr val="bg2"/>
                </a:solidFill>
              </a:rPr>
              <a:t>2003</a:t>
            </a:r>
            <a:r>
              <a:rPr lang="ja-JP" altLang="en-US" dirty="0" smtClean="0">
                <a:solidFill>
                  <a:schemeClr val="bg2"/>
                </a:solidFill>
              </a:rPr>
              <a:t>～</a:t>
            </a:r>
            <a:r>
              <a:rPr lang="en-US" altLang="ja-JP" dirty="0" smtClean="0">
                <a:solidFill>
                  <a:schemeClr val="bg2"/>
                </a:solidFill>
              </a:rPr>
              <a:t>2005</a:t>
            </a:r>
          </a:p>
          <a:p>
            <a:pPr lvl="1">
              <a:tabLst>
                <a:tab pos="6373813" algn="r"/>
              </a:tabLst>
            </a:pPr>
            <a:r>
              <a:rPr lang="en-US" altLang="ja-JP" dirty="0" smtClean="0"/>
              <a:t>CMS</a:t>
            </a:r>
            <a:r>
              <a:rPr lang="ja-JP" altLang="en-US" dirty="0" smtClean="0"/>
              <a:t>・デジタル印刷</a:t>
            </a:r>
            <a:r>
              <a:rPr lang="en-US" altLang="ja-JP" dirty="0" smtClean="0"/>
              <a:t>	</a:t>
            </a:r>
            <a:r>
              <a:rPr lang="en-US" altLang="ja-JP" dirty="0" smtClean="0">
                <a:solidFill>
                  <a:schemeClr val="bg2"/>
                </a:solidFill>
              </a:rPr>
              <a:t>2006</a:t>
            </a:r>
            <a:r>
              <a:rPr lang="ja-JP" altLang="en-US" dirty="0" smtClean="0">
                <a:solidFill>
                  <a:schemeClr val="bg2"/>
                </a:solidFill>
              </a:rPr>
              <a:t>～</a:t>
            </a:r>
            <a:r>
              <a:rPr lang="en-US" altLang="ja-JP" dirty="0" smtClean="0">
                <a:solidFill>
                  <a:schemeClr val="bg2"/>
                </a:solidFill>
              </a:rPr>
              <a:t>2008</a:t>
            </a:r>
          </a:p>
          <a:p>
            <a:pPr lvl="1">
              <a:tabLst>
                <a:tab pos="6373813" algn="r"/>
              </a:tabLst>
            </a:pPr>
            <a:r>
              <a:rPr lang="ja-JP" altLang="en-US" dirty="0" smtClean="0"/>
              <a:t>アクセス解析</a:t>
            </a:r>
            <a:r>
              <a:rPr lang="en-US" altLang="ja-JP" dirty="0" smtClean="0"/>
              <a:t>	</a:t>
            </a:r>
            <a:r>
              <a:rPr lang="en-US" altLang="ja-JP" dirty="0" smtClean="0">
                <a:solidFill>
                  <a:schemeClr val="bg2"/>
                </a:solidFill>
              </a:rPr>
              <a:t>2008</a:t>
            </a:r>
            <a:r>
              <a:rPr lang="ja-JP" altLang="en-US" dirty="0" smtClean="0">
                <a:solidFill>
                  <a:schemeClr val="bg2"/>
                </a:solidFill>
              </a:rPr>
              <a:t>～</a:t>
            </a:r>
            <a:r>
              <a:rPr lang="en-US" altLang="ja-JP" dirty="0" smtClean="0">
                <a:solidFill>
                  <a:schemeClr val="bg2"/>
                </a:solidFill>
              </a:rPr>
              <a:t>2010</a:t>
            </a:r>
          </a:p>
          <a:p>
            <a:pPr lvl="1">
              <a:tabLst>
                <a:tab pos="6373813" algn="r"/>
              </a:tabLst>
            </a:pPr>
            <a:r>
              <a:rPr lang="en-US" altLang="ja-JP" dirty="0" smtClean="0">
                <a:solidFill>
                  <a:schemeClr val="bg2"/>
                </a:solidFill>
              </a:rPr>
              <a:t>CRM</a:t>
            </a:r>
            <a:r>
              <a:rPr lang="ja-JP" altLang="en-US" dirty="0" smtClean="0">
                <a:solidFill>
                  <a:schemeClr val="bg2"/>
                </a:solidFill>
              </a:rPr>
              <a:t>？</a:t>
            </a:r>
            <a:r>
              <a:rPr lang="en-US" altLang="ja-JP" dirty="0" smtClean="0">
                <a:solidFill>
                  <a:schemeClr val="bg2"/>
                </a:solidFill>
              </a:rPr>
              <a:t>	2011</a:t>
            </a:r>
            <a:endParaRPr lang="ja-JP" altLang="en-US" dirty="0" smtClean="0">
              <a:solidFill>
                <a:schemeClr val="bg2"/>
              </a:solidFill>
            </a:endParaRPr>
          </a:p>
        </p:txBody>
      </p:sp>
    </p:spTree>
    <p:extLst>
      <p:ext uri="{BB962C8B-B14F-4D97-AF65-F5344CB8AC3E}">
        <p14:creationId xmlns:p14="http://schemas.microsoft.com/office/powerpoint/2010/main" val="3730908427"/>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94" name="Line 50"/>
          <p:cNvSpPr>
            <a:spLocks noChangeShapeType="1"/>
          </p:cNvSpPr>
          <p:nvPr/>
        </p:nvSpPr>
        <p:spPr bwMode="gray">
          <a:xfrm flipV="1">
            <a:off x="5178425" y="1412875"/>
            <a:ext cx="0" cy="3816350"/>
          </a:xfrm>
          <a:prstGeom prst="line">
            <a:avLst/>
          </a:prstGeom>
          <a:noFill/>
          <a:ln w="57150">
            <a:solidFill>
              <a:schemeClr val="accent1">
                <a:lumMod val="75000"/>
              </a:schemeClr>
            </a:solidFill>
            <a:prstDash val="sysDot"/>
            <a:round/>
            <a:headEnd/>
            <a:tailEnd/>
          </a:ln>
          <a:effectLst/>
        </p:spPr>
        <p:txBody>
          <a:bodyPr/>
          <a:lstStyle/>
          <a:p>
            <a:pPr>
              <a:defRPr/>
            </a:pPr>
            <a:endParaRPr lang="ja-JP" altLang="en-US">
              <a:ln>
                <a:solidFill>
                  <a:schemeClr val="bg2"/>
                </a:solidFill>
              </a:ln>
              <a:ea typeface="+mn-ea"/>
            </a:endParaRPr>
          </a:p>
        </p:txBody>
      </p:sp>
      <p:sp>
        <p:nvSpPr>
          <p:cNvPr id="6147" name="Text Box 52"/>
          <p:cNvSpPr txBox="1">
            <a:spLocks noChangeArrowheads="1"/>
          </p:cNvSpPr>
          <p:nvPr/>
        </p:nvSpPr>
        <p:spPr bwMode="gray">
          <a:xfrm>
            <a:off x="1977750" y="2212975"/>
            <a:ext cx="1985187" cy="54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 rIns="180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ja-JP" altLang="en-US" sz="3400" dirty="0" smtClean="0">
                <a:solidFill>
                  <a:srgbClr val="000000"/>
                </a:solidFill>
                <a:latin typeface="Arial" charset="0"/>
              </a:rPr>
              <a:t>開発・</a:t>
            </a:r>
            <a:r>
              <a:rPr lang="en-US" altLang="ja-JP" sz="3400" dirty="0" smtClean="0">
                <a:solidFill>
                  <a:srgbClr val="000000"/>
                </a:solidFill>
                <a:latin typeface="Arial" charset="0"/>
              </a:rPr>
              <a:t>UX</a:t>
            </a:r>
            <a:endParaRPr lang="ja-JP" altLang="en-US" sz="3400" dirty="0">
              <a:solidFill>
                <a:srgbClr val="000000"/>
              </a:solidFill>
              <a:latin typeface="Arial" charset="0"/>
            </a:endParaRPr>
          </a:p>
        </p:txBody>
      </p:sp>
      <p:sp>
        <p:nvSpPr>
          <p:cNvPr id="29742" name="Text Box 53"/>
          <p:cNvSpPr txBox="1">
            <a:spLocks noChangeArrowheads="1"/>
          </p:cNvSpPr>
          <p:nvPr/>
        </p:nvSpPr>
        <p:spPr bwMode="gray">
          <a:xfrm>
            <a:off x="5824081" y="2212975"/>
            <a:ext cx="2763161" cy="545031"/>
          </a:xfrm>
          <a:prstGeom prst="rect">
            <a:avLst/>
          </a:prstGeom>
          <a:noFill/>
          <a:ln w="9525">
            <a:noFill/>
            <a:miter lim="800000"/>
            <a:headEnd/>
            <a:tailEnd/>
          </a:ln>
        </p:spPr>
        <p:txBody>
          <a:bodyPr wrap="none" lIns="144000" tIns="10800" rIns="108000" bIns="10800">
            <a:spAutoFit/>
          </a:bodyPr>
          <a:lstStyle/>
          <a:p>
            <a:pPr algn="ctr">
              <a:spcBef>
                <a:spcPct val="50000"/>
              </a:spcBef>
              <a:defRPr/>
            </a:pPr>
            <a:r>
              <a:rPr lang="ja-JP" altLang="en-US" sz="3400" dirty="0" smtClean="0">
                <a:solidFill>
                  <a:schemeClr val="accent2"/>
                </a:solidFill>
                <a:latin typeface="+mn-lt"/>
                <a:ea typeface="+mn-ea"/>
              </a:rPr>
              <a:t>マーケティング</a:t>
            </a:r>
            <a:endParaRPr lang="ja-JP" altLang="en-US" sz="3400" dirty="0">
              <a:solidFill>
                <a:schemeClr val="accent2"/>
              </a:solidFill>
              <a:latin typeface="+mn-lt"/>
              <a:ea typeface="+mn-ea"/>
            </a:endParaRPr>
          </a:p>
        </p:txBody>
      </p:sp>
      <p:sp>
        <p:nvSpPr>
          <p:cNvPr id="4104" name="Text Box 52"/>
          <p:cNvSpPr txBox="1">
            <a:spLocks noChangeArrowheads="1"/>
          </p:cNvSpPr>
          <p:nvPr/>
        </p:nvSpPr>
        <p:spPr bwMode="gray">
          <a:xfrm>
            <a:off x="1977750" y="1530350"/>
            <a:ext cx="2260904" cy="545031"/>
          </a:xfrm>
          <a:prstGeom prst="rect">
            <a:avLst/>
          </a:prstGeom>
          <a:noFill/>
          <a:ln w="9525">
            <a:noFill/>
            <a:miter lim="800000"/>
            <a:headEnd/>
            <a:tailEnd/>
          </a:ln>
        </p:spPr>
        <p:txBody>
          <a:bodyPr wrap="none" lIns="108000" tIns="10800" rIns="180000" bIns="10800">
            <a:spAutoFit/>
          </a:bodyPr>
          <a:lstStyle/>
          <a:p>
            <a:pPr>
              <a:spcBef>
                <a:spcPct val="50000"/>
              </a:spcBef>
              <a:defRPr/>
            </a:pPr>
            <a:r>
              <a:rPr lang="ja-JP" altLang="en-US" sz="3400" b="1" dirty="0" smtClean="0">
                <a:solidFill>
                  <a:schemeClr val="accent2"/>
                </a:solidFill>
                <a:latin typeface="+mn-lt"/>
                <a:ea typeface="ＭＳ Ｐゴシック" pitchFamily="50" charset="-128"/>
              </a:rPr>
              <a:t>受託・提案</a:t>
            </a:r>
            <a:endParaRPr lang="ja-JP" altLang="en-US" sz="3400" b="1" dirty="0">
              <a:solidFill>
                <a:schemeClr val="accent2"/>
              </a:solidFill>
              <a:latin typeface="+mn-lt"/>
              <a:ea typeface="ＭＳ Ｐゴシック" pitchFamily="50" charset="-128"/>
            </a:endParaRPr>
          </a:p>
        </p:txBody>
      </p:sp>
      <p:sp>
        <p:nvSpPr>
          <p:cNvPr id="4105" name="Text Box 52"/>
          <p:cNvSpPr txBox="1">
            <a:spLocks noChangeArrowheads="1"/>
          </p:cNvSpPr>
          <p:nvPr/>
        </p:nvSpPr>
        <p:spPr bwMode="gray">
          <a:xfrm>
            <a:off x="1977750" y="2894013"/>
            <a:ext cx="2252888" cy="545031"/>
          </a:xfrm>
          <a:prstGeom prst="rect">
            <a:avLst/>
          </a:prstGeom>
          <a:noFill/>
          <a:ln w="9525">
            <a:noFill/>
            <a:miter lim="800000"/>
            <a:headEnd/>
            <a:tailEnd/>
          </a:ln>
        </p:spPr>
        <p:txBody>
          <a:bodyPr wrap="none" lIns="108000" tIns="10800" rIns="180000" bIns="10800">
            <a:spAutoFit/>
          </a:bodyPr>
          <a:lstStyle/>
          <a:p>
            <a:pPr>
              <a:spcBef>
                <a:spcPct val="50000"/>
              </a:spcBef>
              <a:defRPr/>
            </a:pPr>
            <a:r>
              <a:rPr lang="ja-JP" altLang="en-US" sz="3400" dirty="0" smtClean="0">
                <a:latin typeface="+mn-lt"/>
                <a:ea typeface="ＭＳ Ｐゴシック" pitchFamily="50" charset="-128"/>
              </a:rPr>
              <a:t>短期・多様</a:t>
            </a:r>
            <a:endParaRPr lang="ja-JP" altLang="en-US" sz="3400" dirty="0">
              <a:latin typeface="+mn-lt"/>
              <a:ea typeface="ＭＳ Ｐゴシック" pitchFamily="50" charset="-128"/>
            </a:endParaRPr>
          </a:p>
        </p:txBody>
      </p:sp>
      <p:sp>
        <p:nvSpPr>
          <p:cNvPr id="4106" name="Text Box 53"/>
          <p:cNvSpPr txBox="1">
            <a:spLocks noChangeArrowheads="1"/>
          </p:cNvSpPr>
          <p:nvPr/>
        </p:nvSpPr>
        <p:spPr bwMode="gray">
          <a:xfrm>
            <a:off x="7457541" y="1530350"/>
            <a:ext cx="1129701" cy="545031"/>
          </a:xfrm>
          <a:prstGeom prst="rect">
            <a:avLst/>
          </a:prstGeom>
          <a:noFill/>
          <a:ln w="9525">
            <a:noFill/>
            <a:miter lim="800000"/>
            <a:headEnd/>
            <a:tailEnd/>
          </a:ln>
        </p:spPr>
        <p:txBody>
          <a:bodyPr wrap="none" lIns="144000" tIns="10800" rIns="108000" bIns="10800">
            <a:spAutoFit/>
          </a:bodyPr>
          <a:lstStyle/>
          <a:p>
            <a:pPr algn="ctr">
              <a:spcBef>
                <a:spcPct val="50000"/>
              </a:spcBef>
              <a:defRPr/>
            </a:pPr>
            <a:r>
              <a:rPr lang="ja-JP" altLang="en-US" sz="3400" dirty="0" smtClean="0">
                <a:solidFill>
                  <a:srgbClr val="FF0000"/>
                </a:solidFill>
                <a:latin typeface="+mn-ea"/>
                <a:ea typeface="+mn-ea"/>
              </a:rPr>
              <a:t>結果</a:t>
            </a:r>
            <a:endParaRPr lang="ja-JP" altLang="en-US" sz="3400" dirty="0">
              <a:solidFill>
                <a:srgbClr val="FF0000"/>
              </a:solidFill>
              <a:latin typeface="+mn-ea"/>
              <a:ea typeface="+mn-ea"/>
            </a:endParaRPr>
          </a:p>
        </p:txBody>
      </p:sp>
      <p:sp>
        <p:nvSpPr>
          <p:cNvPr id="19" name="Text Box 53"/>
          <p:cNvSpPr txBox="1">
            <a:spLocks noChangeArrowheads="1"/>
          </p:cNvSpPr>
          <p:nvPr/>
        </p:nvSpPr>
        <p:spPr bwMode="gray">
          <a:xfrm>
            <a:off x="5969955" y="2894013"/>
            <a:ext cx="2617287" cy="545031"/>
          </a:xfrm>
          <a:prstGeom prst="rect">
            <a:avLst/>
          </a:prstGeom>
          <a:noFill/>
          <a:ln w="9525">
            <a:noFill/>
            <a:miter lim="800000"/>
            <a:headEnd/>
            <a:tailEnd/>
          </a:ln>
        </p:spPr>
        <p:txBody>
          <a:bodyPr wrap="none" lIns="144000" tIns="10800" rIns="108000" bIns="10800">
            <a:spAutoFit/>
          </a:bodyPr>
          <a:lstStyle/>
          <a:p>
            <a:pPr>
              <a:spcBef>
                <a:spcPct val="50000"/>
              </a:spcBef>
              <a:defRPr/>
            </a:pPr>
            <a:r>
              <a:rPr lang="ja-JP" altLang="en-US" sz="3400" dirty="0" smtClean="0">
                <a:latin typeface="+mn-lt"/>
                <a:ea typeface="+mn-ea"/>
              </a:rPr>
              <a:t>長期・コミット</a:t>
            </a:r>
            <a:endParaRPr lang="ja-JP" altLang="en-US" sz="3400" dirty="0">
              <a:latin typeface="+mn-lt"/>
              <a:ea typeface="+mn-ea"/>
            </a:endParaRPr>
          </a:p>
        </p:txBody>
      </p:sp>
      <p:cxnSp>
        <p:nvCxnSpPr>
          <p:cNvPr id="3" name="直線矢印コネクタ 2"/>
          <p:cNvCxnSpPr>
            <a:stCxn id="4104" idx="3"/>
            <a:endCxn id="4106" idx="1"/>
          </p:cNvCxnSpPr>
          <p:nvPr/>
        </p:nvCxnSpPr>
        <p:spPr>
          <a:xfrm>
            <a:off x="4238654" y="1802866"/>
            <a:ext cx="3218887" cy="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6147" idx="3"/>
            <a:endCxn id="29742" idx="1"/>
          </p:cNvCxnSpPr>
          <p:nvPr/>
        </p:nvCxnSpPr>
        <p:spPr>
          <a:xfrm>
            <a:off x="3962937" y="2485491"/>
            <a:ext cx="1861144" cy="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4105" idx="3"/>
            <a:endCxn id="19" idx="1"/>
          </p:cNvCxnSpPr>
          <p:nvPr/>
        </p:nvCxnSpPr>
        <p:spPr>
          <a:xfrm>
            <a:off x="4230638" y="3166529"/>
            <a:ext cx="1739317" cy="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Group 4254"/>
          <p:cNvGraphicFramePr>
            <a:graphicFrameLocks noGrp="1"/>
          </p:cNvGraphicFramePr>
          <p:nvPr/>
        </p:nvGraphicFramePr>
        <p:xfrm>
          <a:off x="34925" y="5216525"/>
          <a:ext cx="8872544" cy="304800"/>
        </p:xfrm>
        <a:graphic>
          <a:graphicData uri="http://schemas.openxmlformats.org/drawingml/2006/table">
            <a:tbl>
              <a:tblPr/>
              <a:tblGrid>
                <a:gridCol w="554534"/>
                <a:gridCol w="554534"/>
                <a:gridCol w="554534"/>
                <a:gridCol w="554534"/>
                <a:gridCol w="554534"/>
                <a:gridCol w="554534"/>
                <a:gridCol w="554534"/>
                <a:gridCol w="554534"/>
                <a:gridCol w="554534"/>
                <a:gridCol w="554534"/>
                <a:gridCol w="554534"/>
                <a:gridCol w="554534"/>
                <a:gridCol w="554534"/>
                <a:gridCol w="554534"/>
                <a:gridCol w="554534"/>
                <a:gridCol w="554534"/>
              </a:tblGrid>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1995</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1996</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1997</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smtClean="0">
                          <a:ln>
                            <a:noFill/>
                          </a:ln>
                          <a:solidFill>
                            <a:schemeClr val="tx1"/>
                          </a:solidFill>
                          <a:effectLst/>
                          <a:latin typeface="Arial" charset="0"/>
                          <a:ea typeface="ＭＳ Ｐゴシック" pitchFamily="50" charset="-128"/>
                        </a:rPr>
                        <a:t>1998</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1999</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2000</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2001</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2002</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smtClean="0">
                          <a:ln>
                            <a:noFill/>
                          </a:ln>
                          <a:solidFill>
                            <a:schemeClr val="tx1"/>
                          </a:solidFill>
                          <a:effectLst/>
                          <a:latin typeface="Arial" charset="0"/>
                          <a:ea typeface="ＭＳ Ｐゴシック" pitchFamily="50" charset="-128"/>
                        </a:rPr>
                        <a:t>2003</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Arial" charset="0"/>
                          <a:ea typeface="ＭＳ Ｐゴシック" pitchFamily="50" charset="-128"/>
                        </a:rPr>
                        <a:t>2004</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2005</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2006</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2007</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2008</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2009</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a:t>
                      </a: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1</a:t>
                      </a: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0</a:t>
                      </a:r>
                      <a:endParaRPr kumimoji="0" lang="en-US" altLang="ja-JP" sz="1200" b="1"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r>
            </a:tbl>
          </a:graphicData>
        </a:graphic>
      </p:graphicFrame>
      <p:sp>
        <p:nvSpPr>
          <p:cNvPr id="6193" name="Rectangle 4132"/>
          <p:cNvSpPr>
            <a:spLocks noChangeArrowheads="1"/>
          </p:cNvSpPr>
          <p:nvPr/>
        </p:nvSpPr>
        <p:spPr bwMode="auto">
          <a:xfrm>
            <a:off x="169863" y="3746500"/>
            <a:ext cx="2922587" cy="12668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rIns="54000" anchor="ctr"/>
          <a:lstStyle/>
          <a:p>
            <a:pPr algn="ctr">
              <a:lnSpc>
                <a:spcPct val="110000"/>
              </a:lnSpc>
            </a:pPr>
            <a:r>
              <a:rPr lang="ja-JP" altLang="en-US" sz="1800" dirty="0" smtClean="0">
                <a:solidFill>
                  <a:schemeClr val="bg1"/>
                </a:solidFill>
              </a:rPr>
              <a:t>凸版印刷</a:t>
            </a:r>
            <a:endParaRPr lang="ja-JP" altLang="en-US" sz="1800" dirty="0">
              <a:solidFill>
                <a:schemeClr val="bg1"/>
              </a:solidFill>
            </a:endParaRPr>
          </a:p>
        </p:txBody>
      </p:sp>
      <p:sp>
        <p:nvSpPr>
          <p:cNvPr id="6194" name="Rectangle 4133"/>
          <p:cNvSpPr>
            <a:spLocks noChangeArrowheads="1"/>
          </p:cNvSpPr>
          <p:nvPr/>
        </p:nvSpPr>
        <p:spPr bwMode="auto">
          <a:xfrm>
            <a:off x="4413250" y="3746500"/>
            <a:ext cx="765175" cy="1266825"/>
          </a:xfrm>
          <a:prstGeom prst="rect">
            <a:avLst/>
          </a:prstGeom>
          <a:solidFill>
            <a:srgbClr val="46E8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r>
              <a:rPr lang="en-US" altLang="ja-JP" sz="1400" b="1">
                <a:latin typeface="Tahoma" pitchFamily="34" charset="0"/>
              </a:rPr>
              <a:t>Razorfish</a:t>
            </a:r>
          </a:p>
        </p:txBody>
      </p:sp>
      <p:sp>
        <p:nvSpPr>
          <p:cNvPr id="6195" name="Rectangle 4134"/>
          <p:cNvSpPr>
            <a:spLocks noChangeArrowheads="1"/>
          </p:cNvSpPr>
          <p:nvPr/>
        </p:nvSpPr>
        <p:spPr bwMode="auto">
          <a:xfrm>
            <a:off x="3092450" y="3746500"/>
            <a:ext cx="1112838" cy="12668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lgn="ctr"/>
            <a:r>
              <a:rPr lang="en-US" altLang="ja-JP" sz="1800">
                <a:solidFill>
                  <a:schemeClr val="bg1"/>
                </a:solidFill>
                <a:latin typeface="Tahoma" pitchFamily="34" charset="0"/>
              </a:rPr>
              <a:t>Scient</a:t>
            </a:r>
          </a:p>
        </p:txBody>
      </p:sp>
      <p:sp>
        <p:nvSpPr>
          <p:cNvPr id="6196" name="Rectangle 4135"/>
          <p:cNvSpPr>
            <a:spLocks noChangeArrowheads="1"/>
          </p:cNvSpPr>
          <p:nvPr/>
        </p:nvSpPr>
        <p:spPr bwMode="auto">
          <a:xfrm>
            <a:off x="4205288" y="3746500"/>
            <a:ext cx="203200" cy="12668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18000" rIns="18000" anchor="ctr"/>
          <a:lstStyle/>
          <a:p>
            <a:pPr algn="ctr"/>
            <a:r>
              <a:rPr lang="en-US" altLang="ja-JP" sz="1200">
                <a:solidFill>
                  <a:schemeClr val="bg1"/>
                </a:solidFill>
                <a:latin typeface="Tahoma" pitchFamily="34" charset="0"/>
              </a:rPr>
              <a:t>Sapient</a:t>
            </a:r>
          </a:p>
        </p:txBody>
      </p:sp>
      <p:sp>
        <p:nvSpPr>
          <p:cNvPr id="6197" name="Rectangle 4207"/>
          <p:cNvSpPr>
            <a:spLocks noChangeArrowheads="1"/>
          </p:cNvSpPr>
          <p:nvPr/>
        </p:nvSpPr>
        <p:spPr bwMode="auto">
          <a:xfrm>
            <a:off x="5180013" y="3746500"/>
            <a:ext cx="765175" cy="1266825"/>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lgn="ctr"/>
            <a:r>
              <a:rPr lang="en-US" altLang="ja-JP" sz="1400" b="1">
                <a:latin typeface="Tahoma" pitchFamily="34" charset="0"/>
              </a:rPr>
              <a:t>Web</a:t>
            </a:r>
            <a:br>
              <a:rPr lang="en-US" altLang="ja-JP" sz="1400" b="1">
                <a:latin typeface="Tahoma" pitchFamily="34" charset="0"/>
              </a:rPr>
            </a:br>
            <a:r>
              <a:rPr lang="en-US" altLang="ja-JP" sz="1400" b="1">
                <a:latin typeface="Tahoma" pitchFamily="34" charset="0"/>
              </a:rPr>
              <a:t>Crew</a:t>
            </a:r>
            <a:endParaRPr lang="ja-JP" altLang="en-US" sz="1400" b="1">
              <a:latin typeface="Tahoma" pitchFamily="34" charset="0"/>
            </a:endParaRPr>
          </a:p>
        </p:txBody>
      </p:sp>
      <p:sp>
        <p:nvSpPr>
          <p:cNvPr id="6198" name="Rectangle 4208"/>
          <p:cNvSpPr>
            <a:spLocks noChangeArrowheads="1"/>
          </p:cNvSpPr>
          <p:nvPr/>
        </p:nvSpPr>
        <p:spPr bwMode="auto">
          <a:xfrm>
            <a:off x="5945188" y="3746500"/>
            <a:ext cx="1409700" cy="12668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lgn="ctr"/>
            <a:r>
              <a:rPr lang="en-US" altLang="ja-JP" sz="1600">
                <a:solidFill>
                  <a:schemeClr val="bg1"/>
                </a:solidFill>
                <a:latin typeface="Tahoma" pitchFamily="34" charset="0"/>
              </a:rPr>
              <a:t>Amway</a:t>
            </a:r>
          </a:p>
        </p:txBody>
      </p:sp>
      <p:sp>
        <p:nvSpPr>
          <p:cNvPr id="6199" name="Rectangle 4255"/>
          <p:cNvSpPr>
            <a:spLocks noChangeArrowheads="1"/>
          </p:cNvSpPr>
          <p:nvPr/>
        </p:nvSpPr>
        <p:spPr bwMode="auto">
          <a:xfrm>
            <a:off x="7366000" y="3768725"/>
            <a:ext cx="1527175" cy="1243013"/>
          </a:xfrm>
          <a:prstGeom prst="rect">
            <a:avLst/>
          </a:prstGeom>
          <a:solidFill>
            <a:schemeClr val="bg1"/>
          </a:solidFill>
          <a:ln w="28575">
            <a:solidFill>
              <a:srgbClr val="FF0000"/>
            </a:solidFill>
            <a:miter lim="800000"/>
            <a:headEnd/>
            <a:tailEnd/>
          </a:ln>
        </p:spPr>
        <p:txBody>
          <a:bodyPr wrap="none" lIns="18000" rIns="18000" anchor="ctr"/>
          <a:lstStyle/>
          <a:p>
            <a:pPr algn="ctr"/>
            <a:r>
              <a:rPr lang="ja-JP" altLang="en-US" sz="1800" b="1" dirty="0" smtClean="0">
                <a:latin typeface="Tahoma" pitchFamily="34" charset="0"/>
              </a:rPr>
              <a:t>楽天</a:t>
            </a:r>
            <a:endParaRPr lang="ja-JP" altLang="en-US" sz="1800" b="1" dirty="0">
              <a:latin typeface="Tahoma" pitchFamily="34" charset="0"/>
            </a:endParaRPr>
          </a:p>
        </p:txBody>
      </p:sp>
      <p:sp>
        <p:nvSpPr>
          <p:cNvPr id="6200" name="Rectangle 1089"/>
          <p:cNvSpPr>
            <a:spLocks noGrp="1" noChangeArrowheads="1"/>
          </p:cNvSpPr>
          <p:nvPr>
            <p:ph type="title"/>
          </p:nvPr>
        </p:nvSpPr>
        <p:spPr/>
        <p:txBody>
          <a:bodyPr/>
          <a:lstStyle/>
          <a:p>
            <a:r>
              <a:rPr lang="ja-JP" altLang="en-US" dirty="0" smtClean="0">
                <a:solidFill>
                  <a:schemeClr val="accent2"/>
                </a:solidFill>
                <a:latin typeface="+mn-ea"/>
                <a:ea typeface="+mn-ea"/>
              </a:rPr>
              <a:t>コンサル</a:t>
            </a:r>
            <a:r>
              <a:rPr lang="ja-JP" altLang="en-US" dirty="0" smtClean="0">
                <a:latin typeface="+mn-ea"/>
                <a:ea typeface="+mn-ea"/>
              </a:rPr>
              <a:t>に限界を感じ、</a:t>
            </a:r>
            <a:r>
              <a:rPr lang="ja-JP" altLang="en-US" dirty="0" smtClean="0">
                <a:solidFill>
                  <a:schemeClr val="accent2"/>
                </a:solidFill>
                <a:latin typeface="+mn-ea"/>
                <a:ea typeface="+mn-ea"/>
              </a:rPr>
              <a:t>インハウスへ</a:t>
            </a:r>
            <a:endParaRPr lang="ja-JP" altLang="en-US" dirty="0" smtClean="0">
              <a:latin typeface="+mn-ea"/>
              <a:ea typeface="+mn-ea"/>
            </a:endParaRPr>
          </a:p>
        </p:txBody>
      </p:sp>
      <p:pic>
        <p:nvPicPr>
          <p:cNvPr id="21" name="図 20"/>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1" r="767"/>
          <a:stretch/>
        </p:blipFill>
        <p:spPr>
          <a:xfrm>
            <a:off x="467544" y="1619481"/>
            <a:ext cx="1008112" cy="1015912"/>
          </a:xfrm>
          <a:prstGeom prst="rect">
            <a:avLst/>
          </a:prstGeom>
        </p:spPr>
      </p:pic>
    </p:spTree>
    <p:extLst>
      <p:ext uri="{BB962C8B-B14F-4D97-AF65-F5344CB8AC3E}">
        <p14:creationId xmlns:p14="http://schemas.microsoft.com/office/powerpoint/2010/main" val="1023888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ja-JP" altLang="en-US" dirty="0" smtClean="0"/>
              <a:t>そして、インハウスで</a:t>
            </a:r>
          </a:p>
        </p:txBody>
      </p:sp>
      <p:sp>
        <p:nvSpPr>
          <p:cNvPr id="16387" name="Rectangle 3"/>
          <p:cNvSpPr>
            <a:spLocks noGrp="1" noChangeArrowheads="1"/>
          </p:cNvSpPr>
          <p:nvPr>
            <p:ph type="body" idx="1"/>
          </p:nvPr>
        </p:nvSpPr>
        <p:spPr>
          <a:xfrm>
            <a:off x="969963" y="1457419"/>
            <a:ext cx="7513637" cy="2194447"/>
          </a:xfrm>
        </p:spPr>
        <p:txBody>
          <a:bodyPr/>
          <a:lstStyle/>
          <a:p>
            <a:pPr marL="571500" indent="-571500">
              <a:buFont typeface="Wingdings" pitchFamily="2" charset="2"/>
              <a:buAutoNum type="arabicPeriod" startAt="2"/>
              <a:tabLst>
                <a:tab pos="6989763" algn="r"/>
              </a:tabLst>
            </a:pPr>
            <a:r>
              <a:rPr lang="ja-JP" altLang="en-US" dirty="0">
                <a:solidFill>
                  <a:schemeClr val="accent2"/>
                </a:solidFill>
                <a:latin typeface="HGP創英角ｺﾞｼｯｸUB" pitchFamily="50" charset="-128"/>
                <a:ea typeface="HGP創英角ｺﾞｼｯｸUB" pitchFamily="50" charset="-128"/>
              </a:rPr>
              <a:t>組織の中から改善を推進</a:t>
            </a:r>
            <a:endParaRPr lang="ja-JP" altLang="en-US" dirty="0">
              <a:latin typeface="HGP創英角ｺﾞｼｯｸUB" pitchFamily="50" charset="-128"/>
              <a:ea typeface="HGP創英角ｺﾞｼｯｸUB" pitchFamily="50" charset="-128"/>
            </a:endParaRPr>
          </a:p>
          <a:p>
            <a:pPr marL="900113" lvl="1" indent="-457200">
              <a:tabLst>
                <a:tab pos="7078663" algn="r"/>
              </a:tabLst>
            </a:pPr>
            <a:r>
              <a:rPr lang="ja-JP" altLang="en-US" dirty="0"/>
              <a:t>社内開発部門の再構築</a:t>
            </a:r>
            <a:r>
              <a:rPr lang="ja-JP" altLang="en-US" dirty="0">
                <a:solidFill>
                  <a:srgbClr val="777777"/>
                </a:solidFill>
              </a:rPr>
              <a:t>	</a:t>
            </a:r>
            <a:r>
              <a:rPr lang="en-US" altLang="ja-JP" dirty="0" smtClean="0">
                <a:solidFill>
                  <a:srgbClr val="777777"/>
                </a:solidFill>
              </a:rPr>
              <a:t>2004</a:t>
            </a:r>
            <a:r>
              <a:rPr lang="ja-JP" altLang="en-US" dirty="0">
                <a:solidFill>
                  <a:srgbClr val="777777"/>
                </a:solidFill>
              </a:rPr>
              <a:t>～</a:t>
            </a:r>
            <a:r>
              <a:rPr lang="en-US" altLang="ja-JP" dirty="0" smtClean="0">
                <a:solidFill>
                  <a:srgbClr val="777777"/>
                </a:solidFill>
              </a:rPr>
              <a:t>2005</a:t>
            </a:r>
            <a:endParaRPr lang="en-US" altLang="ja-JP" dirty="0">
              <a:solidFill>
                <a:srgbClr val="777777"/>
              </a:solidFill>
            </a:endParaRPr>
          </a:p>
          <a:p>
            <a:pPr marL="900113" lvl="1" indent="-457200">
              <a:tabLst>
                <a:tab pos="7078663" algn="r"/>
              </a:tabLst>
            </a:pPr>
            <a:r>
              <a:rPr lang="en-US" altLang="ja-JP" dirty="0"/>
              <a:t>CMS</a:t>
            </a:r>
            <a:r>
              <a:rPr lang="ja-JP" altLang="en-US" dirty="0"/>
              <a:t>で制作プロセスを改革</a:t>
            </a:r>
            <a:r>
              <a:rPr lang="ja-JP" altLang="en-US" dirty="0">
                <a:solidFill>
                  <a:srgbClr val="777777"/>
                </a:solidFill>
              </a:rPr>
              <a:t>	</a:t>
            </a:r>
            <a:r>
              <a:rPr lang="en-US" altLang="ja-JP" dirty="0" smtClean="0">
                <a:solidFill>
                  <a:srgbClr val="777777"/>
                </a:solidFill>
              </a:rPr>
              <a:t>2006</a:t>
            </a:r>
            <a:r>
              <a:rPr lang="ja-JP" altLang="en-US" dirty="0">
                <a:solidFill>
                  <a:srgbClr val="777777"/>
                </a:solidFill>
              </a:rPr>
              <a:t>～</a:t>
            </a:r>
            <a:r>
              <a:rPr lang="en-US" altLang="ja-JP" dirty="0" smtClean="0">
                <a:solidFill>
                  <a:srgbClr val="777777"/>
                </a:solidFill>
              </a:rPr>
              <a:t>2008</a:t>
            </a:r>
            <a:endParaRPr lang="en-US" altLang="ja-JP" dirty="0">
              <a:solidFill>
                <a:srgbClr val="777777"/>
              </a:solidFill>
            </a:endParaRPr>
          </a:p>
          <a:p>
            <a:pPr marL="900113" lvl="1" indent="-457200">
              <a:tabLst>
                <a:tab pos="7078663" algn="r"/>
              </a:tabLst>
            </a:pPr>
            <a:r>
              <a:rPr lang="ja-JP" altLang="en-US" dirty="0"/>
              <a:t>楽天に</a:t>
            </a:r>
            <a:r>
              <a:rPr lang="en-US" altLang="ja-JP" dirty="0"/>
              <a:t>Web</a:t>
            </a:r>
            <a:r>
              <a:rPr lang="ja-JP" altLang="en-US" dirty="0"/>
              <a:t>解析を全社導入</a:t>
            </a:r>
            <a:r>
              <a:rPr lang="ja-JP" altLang="en-US" dirty="0">
                <a:solidFill>
                  <a:srgbClr val="777777"/>
                </a:solidFill>
              </a:rPr>
              <a:t>	</a:t>
            </a:r>
            <a:r>
              <a:rPr lang="en-US" altLang="ja-JP" dirty="0" smtClean="0">
                <a:solidFill>
                  <a:srgbClr val="777777"/>
                </a:solidFill>
              </a:rPr>
              <a:t>2008</a:t>
            </a:r>
            <a:r>
              <a:rPr lang="ja-JP" altLang="en-US" dirty="0">
                <a:solidFill>
                  <a:srgbClr val="777777"/>
                </a:solidFill>
              </a:rPr>
              <a:t>～</a:t>
            </a:r>
            <a:r>
              <a:rPr lang="en-US" altLang="ja-JP" dirty="0" smtClean="0">
                <a:solidFill>
                  <a:srgbClr val="777777"/>
                </a:solidFill>
              </a:rPr>
              <a:t>2010</a:t>
            </a:r>
            <a:endParaRPr lang="ja-JP" altLang="en-US" dirty="0">
              <a:solidFill>
                <a:srgbClr val="777777"/>
              </a:solidFill>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987003"/>
            <a:ext cx="1368152" cy="1368152"/>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1504021051"/>
              </p:ext>
            </p:extLst>
          </p:nvPr>
        </p:nvGraphicFramePr>
        <p:xfrm>
          <a:off x="3347864" y="3914995"/>
          <a:ext cx="593725" cy="774700"/>
        </p:xfrm>
        <a:graphic>
          <a:graphicData uri="http://schemas.openxmlformats.org/presentationml/2006/ole">
            <mc:AlternateContent xmlns:mc="http://schemas.openxmlformats.org/markup-compatibility/2006">
              <mc:Choice xmlns:v="urn:schemas-microsoft-com:vml" Requires="v">
                <p:oleObj spid="_x0000_s116750" name="Visio" r:id="rId4" imgW="593822" imgH="774147" progId="">
                  <p:embed/>
                </p:oleObj>
              </mc:Choice>
              <mc:Fallback>
                <p:oleObj name="Visio" r:id="rId4" imgW="593822" imgH="77414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914995"/>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826405841"/>
              </p:ext>
            </p:extLst>
          </p:nvPr>
        </p:nvGraphicFramePr>
        <p:xfrm>
          <a:off x="2699792" y="4513485"/>
          <a:ext cx="593725" cy="774700"/>
        </p:xfrm>
        <a:graphic>
          <a:graphicData uri="http://schemas.openxmlformats.org/presentationml/2006/ole">
            <mc:AlternateContent xmlns:mc="http://schemas.openxmlformats.org/markup-compatibility/2006">
              <mc:Choice xmlns:v="urn:schemas-microsoft-com:vml" Requires="v">
                <p:oleObj spid="_x0000_s116751" name="Visio" r:id="rId6" imgW="593822" imgH="774147" progId="">
                  <p:embed/>
                </p:oleObj>
              </mc:Choice>
              <mc:Fallback>
                <p:oleObj name="Visio" r:id="rId6" imgW="593822" imgH="774147"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4513485"/>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736514298"/>
              </p:ext>
            </p:extLst>
          </p:nvPr>
        </p:nvGraphicFramePr>
        <p:xfrm>
          <a:off x="3563888" y="4785317"/>
          <a:ext cx="593725" cy="774700"/>
        </p:xfrm>
        <a:graphic>
          <a:graphicData uri="http://schemas.openxmlformats.org/presentationml/2006/ole">
            <mc:AlternateContent xmlns:mc="http://schemas.openxmlformats.org/markup-compatibility/2006">
              <mc:Choice xmlns:v="urn:schemas-microsoft-com:vml" Requires="v">
                <p:oleObj spid="_x0000_s116752" name="Visio" r:id="rId7" imgW="593822" imgH="774147" progId="">
                  <p:embed/>
                </p:oleObj>
              </mc:Choice>
              <mc:Fallback>
                <p:oleObj name="Visio" r:id="rId7" imgW="593822" imgH="774147"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785317"/>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804300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ja-JP" altLang="en-US" dirty="0" smtClean="0"/>
              <a:t>業務と個人活動のシナジー</a:t>
            </a:r>
          </a:p>
        </p:txBody>
      </p:sp>
      <p:sp>
        <p:nvSpPr>
          <p:cNvPr id="98308" name="コンテンツ プレースホルダ 5"/>
          <p:cNvSpPr>
            <a:spLocks noGrp="1"/>
          </p:cNvSpPr>
          <p:nvPr>
            <p:ph idx="1"/>
          </p:nvPr>
        </p:nvSpPr>
        <p:spPr>
          <a:xfrm>
            <a:off x="969963" y="1457325"/>
            <a:ext cx="7513637" cy="1674305"/>
          </a:xfrm>
        </p:spPr>
        <p:txBody>
          <a:bodyPr/>
          <a:lstStyle/>
          <a:p>
            <a:r>
              <a:rPr lang="ja-JP" altLang="en-US" dirty="0" smtClean="0">
                <a:solidFill>
                  <a:schemeClr val="accent2"/>
                </a:solidFill>
              </a:rPr>
              <a:t>大きな企業サイトで</a:t>
            </a:r>
            <a:endParaRPr lang="en-US" altLang="ja-JP" dirty="0" smtClean="0">
              <a:solidFill>
                <a:schemeClr val="accent2"/>
              </a:solidFill>
            </a:endParaRPr>
          </a:p>
          <a:p>
            <a:pPr lvl="1"/>
            <a:r>
              <a:rPr lang="ja-JP" altLang="en-US" dirty="0" smtClean="0"/>
              <a:t>コストをかけて大規模に構築・検証</a:t>
            </a:r>
            <a:endParaRPr lang="en-US" altLang="ja-JP" dirty="0" smtClean="0"/>
          </a:p>
          <a:p>
            <a:pPr lvl="1"/>
            <a:r>
              <a:rPr lang="ja-JP" altLang="en-US" dirty="0"/>
              <a:t>実績を世界にアピール</a:t>
            </a:r>
            <a:endParaRPr lang="ja-JP" altLang="en-US" dirty="0" smtClean="0"/>
          </a:p>
        </p:txBody>
      </p:sp>
      <p:pic>
        <p:nvPicPr>
          <p:cNvPr id="12"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8644" y="3451171"/>
            <a:ext cx="792088" cy="50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468" y="4725144"/>
            <a:ext cx="10477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9860" y="5209381"/>
            <a:ext cx="1390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8053" y="4549676"/>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7" descr="pre_to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86" t="12364" r="80496" b="33455"/>
          <a:stretch/>
        </p:blipFill>
        <p:spPr bwMode="auto">
          <a:xfrm>
            <a:off x="1476374" y="4525375"/>
            <a:ext cx="1151409" cy="754297"/>
          </a:xfrm>
          <a:prstGeom prst="rect">
            <a:avLst/>
          </a:prstGeom>
          <a:noFill/>
          <a:extLst>
            <a:ext uri="{909E8E84-426E-40DD-AFC4-6F175D3DCCD1}">
              <a14:hiddenFill xmlns:a14="http://schemas.microsoft.com/office/drawing/2010/main">
                <a:solidFill>
                  <a:srgbClr val="FFFFFF"/>
                </a:solidFill>
              </a14:hiddenFill>
            </a:ext>
          </a:extLst>
        </p:spPr>
      </p:pic>
      <p:pic>
        <p:nvPicPr>
          <p:cNvPr id="6964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1434" y="3390058"/>
            <a:ext cx="12763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0927" y="3467601"/>
            <a:ext cx="1538882" cy="32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6" name="Picture 14" descr="http://www.tbs.co.jp/zero2/images/logo/toemi.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13585" y="3933056"/>
            <a:ext cx="2515883" cy="497325"/>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descr="http://seocompany.thedesigngroup.us/img/msn_logo.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55794"/>
          <a:stretch/>
        </p:blipFill>
        <p:spPr bwMode="auto">
          <a:xfrm>
            <a:off x="6794470" y="4968776"/>
            <a:ext cx="1354468" cy="598757"/>
          </a:xfrm>
          <a:prstGeom prst="rect">
            <a:avLst/>
          </a:prstGeom>
          <a:noFill/>
          <a:extLst>
            <a:ext uri="{909E8E84-426E-40DD-AFC4-6F175D3DCCD1}">
              <a14:hiddenFill xmlns:a14="http://schemas.microsoft.com/office/drawing/2010/main">
                <a:solidFill>
                  <a:srgbClr val="FFFFFF"/>
                </a:solidFill>
              </a14:hiddenFill>
            </a:ext>
          </a:extLst>
        </p:spPr>
      </p:pic>
      <p:pic>
        <p:nvPicPr>
          <p:cNvPr id="69650" name="Picture 18" descr="NTT DOCOM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99618" y="3811030"/>
            <a:ext cx="1352394" cy="567134"/>
          </a:xfrm>
          <a:prstGeom prst="rect">
            <a:avLst/>
          </a:prstGeom>
          <a:noFill/>
          <a:extLst>
            <a:ext uri="{909E8E84-426E-40DD-AFC4-6F175D3DCCD1}">
              <a14:hiddenFill xmlns:a14="http://schemas.microsoft.com/office/drawing/2010/main">
                <a:solidFill>
                  <a:srgbClr val="FFFFFF"/>
                </a:solidFill>
              </a14:hiddenFill>
            </a:ext>
          </a:extLst>
        </p:spPr>
      </p:pic>
      <p:pic>
        <p:nvPicPr>
          <p:cNvPr id="69651" name="Picture 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12158" y="4258487"/>
            <a:ext cx="1116026" cy="32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52" name="Picture 2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1210" y="5064788"/>
            <a:ext cx="1260631" cy="61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54" name="Picture 22" descr="WebCr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23632" y="4077072"/>
            <a:ext cx="1296144" cy="254979"/>
          </a:xfrm>
          <a:prstGeom prst="rect">
            <a:avLst/>
          </a:prstGeom>
          <a:noFill/>
          <a:extLst>
            <a:ext uri="{909E8E84-426E-40DD-AFC4-6F175D3DCCD1}">
              <a14:hiddenFill xmlns:a14="http://schemas.microsoft.com/office/drawing/2010/main">
                <a:solidFill>
                  <a:srgbClr val="FFFFFF"/>
                </a:solidFill>
              </a14:hiddenFill>
            </a:ext>
          </a:extLst>
        </p:spPr>
      </p:pic>
      <p:pic>
        <p:nvPicPr>
          <p:cNvPr id="69655" name="Picture 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79493" y="4365105"/>
            <a:ext cx="832867" cy="51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56" name="Picture 2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05949" y="5372665"/>
            <a:ext cx="1221835" cy="47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58" name="Picture 26" descr="楽天"/>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76256" y="3390058"/>
            <a:ext cx="1204574" cy="491664"/>
          </a:xfrm>
          <a:prstGeom prst="rect">
            <a:avLst/>
          </a:prstGeom>
          <a:noFill/>
          <a:extLst>
            <a:ext uri="{909E8E84-426E-40DD-AFC4-6F175D3DCCD1}">
              <a14:hiddenFill xmlns:a14="http://schemas.microsoft.com/office/drawing/2010/main">
                <a:solidFill>
                  <a:srgbClr val="FFFFFF"/>
                </a:solidFill>
              </a14:hiddenFill>
            </a:ext>
          </a:extLst>
        </p:spPr>
      </p:pic>
      <p:pic>
        <p:nvPicPr>
          <p:cNvPr id="69660" name="Picture 28" descr="m3.com"/>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12172" y="5661248"/>
            <a:ext cx="11811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8553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ja-JP" altLang="en-US" dirty="0" smtClean="0"/>
              <a:t>両方とも重要</a:t>
            </a:r>
          </a:p>
        </p:txBody>
      </p:sp>
      <p:sp>
        <p:nvSpPr>
          <p:cNvPr id="98308" name="コンテンツ プレースホルダ 5"/>
          <p:cNvSpPr>
            <a:spLocks noGrp="1"/>
          </p:cNvSpPr>
          <p:nvPr>
            <p:ph idx="1"/>
          </p:nvPr>
        </p:nvSpPr>
        <p:spPr>
          <a:xfrm>
            <a:off x="969963" y="1457325"/>
            <a:ext cx="7513637" cy="3354765"/>
          </a:xfrm>
        </p:spPr>
        <p:txBody>
          <a:bodyPr/>
          <a:lstStyle/>
          <a:p>
            <a:r>
              <a:rPr lang="ja-JP" altLang="en-US" dirty="0" smtClean="0">
                <a:solidFill>
                  <a:schemeClr val="accent2"/>
                </a:solidFill>
              </a:rPr>
              <a:t>大きな企業サイトで</a:t>
            </a:r>
            <a:endParaRPr lang="en-US" altLang="ja-JP" dirty="0" smtClean="0">
              <a:solidFill>
                <a:schemeClr val="accent2"/>
              </a:solidFill>
            </a:endParaRPr>
          </a:p>
          <a:p>
            <a:pPr lvl="1"/>
            <a:r>
              <a:rPr lang="ja-JP" altLang="en-US" dirty="0" smtClean="0"/>
              <a:t>コストをかけて大規模に構築・検証</a:t>
            </a:r>
            <a:endParaRPr lang="en-US" altLang="ja-JP" dirty="0" smtClean="0"/>
          </a:p>
          <a:p>
            <a:pPr lvl="1"/>
            <a:r>
              <a:rPr lang="ja-JP" altLang="en-US" dirty="0" smtClean="0"/>
              <a:t>実績を世界にアピール</a:t>
            </a:r>
          </a:p>
          <a:p>
            <a:r>
              <a:rPr lang="ja-JP" altLang="en-US" dirty="0" smtClean="0">
                <a:solidFill>
                  <a:schemeClr val="accent2"/>
                </a:solidFill>
                <a:latin typeface="+mn-ea"/>
                <a:ea typeface="+mn-ea"/>
              </a:rPr>
              <a:t>小さな個人サイトで</a:t>
            </a:r>
            <a:endParaRPr lang="en-US" altLang="ja-JP" dirty="0" smtClean="0">
              <a:solidFill>
                <a:schemeClr val="accent2"/>
              </a:solidFill>
              <a:latin typeface="+mn-ea"/>
              <a:ea typeface="+mn-ea"/>
            </a:endParaRPr>
          </a:p>
          <a:p>
            <a:pPr lvl="1"/>
            <a:r>
              <a:rPr lang="ja-JP" altLang="en-US" dirty="0" smtClean="0"/>
              <a:t>すべてを把握しつつ改善を反復</a:t>
            </a:r>
            <a:endParaRPr lang="en-US" altLang="ja-JP" dirty="0" smtClean="0"/>
          </a:p>
          <a:p>
            <a:pPr lvl="1"/>
            <a:r>
              <a:rPr lang="ja-JP" altLang="en-US" dirty="0" smtClean="0"/>
              <a:t>話せるネタ作り</a:t>
            </a:r>
            <a:endParaRPr lang="en-US" altLang="ja-JP" dirty="0" smtClean="0"/>
          </a:p>
        </p:txBody>
      </p:sp>
      <p:sp>
        <p:nvSpPr>
          <p:cNvPr id="6" name="角丸四角形 5"/>
          <p:cNvSpPr/>
          <p:nvPr/>
        </p:nvSpPr>
        <p:spPr>
          <a:xfrm>
            <a:off x="3995936" y="4720610"/>
            <a:ext cx="1146175" cy="714375"/>
          </a:xfrm>
          <a:prstGeom prst="roundRect">
            <a:avLst/>
          </a:prstGeom>
          <a:solidFill>
            <a:srgbClr val="FFFF99"/>
          </a:solidFill>
          <a:ln>
            <a:solidFill>
              <a:schemeClr val="tx2"/>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rPr>
              <a:t>個人</a:t>
            </a:r>
            <a:r>
              <a:rPr lang="en-US" altLang="ja-JP" sz="2000" dirty="0">
                <a:solidFill>
                  <a:schemeClr val="tx1"/>
                </a:solidFill>
              </a:rPr>
              <a:t/>
            </a:r>
            <a:br>
              <a:rPr lang="en-US" altLang="ja-JP" sz="2000" dirty="0">
                <a:solidFill>
                  <a:schemeClr val="tx1"/>
                </a:solidFill>
              </a:rPr>
            </a:br>
            <a:r>
              <a:rPr lang="ja-JP" altLang="en-US" sz="2000" dirty="0">
                <a:solidFill>
                  <a:schemeClr val="tx1"/>
                </a:solidFill>
              </a:rPr>
              <a:t>サイト</a:t>
            </a:r>
          </a:p>
        </p:txBody>
      </p:sp>
      <p:sp>
        <p:nvSpPr>
          <p:cNvPr id="7" name="角丸四角形 6"/>
          <p:cNvSpPr/>
          <p:nvPr/>
        </p:nvSpPr>
        <p:spPr>
          <a:xfrm>
            <a:off x="6642298" y="3139287"/>
            <a:ext cx="1714500" cy="2714625"/>
          </a:xfrm>
          <a:prstGeom prst="roundRect">
            <a:avLst/>
          </a:prstGeom>
          <a:solidFill>
            <a:schemeClr val="bg1"/>
          </a:solidFill>
          <a:ln>
            <a:solidFill>
              <a:schemeClr val="tx2"/>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solidFill>
              </a:rPr>
              <a:t>企業</a:t>
            </a:r>
            <a:r>
              <a:rPr lang="en-US" altLang="ja-JP" sz="3200" dirty="0">
                <a:solidFill>
                  <a:schemeClr val="tx1"/>
                </a:solidFill>
              </a:rPr>
              <a:t/>
            </a:r>
            <a:br>
              <a:rPr lang="en-US" altLang="ja-JP" sz="3200" dirty="0">
                <a:solidFill>
                  <a:schemeClr val="tx1"/>
                </a:solidFill>
              </a:rPr>
            </a:br>
            <a:r>
              <a:rPr lang="ja-JP" altLang="en-US" sz="3200" dirty="0">
                <a:solidFill>
                  <a:schemeClr val="tx1"/>
                </a:solidFill>
              </a:rPr>
              <a:t>サイト</a:t>
            </a:r>
          </a:p>
        </p:txBody>
      </p:sp>
      <p:sp>
        <p:nvSpPr>
          <p:cNvPr id="10" name="円弧 9"/>
          <p:cNvSpPr/>
          <p:nvPr/>
        </p:nvSpPr>
        <p:spPr>
          <a:xfrm rot="18479104">
            <a:off x="4745314" y="4223674"/>
            <a:ext cx="2286000" cy="2286000"/>
          </a:xfrm>
          <a:prstGeom prst="arc">
            <a:avLst>
              <a:gd name="adj1" fmla="val 16838762"/>
              <a:gd name="adj2" fmla="val 21429980"/>
            </a:avLst>
          </a:prstGeom>
          <a:ln w="76200">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 name="円弧 10"/>
          <p:cNvSpPr/>
          <p:nvPr/>
        </p:nvSpPr>
        <p:spPr>
          <a:xfrm rot="8663388">
            <a:off x="4876998" y="3774157"/>
            <a:ext cx="2119313" cy="2119312"/>
          </a:xfrm>
          <a:prstGeom prst="arc">
            <a:avLst>
              <a:gd name="adj1" fmla="val 16200000"/>
              <a:gd name="adj2" fmla="val 21329671"/>
            </a:avLst>
          </a:prstGeom>
          <a:ln w="76200">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910983248"/>
              </p:ext>
            </p:extLst>
          </p:nvPr>
        </p:nvGraphicFramePr>
        <p:xfrm>
          <a:off x="5583808" y="4655897"/>
          <a:ext cx="593725" cy="774700"/>
        </p:xfrm>
        <a:graphic>
          <a:graphicData uri="http://schemas.openxmlformats.org/presentationml/2006/ole">
            <mc:AlternateContent xmlns:mc="http://schemas.openxmlformats.org/markup-compatibility/2006">
              <mc:Choice xmlns:v="urn:schemas-microsoft-com:vml" Requires="v">
                <p:oleObj spid="_x0000_s117766" name="Visio" r:id="rId3" imgW="593822" imgH="774147" progId="">
                  <p:embed/>
                </p:oleObj>
              </mc:Choice>
              <mc:Fallback>
                <p:oleObj name="Visio" r:id="rId3" imgW="593822" imgH="77414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808" y="4655897"/>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95747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bwMode="gray">
          <a:xfrm>
            <a:off x="969963" y="600075"/>
            <a:ext cx="7513637" cy="8096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ja-JP" altLang="en-US" sz="3200" dirty="0" smtClean="0"/>
              <a:t>実践ノウハウ</a:t>
            </a:r>
            <a:r>
              <a:rPr lang="ja-JP" altLang="en-US" sz="3200" dirty="0"/>
              <a:t>を執筆・講演で還元</a:t>
            </a:r>
            <a:endParaRPr lang="ja-JP" altLang="en-US" sz="3200" dirty="0" smtClean="0"/>
          </a:p>
        </p:txBody>
      </p:sp>
      <p:pic>
        <p:nvPicPr>
          <p:cNvPr id="32771" name="Picture 6" descr="WS_logo"/>
          <p:cNvPicPr>
            <a:picLocks noChangeAspect="1" noChangeArrowheads="1"/>
          </p:cNvPicPr>
          <p:nvPr/>
        </p:nvPicPr>
        <p:blipFill>
          <a:blip r:embed="rId2" cstate="print"/>
          <a:srcRect/>
          <a:stretch>
            <a:fillRect/>
          </a:stretch>
        </p:blipFill>
        <p:spPr bwMode="auto">
          <a:xfrm>
            <a:off x="4104616" y="4377901"/>
            <a:ext cx="655187" cy="288282"/>
          </a:xfrm>
          <a:prstGeom prst="rect">
            <a:avLst/>
          </a:prstGeom>
          <a:noFill/>
          <a:ln w="9525">
            <a:noFill/>
            <a:miter lim="800000"/>
            <a:headEnd/>
            <a:tailEnd/>
          </a:ln>
        </p:spPr>
      </p:pic>
      <p:pic>
        <p:nvPicPr>
          <p:cNvPr id="26" name="Picture 4" descr="kmqsmn0000007r4s"/>
          <p:cNvPicPr>
            <a:picLocks noChangeAspect="1" noChangeArrowheads="1"/>
          </p:cNvPicPr>
          <p:nvPr/>
        </p:nvPicPr>
        <p:blipFill>
          <a:blip r:embed="rId3" cstate="print"/>
          <a:srcRect l="48988" t="16586" r="5830" b="18182"/>
          <a:stretch>
            <a:fillRect/>
          </a:stretch>
        </p:blipFill>
        <p:spPr bwMode="auto">
          <a:xfrm>
            <a:off x="2213136" y="4218333"/>
            <a:ext cx="1330488" cy="631708"/>
          </a:xfrm>
          <a:prstGeom prst="rect">
            <a:avLst/>
          </a:prstGeom>
          <a:noFill/>
          <a:ln w="9525">
            <a:noFill/>
            <a:miter lim="800000"/>
            <a:headEnd/>
            <a:tailEnd/>
          </a:ln>
        </p:spPr>
      </p:pic>
      <p:pic>
        <p:nvPicPr>
          <p:cNvPr id="27" name="Picture 13" descr=" "/>
          <p:cNvPicPr>
            <a:picLocks noChangeAspect="1" noChangeArrowheads="1"/>
          </p:cNvPicPr>
          <p:nvPr/>
        </p:nvPicPr>
        <p:blipFill>
          <a:blip r:embed="rId4" cstate="print"/>
          <a:srcRect/>
          <a:stretch>
            <a:fillRect/>
          </a:stretch>
        </p:blipFill>
        <p:spPr bwMode="auto">
          <a:xfrm>
            <a:off x="3635896" y="4297634"/>
            <a:ext cx="457200" cy="457200"/>
          </a:xfrm>
          <a:prstGeom prst="rect">
            <a:avLst/>
          </a:prstGeom>
          <a:noFill/>
          <a:ln w="9525">
            <a:noFill/>
            <a:miter lim="800000"/>
            <a:headEnd/>
            <a:tailEnd/>
          </a:ln>
        </p:spPr>
      </p:pic>
      <p:pic>
        <p:nvPicPr>
          <p:cNvPr id="28" name="Picture 16"/>
          <p:cNvPicPr>
            <a:picLocks noChangeAspect="1" noChangeArrowheads="1"/>
          </p:cNvPicPr>
          <p:nvPr/>
        </p:nvPicPr>
        <p:blipFill>
          <a:blip r:embed="rId5" cstate="print"/>
          <a:srcRect/>
          <a:stretch>
            <a:fillRect/>
          </a:stretch>
        </p:blipFill>
        <p:spPr bwMode="auto">
          <a:xfrm>
            <a:off x="3045475" y="1857393"/>
            <a:ext cx="1220788" cy="300583"/>
          </a:xfrm>
          <a:prstGeom prst="rect">
            <a:avLst/>
          </a:prstGeom>
          <a:noFill/>
          <a:ln w="9525">
            <a:noFill/>
            <a:miter lim="800000"/>
            <a:headEnd/>
            <a:tailEnd/>
          </a:ln>
        </p:spPr>
      </p:pic>
      <p:pic>
        <p:nvPicPr>
          <p:cNvPr id="29" name="Picture 17"/>
          <p:cNvPicPr>
            <a:picLocks noChangeAspect="1" noChangeArrowheads="1"/>
          </p:cNvPicPr>
          <p:nvPr/>
        </p:nvPicPr>
        <p:blipFill>
          <a:blip r:embed="rId6" cstate="print"/>
          <a:srcRect l="1964" t="21184" r="1964" b="22275"/>
          <a:stretch>
            <a:fillRect/>
          </a:stretch>
        </p:blipFill>
        <p:spPr bwMode="auto">
          <a:xfrm>
            <a:off x="5507356" y="4926660"/>
            <a:ext cx="1800948" cy="513951"/>
          </a:xfrm>
          <a:prstGeom prst="rect">
            <a:avLst/>
          </a:prstGeom>
          <a:noFill/>
          <a:ln w="9525">
            <a:noFill/>
            <a:miter lim="800000"/>
            <a:headEnd/>
            <a:tailEnd/>
          </a:ln>
        </p:spPr>
      </p:pic>
      <p:pic>
        <p:nvPicPr>
          <p:cNvPr id="30" name="Picture 18"/>
          <p:cNvPicPr>
            <a:picLocks noChangeAspect="1" noChangeArrowheads="1"/>
          </p:cNvPicPr>
          <p:nvPr/>
        </p:nvPicPr>
        <p:blipFill>
          <a:blip r:embed="rId7" cstate="print"/>
          <a:srcRect/>
          <a:stretch>
            <a:fillRect/>
          </a:stretch>
        </p:blipFill>
        <p:spPr bwMode="auto">
          <a:xfrm>
            <a:off x="4824696" y="2986983"/>
            <a:ext cx="695325" cy="323850"/>
          </a:xfrm>
          <a:prstGeom prst="rect">
            <a:avLst/>
          </a:prstGeom>
          <a:noFill/>
          <a:ln w="9525">
            <a:noFill/>
            <a:miter lim="800000"/>
            <a:headEnd/>
            <a:tailEnd/>
          </a:ln>
        </p:spPr>
      </p:pic>
      <p:pic>
        <p:nvPicPr>
          <p:cNvPr id="31" name="Picture 19"/>
          <p:cNvPicPr>
            <a:picLocks noChangeAspect="1" noChangeArrowheads="1"/>
          </p:cNvPicPr>
          <p:nvPr/>
        </p:nvPicPr>
        <p:blipFill>
          <a:blip r:embed="rId8" cstate="print"/>
          <a:srcRect/>
          <a:stretch>
            <a:fillRect/>
          </a:stretch>
        </p:blipFill>
        <p:spPr bwMode="auto">
          <a:xfrm>
            <a:off x="6122031" y="1679617"/>
            <a:ext cx="688975" cy="730250"/>
          </a:xfrm>
          <a:prstGeom prst="rect">
            <a:avLst/>
          </a:prstGeom>
          <a:noFill/>
          <a:ln w="9525">
            <a:noFill/>
            <a:miter lim="800000"/>
            <a:headEnd/>
            <a:tailEnd/>
          </a:ln>
        </p:spPr>
      </p:pic>
      <p:pic>
        <p:nvPicPr>
          <p:cNvPr id="32" name="Picture 17"/>
          <p:cNvPicPr>
            <a:picLocks noChangeAspect="1" noChangeArrowheads="1"/>
          </p:cNvPicPr>
          <p:nvPr/>
        </p:nvPicPr>
        <p:blipFill>
          <a:blip r:embed="rId9" cstate="print"/>
          <a:srcRect/>
          <a:stretch>
            <a:fillRect/>
          </a:stretch>
        </p:blipFill>
        <p:spPr bwMode="auto">
          <a:xfrm>
            <a:off x="2301255" y="5036000"/>
            <a:ext cx="1190625" cy="295275"/>
          </a:xfrm>
          <a:prstGeom prst="rect">
            <a:avLst/>
          </a:prstGeom>
          <a:noFill/>
          <a:ln w="9525">
            <a:noFill/>
            <a:miter lim="800000"/>
            <a:headEnd/>
            <a:tailEnd/>
          </a:ln>
        </p:spPr>
      </p:pic>
      <p:pic>
        <p:nvPicPr>
          <p:cNvPr id="33" name="Picture 8"/>
          <p:cNvPicPr>
            <a:picLocks noChangeAspect="1" noChangeArrowheads="1"/>
          </p:cNvPicPr>
          <p:nvPr/>
        </p:nvPicPr>
        <p:blipFill>
          <a:blip r:embed="rId10" cstate="print"/>
          <a:srcRect/>
          <a:stretch>
            <a:fillRect/>
          </a:stretch>
        </p:blipFill>
        <p:spPr bwMode="auto">
          <a:xfrm>
            <a:off x="4211960" y="2276872"/>
            <a:ext cx="1670506" cy="352778"/>
          </a:xfrm>
          <a:prstGeom prst="rect">
            <a:avLst/>
          </a:prstGeom>
          <a:noFill/>
          <a:ln w="9525">
            <a:noFill/>
            <a:miter lim="800000"/>
            <a:headEnd/>
            <a:tailEnd/>
          </a:ln>
        </p:spPr>
      </p:pic>
      <p:sp>
        <p:nvSpPr>
          <p:cNvPr id="34" name="Text Box 11"/>
          <p:cNvSpPr txBox="1">
            <a:spLocks noChangeArrowheads="1"/>
          </p:cNvSpPr>
          <p:nvPr/>
        </p:nvSpPr>
        <p:spPr bwMode="auto">
          <a:xfrm>
            <a:off x="2234374" y="5664535"/>
            <a:ext cx="2409634" cy="307777"/>
          </a:xfrm>
          <a:prstGeom prst="rect">
            <a:avLst/>
          </a:prstGeom>
          <a:solidFill>
            <a:schemeClr val="bg1"/>
          </a:solidFill>
          <a:ln w="9525">
            <a:noFill/>
            <a:miter lim="800000"/>
            <a:headEnd/>
            <a:tailEnd/>
          </a:ln>
        </p:spPr>
        <p:txBody>
          <a:bodyPr wrap="none">
            <a:spAutoFit/>
          </a:bodyPr>
          <a:lstStyle/>
          <a:p>
            <a:pPr algn="r">
              <a:spcBef>
                <a:spcPct val="50000"/>
              </a:spcBef>
            </a:pPr>
            <a:r>
              <a:rPr lang="ja-JP" altLang="en-US" sz="1400" dirty="0">
                <a:latin typeface="ＭＳ Ｐ明朝" pitchFamily="18" charset="-128"/>
                <a:ea typeface="ＭＳ Ｐ明朝" pitchFamily="18" charset="-128"/>
              </a:rPr>
              <a:t>文部科学省アドバイザー委員</a:t>
            </a:r>
          </a:p>
        </p:txBody>
      </p:sp>
      <p:pic>
        <p:nvPicPr>
          <p:cNvPr id="35" name="Picture 2"/>
          <p:cNvPicPr>
            <a:picLocks noChangeAspect="1" noChangeArrowheads="1"/>
          </p:cNvPicPr>
          <p:nvPr/>
        </p:nvPicPr>
        <p:blipFill>
          <a:blip r:embed="rId11" cstate="print"/>
          <a:srcRect r="54134"/>
          <a:stretch>
            <a:fillRect/>
          </a:stretch>
        </p:blipFill>
        <p:spPr bwMode="auto">
          <a:xfrm>
            <a:off x="5610795" y="2629650"/>
            <a:ext cx="1352654" cy="188147"/>
          </a:xfrm>
          <a:prstGeom prst="rect">
            <a:avLst/>
          </a:prstGeom>
          <a:solidFill>
            <a:schemeClr val="bg1"/>
          </a:solidFill>
          <a:ln w="12700">
            <a:noFill/>
            <a:miter lim="800000"/>
            <a:headEnd/>
            <a:tailEnd/>
          </a:ln>
        </p:spPr>
      </p:pic>
      <p:pic>
        <p:nvPicPr>
          <p:cNvPr id="3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18954" y="4850041"/>
            <a:ext cx="1412875" cy="66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8184" y="4212767"/>
            <a:ext cx="19240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36906" y="2451684"/>
            <a:ext cx="1171158" cy="27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264" y="1800622"/>
            <a:ext cx="1031628" cy="40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7"/>
          <p:cNvSpPr>
            <a:spLocks noChangeArrowheads="1"/>
          </p:cNvSpPr>
          <p:nvPr/>
        </p:nvSpPr>
        <p:spPr bwMode="auto">
          <a:xfrm>
            <a:off x="1010740" y="1741435"/>
            <a:ext cx="906017" cy="648997"/>
          </a:xfrm>
          <a:prstGeom prst="rect">
            <a:avLst/>
          </a:prstGeom>
          <a:noFill/>
          <a:ln w="9525">
            <a:noFill/>
            <a:miter lim="800000"/>
            <a:headEnd/>
            <a:tailEnd/>
          </a:ln>
        </p:spPr>
        <p:txBody>
          <a:bodyPr wrap="none" tIns="108000" bIns="108000">
            <a:spAutoFit/>
          </a:bodyPr>
          <a:lstStyle/>
          <a:p>
            <a:pPr algn="ctr">
              <a:spcBef>
                <a:spcPct val="50000"/>
              </a:spcBef>
            </a:pPr>
            <a:r>
              <a:rPr lang="ja-JP" altLang="en-US" sz="2800" b="1" dirty="0" smtClean="0">
                <a:solidFill>
                  <a:schemeClr val="accent2"/>
                </a:solidFill>
                <a:latin typeface="Times New Roman" pitchFamily="18" charset="0"/>
              </a:rPr>
              <a:t>講演</a:t>
            </a:r>
            <a:endParaRPr lang="ja-JP" altLang="en-US" sz="2800" b="1" dirty="0">
              <a:solidFill>
                <a:schemeClr val="accent2"/>
              </a:solidFill>
              <a:latin typeface="Times New Roman" pitchFamily="18" charset="0"/>
            </a:endParaRPr>
          </a:p>
        </p:txBody>
      </p:sp>
      <p:sp>
        <p:nvSpPr>
          <p:cNvPr id="42" name="Rectangle 7"/>
          <p:cNvSpPr>
            <a:spLocks noChangeArrowheads="1"/>
          </p:cNvSpPr>
          <p:nvPr/>
        </p:nvSpPr>
        <p:spPr bwMode="auto">
          <a:xfrm>
            <a:off x="1010740" y="4232210"/>
            <a:ext cx="906017" cy="648997"/>
          </a:xfrm>
          <a:prstGeom prst="rect">
            <a:avLst/>
          </a:prstGeom>
          <a:noFill/>
          <a:ln w="9525">
            <a:noFill/>
            <a:miter lim="800000"/>
            <a:headEnd/>
            <a:tailEnd/>
          </a:ln>
        </p:spPr>
        <p:txBody>
          <a:bodyPr wrap="none" tIns="108000" bIns="108000">
            <a:spAutoFit/>
          </a:bodyPr>
          <a:lstStyle/>
          <a:p>
            <a:pPr algn="ctr">
              <a:spcBef>
                <a:spcPct val="50000"/>
              </a:spcBef>
            </a:pPr>
            <a:r>
              <a:rPr lang="ja-JP" altLang="en-US" sz="2800" b="1" dirty="0" smtClean="0">
                <a:solidFill>
                  <a:schemeClr val="accent2"/>
                </a:solidFill>
                <a:latin typeface="Times New Roman" pitchFamily="18" charset="0"/>
              </a:rPr>
              <a:t>執筆</a:t>
            </a:r>
            <a:endParaRPr lang="ja-JP" altLang="en-US" sz="2800" b="1" dirty="0">
              <a:solidFill>
                <a:schemeClr val="accent2"/>
              </a:solidFill>
              <a:latin typeface="Times New Roman" pitchFamily="18" charset="0"/>
            </a:endParaRPr>
          </a:p>
        </p:txBody>
      </p:sp>
      <p:pic>
        <p:nvPicPr>
          <p:cNvPr id="70658" name="Picture 2" descr="アシスト"/>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30826" y="2962160"/>
            <a:ext cx="1038225" cy="47625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7"/>
          <p:cNvSpPr>
            <a:spLocks noChangeArrowheads="1"/>
          </p:cNvSpPr>
          <p:nvPr/>
        </p:nvSpPr>
        <p:spPr bwMode="auto">
          <a:xfrm>
            <a:off x="1010741" y="5515194"/>
            <a:ext cx="906017" cy="648997"/>
          </a:xfrm>
          <a:prstGeom prst="rect">
            <a:avLst/>
          </a:prstGeom>
          <a:noFill/>
          <a:ln w="9525">
            <a:noFill/>
            <a:miter lim="800000"/>
            <a:headEnd/>
            <a:tailEnd/>
          </a:ln>
        </p:spPr>
        <p:txBody>
          <a:bodyPr wrap="none" tIns="108000" bIns="108000">
            <a:spAutoFit/>
          </a:bodyPr>
          <a:lstStyle/>
          <a:p>
            <a:pPr algn="ctr">
              <a:spcBef>
                <a:spcPct val="50000"/>
              </a:spcBef>
            </a:pPr>
            <a:r>
              <a:rPr lang="ja-JP" altLang="en-US" sz="2800" b="1" dirty="0" smtClean="0">
                <a:solidFill>
                  <a:schemeClr val="accent2"/>
                </a:solidFill>
                <a:latin typeface="Times New Roman" pitchFamily="18" charset="0"/>
              </a:rPr>
              <a:t>諮問</a:t>
            </a:r>
            <a:endParaRPr lang="ja-JP" altLang="en-US" sz="2800" b="1" dirty="0">
              <a:solidFill>
                <a:schemeClr val="accent2"/>
              </a:solidFill>
              <a:latin typeface="Times New Roman" pitchFamily="18" charset="0"/>
            </a:endParaRPr>
          </a:p>
        </p:txBody>
      </p:sp>
      <p:pic>
        <p:nvPicPr>
          <p:cNvPr id="70659"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3165" y="1746891"/>
            <a:ext cx="1360206" cy="41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descr="アクセス解析の協議会　アクセス解析イニシアチブ"/>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15925" y="2711344"/>
            <a:ext cx="2328083" cy="501632"/>
          </a:xfrm>
          <a:prstGeom prst="rect">
            <a:avLst/>
          </a:prstGeom>
          <a:noFill/>
          <a:extLst>
            <a:ext uri="{909E8E84-426E-40DD-AFC4-6F175D3DCCD1}">
              <a14:hiddenFill xmlns:a14="http://schemas.microsoft.com/office/drawing/2010/main">
                <a:solidFill>
                  <a:srgbClr val="FFFFFF"/>
                </a:solidFill>
              </a14:hiddenFill>
            </a:ext>
          </a:extLst>
        </p:spPr>
      </p:pic>
      <p:pic>
        <p:nvPicPr>
          <p:cNvPr id="70662"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30422" y="1762065"/>
            <a:ext cx="701195" cy="77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3"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553234" y="3355180"/>
            <a:ext cx="1238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 Box 11"/>
          <p:cNvSpPr txBox="1">
            <a:spLocks noChangeArrowheads="1"/>
          </p:cNvSpPr>
          <p:nvPr/>
        </p:nvSpPr>
        <p:spPr bwMode="auto">
          <a:xfrm>
            <a:off x="4703743" y="5661248"/>
            <a:ext cx="1997663" cy="307777"/>
          </a:xfrm>
          <a:prstGeom prst="rect">
            <a:avLst/>
          </a:prstGeom>
          <a:solidFill>
            <a:schemeClr val="bg1"/>
          </a:solidFill>
          <a:ln w="9525">
            <a:noFill/>
            <a:miter lim="800000"/>
            <a:headEnd/>
            <a:tailEnd/>
          </a:ln>
        </p:spPr>
        <p:txBody>
          <a:bodyPr wrap="none">
            <a:spAutoFit/>
          </a:bodyPr>
          <a:lstStyle/>
          <a:p>
            <a:pPr algn="r">
              <a:spcBef>
                <a:spcPct val="50000"/>
              </a:spcBef>
            </a:pPr>
            <a:r>
              <a:rPr lang="en-US" altLang="ja-JP" sz="1400" dirty="0" smtClean="0">
                <a:latin typeface="ＭＳ Ｐ明朝" pitchFamily="18" charset="-128"/>
                <a:ea typeface="ＭＳ Ｐ明朝" pitchFamily="18" charset="-128"/>
              </a:rPr>
              <a:t>Omniture</a:t>
            </a:r>
            <a:r>
              <a:rPr lang="ja-JP" altLang="en-US" sz="1400" dirty="0" smtClean="0">
                <a:latin typeface="ＭＳ Ｐ明朝" pitchFamily="18" charset="-128"/>
                <a:ea typeface="ＭＳ Ｐ明朝" pitchFamily="18" charset="-128"/>
              </a:rPr>
              <a:t>顧客諮問委員</a:t>
            </a:r>
            <a:endParaRPr lang="ja-JP" altLang="en-US" sz="1400" dirty="0">
              <a:latin typeface="ＭＳ Ｐ明朝" pitchFamily="18" charset="-128"/>
              <a:ea typeface="ＭＳ Ｐ明朝" pitchFamily="18" charset="-128"/>
            </a:endParaRPr>
          </a:p>
        </p:txBody>
      </p:sp>
      <p:pic>
        <p:nvPicPr>
          <p:cNvPr id="70664" name="Picture 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298989" y="3356992"/>
            <a:ext cx="2085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6" name="Picture 10" descr="日経BP社"/>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36970" y="2351064"/>
            <a:ext cx="1037798" cy="364632"/>
          </a:xfrm>
          <a:prstGeom prst="rect">
            <a:avLst/>
          </a:prstGeom>
          <a:noFill/>
          <a:extLst>
            <a:ext uri="{909E8E84-426E-40DD-AFC4-6F175D3DCCD1}">
              <a14:hiddenFill xmlns:a14="http://schemas.microsoft.com/office/drawing/2010/main">
                <a:solidFill>
                  <a:srgbClr val="FFFFFF"/>
                </a:solidFill>
              </a14:hiddenFill>
            </a:ext>
          </a:extLst>
        </p:spPr>
      </p:pic>
      <p:pic>
        <p:nvPicPr>
          <p:cNvPr id="70667" name="Picture 1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925253" y="4297634"/>
            <a:ext cx="1086907" cy="36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4" name="Picture 2" descr="WebSig24/7公式ブログ"/>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87901" y="3474119"/>
            <a:ext cx="1581150" cy="314326"/>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1"/>
          <p:cNvSpPr txBox="1">
            <a:spLocks noChangeArrowheads="1"/>
          </p:cNvSpPr>
          <p:nvPr/>
        </p:nvSpPr>
        <p:spPr bwMode="auto">
          <a:xfrm>
            <a:off x="6749624" y="5668237"/>
            <a:ext cx="1558440" cy="307777"/>
          </a:xfrm>
          <a:prstGeom prst="rect">
            <a:avLst/>
          </a:prstGeom>
          <a:solidFill>
            <a:schemeClr val="bg1"/>
          </a:solidFill>
          <a:ln w="9525">
            <a:noFill/>
            <a:miter lim="800000"/>
            <a:headEnd/>
            <a:tailEnd/>
          </a:ln>
        </p:spPr>
        <p:txBody>
          <a:bodyPr wrap="none">
            <a:spAutoFit/>
          </a:bodyPr>
          <a:lstStyle/>
          <a:p>
            <a:pPr algn="r">
              <a:spcBef>
                <a:spcPct val="50000"/>
              </a:spcBef>
            </a:pPr>
            <a:r>
              <a:rPr lang="en-US" altLang="ja-JP" sz="1400" dirty="0" smtClean="0">
                <a:latin typeface="ＭＳ Ｐ明朝" pitchFamily="18" charset="-128"/>
                <a:ea typeface="ＭＳ Ｐ明朝" pitchFamily="18" charset="-128"/>
              </a:rPr>
              <a:t>A2i</a:t>
            </a:r>
            <a:r>
              <a:rPr lang="ja-JP" altLang="en-US" sz="1400" dirty="0" smtClean="0">
                <a:latin typeface="ＭＳ Ｐ明朝" pitchFamily="18" charset="-128"/>
                <a:ea typeface="ＭＳ Ｐ明朝" pitchFamily="18" charset="-128"/>
              </a:rPr>
              <a:t>プログラム委員</a:t>
            </a:r>
            <a:endParaRPr lang="ja-JP" altLang="en-US" sz="1400" dirty="0">
              <a:latin typeface="ＭＳ Ｐ明朝" pitchFamily="18" charset="-128"/>
              <a:ea typeface="ＭＳ Ｐ明朝" pitchFamily="18" charset="-128"/>
            </a:endParaRPr>
          </a:p>
        </p:txBody>
      </p:sp>
      <p:pic>
        <p:nvPicPr>
          <p:cNvPr id="131075"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748594" y="2947928"/>
            <a:ext cx="770284" cy="81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descr="http://www.jagat.jp/templates/jagat_01/common/images/img_logo.gif"/>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r="68573"/>
          <a:stretch/>
        </p:blipFill>
        <p:spPr bwMode="auto">
          <a:xfrm>
            <a:off x="5881119" y="2956942"/>
            <a:ext cx="844913" cy="349585"/>
          </a:xfrm>
          <a:prstGeom prst="rect">
            <a:avLst/>
          </a:prstGeom>
          <a:noFill/>
          <a:extLst>
            <a:ext uri="{909E8E84-426E-40DD-AFC4-6F175D3DCCD1}">
              <a14:hiddenFill xmlns:a14="http://schemas.microsoft.com/office/drawing/2010/main">
                <a:solidFill>
                  <a:srgbClr val="FFFFFF"/>
                </a:solidFill>
              </a14:hiddenFill>
            </a:ext>
          </a:extLst>
        </p:spPr>
      </p:pic>
      <p:pic>
        <p:nvPicPr>
          <p:cNvPr id="80898" name="Picture 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236296" y="3783070"/>
            <a:ext cx="1095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0" name="Picture 4"/>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824696" y="3666203"/>
            <a:ext cx="1157630" cy="32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2" name="Picture 6"/>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289580" y="3668796"/>
            <a:ext cx="1058748" cy="38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604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つまり開拓・実践者です</a:t>
            </a:r>
            <a:endParaRPr kumimoji="1" lang="ja-JP" altLang="en-US" dirty="0">
              <a:solidFill>
                <a:schemeClr val="tx1"/>
              </a:solidFill>
            </a:endParaRPr>
          </a:p>
        </p:txBody>
      </p:sp>
      <p:sp>
        <p:nvSpPr>
          <p:cNvPr id="3" name="テキスト プレースホルダー 2"/>
          <p:cNvSpPr>
            <a:spLocks noGrp="1"/>
          </p:cNvSpPr>
          <p:nvPr>
            <p:ph type="body" idx="1"/>
          </p:nvPr>
        </p:nvSpPr>
        <p:spPr>
          <a:xfrm>
            <a:off x="2123728" y="3428171"/>
            <a:ext cx="5904656" cy="978729"/>
          </a:xfrm>
        </p:spPr>
        <p:txBody>
          <a:bodyPr/>
          <a:lstStyle/>
          <a:p>
            <a:pPr marL="342900" indent="-342900">
              <a:buFont typeface="Arial" pitchFamily="34" charset="0"/>
              <a:buChar char="•"/>
            </a:pPr>
            <a:r>
              <a:rPr kumimoji="1" lang="ja-JP" altLang="en-US" dirty="0" smtClean="0">
                <a:latin typeface="+mn-ea"/>
                <a:ea typeface="+mn-ea"/>
              </a:rPr>
              <a:t>自分で実践したことしか信じない・話さない</a:t>
            </a:r>
            <a:endParaRPr kumimoji="1" lang="en-US" altLang="ja-JP" dirty="0" smtClean="0">
              <a:latin typeface="+mn-ea"/>
              <a:ea typeface="+mn-ea"/>
            </a:endParaRPr>
          </a:p>
          <a:p>
            <a:pPr marL="342900" indent="-342900">
              <a:buFont typeface="Arial" pitchFamily="34" charset="0"/>
              <a:buChar char="•"/>
            </a:pPr>
            <a:r>
              <a:rPr lang="ja-JP" altLang="en-US" dirty="0" smtClean="0">
                <a:latin typeface="+mn-ea"/>
                <a:ea typeface="+mn-ea"/>
              </a:rPr>
              <a:t>実行し、結果にコミットする</a:t>
            </a:r>
            <a:endParaRPr lang="ja-JP" altLang="en-US" dirty="0">
              <a:latin typeface="+mn-ea"/>
              <a:ea typeface="+mn-ea"/>
            </a:endParaRPr>
          </a:p>
        </p:txBody>
      </p:sp>
    </p:spTree>
    <p:extLst>
      <p:ext uri="{BB962C8B-B14F-4D97-AF65-F5344CB8AC3E}">
        <p14:creationId xmlns:p14="http://schemas.microsoft.com/office/powerpoint/2010/main" val="3470366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t>
            </a:r>
            <a:r>
              <a:rPr lang="ja-JP" altLang="en-US" dirty="0"/>
              <a:t> </a:t>
            </a:r>
            <a:r>
              <a:rPr kumimoji="1" lang="ja-JP" altLang="en-US" dirty="0" smtClean="0"/>
              <a:t>開拓のコツ</a:t>
            </a:r>
            <a:r>
              <a:rPr kumimoji="1" lang="en-US" altLang="ja-JP" dirty="0" smtClean="0"/>
              <a:t/>
            </a:r>
            <a:br>
              <a:rPr kumimoji="1" lang="en-US" altLang="ja-JP" dirty="0" smtClean="0"/>
            </a:br>
            <a:r>
              <a:rPr lang="ja-JP" altLang="en-US" dirty="0" smtClean="0">
                <a:solidFill>
                  <a:schemeClr val="tx1"/>
                </a:solidFill>
              </a:rPr>
              <a:t>どうすれば進められるのか</a:t>
            </a:r>
            <a:endParaRPr kumimoji="1" lang="ja-JP" altLang="en-US" dirty="0">
              <a:solidFill>
                <a:schemeClr val="tx1"/>
              </a:solidFill>
            </a:endParaRPr>
          </a:p>
        </p:txBody>
      </p:sp>
      <p:sp>
        <p:nvSpPr>
          <p:cNvPr id="3" name="テキスト プレースホルダー 2"/>
          <p:cNvSpPr>
            <a:spLocks noGrp="1"/>
          </p:cNvSpPr>
          <p:nvPr>
            <p:ph type="body" idx="1"/>
          </p:nvPr>
        </p:nvSpPr>
        <p:spPr>
          <a:xfrm>
            <a:off x="2123728" y="3502037"/>
            <a:ext cx="5760640" cy="904863"/>
          </a:xfrm>
        </p:spPr>
        <p:txBody>
          <a:bodyPr/>
          <a:lstStyle/>
          <a:p>
            <a:r>
              <a:rPr lang="en-US" altLang="ja-JP" dirty="0"/>
              <a:t>Web</a:t>
            </a:r>
            <a:r>
              <a:rPr lang="ja-JP" altLang="en-US" dirty="0"/>
              <a:t>解析はまだ未開拓の分野</a:t>
            </a:r>
            <a:r>
              <a:rPr lang="ja-JP" altLang="en-US" dirty="0" smtClean="0"/>
              <a:t>。</a:t>
            </a:r>
            <a:r>
              <a:rPr lang="en-US" altLang="ja-JP" dirty="0" smtClean="0"/>
              <a:t/>
            </a:r>
            <a:br>
              <a:rPr lang="en-US" altLang="ja-JP" dirty="0" smtClean="0"/>
            </a:br>
            <a:r>
              <a:rPr lang="ja-JP" altLang="en-US" dirty="0" smtClean="0"/>
              <a:t>クリエイティブに考えよう</a:t>
            </a:r>
            <a:endParaRPr kumimoji="1" lang="ja-JP" altLang="en-US" dirty="0"/>
          </a:p>
        </p:txBody>
      </p:sp>
      <p:sp>
        <p:nvSpPr>
          <p:cNvPr id="4" name="フッター プレースホルダ 3"/>
          <p:cNvSpPr txBox="1">
            <a:spLocks noGrp="1"/>
          </p:cNvSpPr>
          <p:nvPr/>
        </p:nvSpPr>
        <p:spPr bwMode="auto">
          <a:xfrm>
            <a:off x="3779838" y="6453188"/>
            <a:ext cx="4752975" cy="252412"/>
          </a:xfrm>
          <a:prstGeom prst="rect">
            <a:avLst/>
          </a:prstGeom>
          <a:noFill/>
          <a:ln w="9525">
            <a:noFill/>
            <a:miter lim="800000"/>
            <a:headEnd/>
            <a:tailEnd/>
          </a:ln>
        </p:spPr>
        <p:txBody>
          <a:bodyPr/>
          <a:lstStyle/>
          <a:p>
            <a:pPr algn="ctr">
              <a:tabLst>
                <a:tab pos="5029200" algn="r"/>
              </a:tabLst>
            </a:pPr>
            <a:r>
              <a:rPr kumimoji="0" lang="en-US" altLang="ja-JP" sz="1200" dirty="0"/>
              <a:t>© </a:t>
            </a:r>
            <a:r>
              <a:rPr kumimoji="0" lang="en-US" altLang="ja-JP" sz="1200" dirty="0" smtClean="0"/>
              <a:t>Makoto </a:t>
            </a:r>
            <a:r>
              <a:rPr kumimoji="0" lang="en-US" altLang="ja-JP" sz="1200" dirty="0"/>
              <a:t>Shimizu	</a:t>
            </a:r>
            <a:fld id="{47817C67-1CD9-48DB-A890-7D28C1B4D4B1}" type="slidenum">
              <a:rPr kumimoji="0" lang="en-US" altLang="ja-JP" sz="1200"/>
              <a:pPr algn="ctr">
                <a:tabLst>
                  <a:tab pos="5029200" algn="r"/>
                </a:tabLst>
              </a:pPr>
              <a:t>87</a:t>
            </a:fld>
            <a:endParaRPr kumimoji="0" lang="en-US" altLang="ja-JP" sz="1200" dirty="0"/>
          </a:p>
        </p:txBody>
      </p:sp>
    </p:spTree>
    <p:extLst>
      <p:ext uri="{BB962C8B-B14F-4D97-AF65-F5344CB8AC3E}">
        <p14:creationId xmlns:p14="http://schemas.microsoft.com/office/powerpoint/2010/main" val="15680111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en-US" altLang="ja-JP" sz="3200" dirty="0">
                <a:latin typeface="HGP創英角ｺﾞｼｯｸUB" pitchFamily="50" charset="-128"/>
                <a:ea typeface="HGP創英角ｺﾞｼｯｸUB" pitchFamily="50" charset="-128"/>
              </a:rPr>
              <a:t>1. </a:t>
            </a:r>
            <a:r>
              <a:rPr lang="ja-JP" altLang="en-US" sz="3200" dirty="0" smtClean="0">
                <a:latin typeface="HGP創英角ｺﾞｼｯｸUB" pitchFamily="50" charset="-128"/>
                <a:ea typeface="HGP創英角ｺﾞｼｯｸUB" pitchFamily="50" charset="-128"/>
              </a:rPr>
              <a:t>切り開いて進め</a:t>
            </a:r>
            <a:endParaRPr lang="ja-JP" altLang="en-US" sz="3200" dirty="0">
              <a:latin typeface="HGP創英角ｺﾞｼｯｸUB" pitchFamily="50" charset="-128"/>
              <a:ea typeface="HGP創英角ｺﾞｼｯｸUB" pitchFamily="50" charset="-128"/>
            </a:endParaRPr>
          </a:p>
        </p:txBody>
      </p:sp>
      <p:sp>
        <p:nvSpPr>
          <p:cNvPr id="40963" name="Rectangle 3"/>
          <p:cNvSpPr>
            <a:spLocks noGrp="1" noChangeArrowheads="1"/>
          </p:cNvSpPr>
          <p:nvPr>
            <p:ph type="body" idx="4294967295"/>
          </p:nvPr>
        </p:nvSpPr>
        <p:spPr>
          <a:xfrm>
            <a:off x="969963" y="1457325"/>
            <a:ext cx="7513637" cy="1126462"/>
          </a:xfrm>
        </p:spPr>
        <p:txBody>
          <a:bodyPr/>
          <a:lstStyle/>
          <a:p>
            <a:pPr marL="552450" indent="-495300" eaLnBrk="1" hangingPunct="1">
              <a:tabLst>
                <a:tab pos="4932363" algn="l"/>
              </a:tabLst>
            </a:pPr>
            <a:r>
              <a:rPr lang="ja-JP" altLang="en-US" sz="2800" dirty="0">
                <a:solidFill>
                  <a:schemeClr val="accent2"/>
                </a:solidFill>
                <a:latin typeface="HGP創英角ｺﾞｼｯｸUB" pitchFamily="50" charset="-128"/>
                <a:ea typeface="HGP創英角ｺﾞｼｯｸUB" pitchFamily="50" charset="-128"/>
              </a:rPr>
              <a:t>調査</a:t>
            </a:r>
            <a:r>
              <a:rPr lang="ja-JP" altLang="en-US" sz="2800" dirty="0" smtClean="0">
                <a:solidFill>
                  <a:schemeClr val="accent2"/>
                </a:solidFill>
                <a:latin typeface="HGP創英角ｺﾞｼｯｸUB" pitchFamily="50" charset="-128"/>
                <a:ea typeface="HGP創英角ｺﾞｼｯｸUB" pitchFamily="50" charset="-128"/>
              </a:rPr>
              <a:t>とマネだけでも前に進める</a:t>
            </a:r>
            <a:endParaRPr lang="ja-JP" altLang="en-US" sz="2800" dirty="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solidFill>
                  <a:schemeClr val="tx1"/>
                </a:solidFill>
                <a:latin typeface="+mj-ea"/>
              </a:rPr>
              <a:t>ただし</a:t>
            </a:r>
            <a:r>
              <a:rPr lang="ja-JP" altLang="en-US" sz="2800" dirty="0">
                <a:solidFill>
                  <a:schemeClr val="tx1"/>
                </a:solidFill>
                <a:latin typeface="+mj-ea"/>
              </a:rPr>
              <a:t>英語力が</a:t>
            </a:r>
            <a:r>
              <a:rPr lang="ja-JP" altLang="en-US" sz="2800" dirty="0" smtClean="0">
                <a:solidFill>
                  <a:schemeClr val="tx1"/>
                </a:solidFill>
                <a:latin typeface="+mj-ea"/>
              </a:rPr>
              <a:t>必須</a:t>
            </a:r>
            <a:endParaRPr lang="en-US" altLang="ja-JP" sz="2800" dirty="0" smtClean="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5" name="Rectangle 3"/>
          <p:cNvSpPr txBox="1">
            <a:spLocks noChangeArrowheads="1"/>
          </p:cNvSpPr>
          <p:nvPr/>
        </p:nvSpPr>
        <p:spPr bwMode="auto">
          <a:xfrm>
            <a:off x="969963" y="2636912"/>
            <a:ext cx="7513637" cy="16287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52450" marR="0" lvl="0" indent="-495300" algn="l" defTabSz="914400" rtl="0" eaLnBrk="1" fontAlgn="base" latinLnBrk="0" hangingPunct="1">
              <a:lnSpc>
                <a:spcPct val="110000"/>
              </a:lnSpc>
              <a:spcBef>
                <a:spcPct val="20000"/>
              </a:spcBef>
              <a:spcAft>
                <a:spcPct val="0"/>
              </a:spcAft>
              <a:buClr>
                <a:schemeClr val="bg2"/>
              </a:buClr>
              <a:buSzPct val="90000"/>
              <a:buFont typeface="Wingdings" pitchFamily="2" charset="2"/>
              <a:buChar char="n"/>
              <a:tabLst>
                <a:tab pos="4932363" algn="l"/>
              </a:tabLst>
              <a:defRPr/>
            </a:pPr>
            <a:r>
              <a:rPr kumimoji="1" lang="ja-JP" altLang="en-US"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rPr>
              <a:t>周りを気にせず時にはマニアックに</a:t>
            </a:r>
            <a:endParaRPr kumimoji="1" lang="en-US" altLang="ja-JP"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endParaRPr>
          </a:p>
          <a:p>
            <a:pPr marL="952500" marR="0" lvl="1" indent="-4953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l"/>
              <a:tabLst>
                <a:tab pos="4932363" algn="l"/>
              </a:tabLst>
              <a:defRPr/>
            </a:pPr>
            <a:r>
              <a:rPr kumimoji="1" lang="ja-JP" altLang="en-US" sz="2800" b="0" i="0" u="none" strike="noStrike" kern="0" cap="none" spc="0" normalizeH="0" baseline="0" noProof="0" dirty="0" smtClean="0">
                <a:ln>
                  <a:noFill/>
                </a:ln>
                <a:solidFill>
                  <a:schemeClr val="tx1"/>
                </a:solidFill>
                <a:effectLst/>
                <a:uLnTx/>
                <a:uFillTx/>
                <a:latin typeface="+mj-ea"/>
                <a:ea typeface="+mj-ea"/>
              </a:rPr>
              <a:t>体力と知名度がある企業だと進めやすい</a:t>
            </a:r>
          </a:p>
          <a:p>
            <a:pPr marL="952500" marR="0" lvl="1" indent="-4953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l"/>
              <a:tabLst>
                <a:tab pos="4932363" algn="l"/>
              </a:tabLst>
              <a:defRPr/>
            </a:pPr>
            <a:r>
              <a:rPr kumimoji="1" lang="en-US" altLang="ja-JP" sz="2800" b="0" i="0" u="none" strike="noStrike" kern="0" cap="none" spc="0" normalizeH="0" baseline="0" noProof="0" dirty="0" smtClean="0">
                <a:ln>
                  <a:noFill/>
                </a:ln>
                <a:solidFill>
                  <a:schemeClr val="tx1"/>
                </a:solidFill>
                <a:effectLst/>
                <a:uLnTx/>
                <a:uFillTx/>
                <a:latin typeface="+mj-ea"/>
                <a:ea typeface="+mj-ea"/>
              </a:rPr>
              <a:t>R&amp;D</a:t>
            </a:r>
            <a:r>
              <a:rPr kumimoji="1" lang="ja-JP" altLang="en-US" sz="2800" b="0" i="0" u="none" strike="noStrike" kern="0" cap="none" spc="0" normalizeH="0" baseline="0" noProof="0" dirty="0" smtClean="0">
                <a:ln>
                  <a:noFill/>
                </a:ln>
                <a:solidFill>
                  <a:schemeClr val="tx1"/>
                </a:solidFill>
                <a:effectLst/>
                <a:uLnTx/>
                <a:uFillTx/>
                <a:latin typeface="+mj-ea"/>
                <a:ea typeface="+mj-ea"/>
              </a:rPr>
              <a:t>は大手や先行者の社会的責任</a:t>
            </a:r>
            <a:endParaRPr kumimoji="1" lang="en-US" altLang="ja-JP" sz="2800" b="0" i="0" u="none" strike="noStrike" kern="0" cap="none" spc="0" normalizeH="0" baseline="0" noProof="0" dirty="0" smtClean="0">
              <a:ln>
                <a:noFill/>
              </a:ln>
              <a:solidFill>
                <a:schemeClr val="tx1"/>
              </a:solidFill>
              <a:effectLst/>
              <a:uLnTx/>
              <a:uFillTx/>
              <a:latin typeface="+mj-ea"/>
              <a:ea typeface="+mj-ea"/>
            </a:endParaRPr>
          </a:p>
        </p:txBody>
      </p:sp>
    </p:spTree>
    <p:extLst>
      <p:ext uri="{BB962C8B-B14F-4D97-AF65-F5344CB8AC3E}">
        <p14:creationId xmlns:p14="http://schemas.microsoft.com/office/powerpoint/2010/main" val="48900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ja-JP" altLang="en-US" sz="3200" dirty="0" smtClean="0">
                <a:latin typeface="HGP創英角ｺﾞｼｯｸUB" pitchFamily="50" charset="-128"/>
                <a:ea typeface="HGP創英角ｺﾞｼｯｸUB" pitchFamily="50" charset="-128"/>
              </a:rPr>
              <a:t>大企業のリソースと知名度を利用しよう</a:t>
            </a:r>
            <a:endParaRPr lang="ja-JP" altLang="en-US" sz="3200" dirty="0">
              <a:latin typeface="HGP創英角ｺﾞｼｯｸUB" pitchFamily="50" charset="-128"/>
              <a:ea typeface="HGP創英角ｺﾞｼｯｸUB" pitchFamily="50" charset="-128"/>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6" name="Rectangle 42"/>
          <p:cNvSpPr>
            <a:spLocks noChangeArrowheads="1"/>
          </p:cNvSpPr>
          <p:nvPr/>
        </p:nvSpPr>
        <p:spPr bwMode="auto">
          <a:xfrm>
            <a:off x="214313" y="1954213"/>
            <a:ext cx="2951162" cy="3341687"/>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rIns="54000" anchor="ctr"/>
          <a:lstStyle/>
          <a:p>
            <a:pPr algn="ctr">
              <a:lnSpc>
                <a:spcPct val="110000"/>
              </a:lnSpc>
            </a:pPr>
            <a:r>
              <a:rPr lang="en-US" altLang="ja-JP" sz="1800">
                <a:solidFill>
                  <a:schemeClr val="bg1"/>
                </a:solidFill>
              </a:rPr>
              <a:t>Toppan Printing</a:t>
            </a:r>
            <a:endParaRPr lang="ja-JP" altLang="en-US" sz="1800">
              <a:solidFill>
                <a:schemeClr val="bg1"/>
              </a:solidFill>
            </a:endParaRPr>
          </a:p>
        </p:txBody>
      </p:sp>
      <p:sp>
        <p:nvSpPr>
          <p:cNvPr id="7" name="Rectangle 43"/>
          <p:cNvSpPr>
            <a:spLocks noChangeArrowheads="1"/>
          </p:cNvSpPr>
          <p:nvPr/>
        </p:nvSpPr>
        <p:spPr bwMode="auto">
          <a:xfrm>
            <a:off x="4500563" y="5051425"/>
            <a:ext cx="773112" cy="244475"/>
          </a:xfrm>
          <a:prstGeom prst="rect">
            <a:avLst/>
          </a:prstGeom>
          <a:solidFill>
            <a:srgbClr val="46E8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r>
              <a:rPr lang="en-US" altLang="ja-JP" sz="1400">
                <a:latin typeface="Tahoma" pitchFamily="34" charset="0"/>
              </a:rPr>
              <a:t>Razorfish</a:t>
            </a:r>
          </a:p>
        </p:txBody>
      </p:sp>
      <p:sp>
        <p:nvSpPr>
          <p:cNvPr id="8" name="Rectangle 44"/>
          <p:cNvSpPr>
            <a:spLocks noChangeArrowheads="1"/>
          </p:cNvSpPr>
          <p:nvPr/>
        </p:nvSpPr>
        <p:spPr bwMode="auto">
          <a:xfrm>
            <a:off x="3165475" y="5051425"/>
            <a:ext cx="1125538" cy="24447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lgn="ctr"/>
            <a:r>
              <a:rPr lang="en-US" altLang="ja-JP" sz="1800">
                <a:solidFill>
                  <a:schemeClr val="bg1"/>
                </a:solidFill>
                <a:latin typeface="Tahoma" pitchFamily="34" charset="0"/>
              </a:rPr>
              <a:t>Scient</a:t>
            </a:r>
          </a:p>
        </p:txBody>
      </p:sp>
      <p:sp>
        <p:nvSpPr>
          <p:cNvPr id="9" name="Rectangle 45"/>
          <p:cNvSpPr>
            <a:spLocks noChangeArrowheads="1"/>
          </p:cNvSpPr>
          <p:nvPr/>
        </p:nvSpPr>
        <p:spPr bwMode="auto">
          <a:xfrm>
            <a:off x="4291013" y="5051425"/>
            <a:ext cx="206375" cy="244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18000" rIns="18000" anchor="ctr"/>
          <a:lstStyle/>
          <a:p>
            <a:pPr algn="ctr"/>
            <a:r>
              <a:rPr lang="en-US" altLang="ja-JP" sz="1200">
                <a:solidFill>
                  <a:schemeClr val="bg1"/>
                </a:solidFill>
                <a:latin typeface="Tahoma" pitchFamily="34" charset="0"/>
              </a:rPr>
              <a:t>Sapient</a:t>
            </a:r>
          </a:p>
        </p:txBody>
      </p:sp>
      <p:sp>
        <p:nvSpPr>
          <p:cNvPr id="10" name="Rectangle 53"/>
          <p:cNvSpPr>
            <a:spLocks noChangeArrowheads="1"/>
          </p:cNvSpPr>
          <p:nvPr/>
        </p:nvSpPr>
        <p:spPr bwMode="auto">
          <a:xfrm>
            <a:off x="5275263" y="4979988"/>
            <a:ext cx="773112" cy="315912"/>
          </a:xfrm>
          <a:prstGeom prst="rect">
            <a:avLst/>
          </a:prstGeom>
          <a:solidFill>
            <a:srgbClr val="FF3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lgn="ctr"/>
            <a:r>
              <a:rPr lang="en-US" altLang="ja-JP" sz="1400">
                <a:latin typeface="Tahoma" pitchFamily="34" charset="0"/>
              </a:rPr>
              <a:t>WebCrew</a:t>
            </a:r>
            <a:endParaRPr lang="ja-JP" altLang="en-US" sz="1400">
              <a:latin typeface="Tahoma" pitchFamily="34" charset="0"/>
            </a:endParaRPr>
          </a:p>
        </p:txBody>
      </p:sp>
      <p:sp>
        <p:nvSpPr>
          <p:cNvPr id="11" name="Rectangle 54"/>
          <p:cNvSpPr>
            <a:spLocks noChangeArrowheads="1"/>
          </p:cNvSpPr>
          <p:nvPr/>
        </p:nvSpPr>
        <p:spPr bwMode="auto">
          <a:xfrm>
            <a:off x="6048375" y="4359275"/>
            <a:ext cx="1465263" cy="93662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lstStyle/>
          <a:p>
            <a:pPr algn="ctr"/>
            <a:r>
              <a:rPr lang="en-US" altLang="ja-JP" sz="2800">
                <a:solidFill>
                  <a:schemeClr val="bg1"/>
                </a:solidFill>
                <a:latin typeface="Tahoma" pitchFamily="34" charset="0"/>
              </a:rPr>
              <a:t>Amway</a:t>
            </a:r>
          </a:p>
        </p:txBody>
      </p:sp>
      <p:sp>
        <p:nvSpPr>
          <p:cNvPr id="12" name="Text Box 98"/>
          <p:cNvSpPr txBox="1">
            <a:spLocks noChangeArrowheads="1"/>
          </p:cNvSpPr>
          <p:nvPr/>
        </p:nvSpPr>
        <p:spPr bwMode="auto">
          <a:xfrm>
            <a:off x="6538913" y="4154488"/>
            <a:ext cx="4413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700</a:t>
            </a:r>
            <a:r>
              <a:rPr lang="ja-JP" altLang="en-US" sz="1200" b="1">
                <a:latin typeface="Tahoma" pitchFamily="34" charset="0"/>
              </a:rPr>
              <a:t>人</a:t>
            </a:r>
          </a:p>
        </p:txBody>
      </p:sp>
      <p:sp>
        <p:nvSpPr>
          <p:cNvPr id="13" name="Text Box 99"/>
          <p:cNvSpPr txBox="1">
            <a:spLocks noChangeArrowheads="1"/>
          </p:cNvSpPr>
          <p:nvPr/>
        </p:nvSpPr>
        <p:spPr bwMode="auto">
          <a:xfrm>
            <a:off x="5410200" y="4762500"/>
            <a:ext cx="4413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100</a:t>
            </a:r>
            <a:r>
              <a:rPr lang="ja-JP" altLang="en-US" sz="1200" b="1">
                <a:latin typeface="Tahoma" pitchFamily="34" charset="0"/>
              </a:rPr>
              <a:t>人</a:t>
            </a:r>
          </a:p>
        </p:txBody>
      </p:sp>
      <p:sp>
        <p:nvSpPr>
          <p:cNvPr id="14" name="Text Box 100"/>
          <p:cNvSpPr txBox="1">
            <a:spLocks noChangeArrowheads="1"/>
          </p:cNvSpPr>
          <p:nvPr/>
        </p:nvSpPr>
        <p:spPr bwMode="auto">
          <a:xfrm>
            <a:off x="4679950" y="4835525"/>
            <a:ext cx="3508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20</a:t>
            </a:r>
            <a:r>
              <a:rPr lang="ja-JP" altLang="en-US" sz="1200" b="1">
                <a:latin typeface="Tahoma" pitchFamily="34" charset="0"/>
              </a:rPr>
              <a:t>人</a:t>
            </a:r>
          </a:p>
        </p:txBody>
      </p:sp>
      <p:sp>
        <p:nvSpPr>
          <p:cNvPr id="15" name="Text Box 101"/>
          <p:cNvSpPr txBox="1">
            <a:spLocks noChangeArrowheads="1"/>
          </p:cNvSpPr>
          <p:nvPr/>
        </p:nvSpPr>
        <p:spPr bwMode="auto">
          <a:xfrm>
            <a:off x="4214813" y="4835525"/>
            <a:ext cx="3508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30</a:t>
            </a:r>
            <a:r>
              <a:rPr lang="ja-JP" altLang="en-US" sz="1200" b="1">
                <a:latin typeface="Tahoma" pitchFamily="34" charset="0"/>
              </a:rPr>
              <a:t>人</a:t>
            </a:r>
          </a:p>
        </p:txBody>
      </p:sp>
      <p:sp>
        <p:nvSpPr>
          <p:cNvPr id="16" name="Text Box 102"/>
          <p:cNvSpPr txBox="1">
            <a:spLocks noChangeArrowheads="1"/>
          </p:cNvSpPr>
          <p:nvPr/>
        </p:nvSpPr>
        <p:spPr bwMode="auto">
          <a:xfrm>
            <a:off x="3482975" y="4835525"/>
            <a:ext cx="3524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20</a:t>
            </a:r>
            <a:r>
              <a:rPr lang="ja-JP" altLang="en-US" sz="1200" b="1">
                <a:latin typeface="Tahoma" pitchFamily="34" charset="0"/>
              </a:rPr>
              <a:t>人</a:t>
            </a:r>
          </a:p>
        </p:txBody>
      </p:sp>
      <p:sp>
        <p:nvSpPr>
          <p:cNvPr id="17" name="Text Box 104"/>
          <p:cNvSpPr txBox="1">
            <a:spLocks noChangeArrowheads="1"/>
          </p:cNvSpPr>
          <p:nvPr/>
        </p:nvSpPr>
        <p:spPr bwMode="auto">
          <a:xfrm>
            <a:off x="1363663" y="1738313"/>
            <a:ext cx="661987"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a:latin typeface="Tahoma" pitchFamily="34" charset="0"/>
              </a:rPr>
              <a:t>12,000</a:t>
            </a:r>
            <a:r>
              <a:rPr lang="ja-JP" altLang="en-US" sz="1200" b="1">
                <a:latin typeface="Tahoma" pitchFamily="34" charset="0"/>
              </a:rPr>
              <a:t>人</a:t>
            </a:r>
          </a:p>
        </p:txBody>
      </p:sp>
      <p:sp>
        <p:nvSpPr>
          <p:cNvPr id="18" name="Rectangle 111"/>
          <p:cNvSpPr>
            <a:spLocks noChangeArrowheads="1"/>
          </p:cNvSpPr>
          <p:nvPr/>
        </p:nvSpPr>
        <p:spPr bwMode="auto">
          <a:xfrm>
            <a:off x="7502525" y="3422650"/>
            <a:ext cx="1349375" cy="1873250"/>
          </a:xfrm>
          <a:prstGeom prst="rect">
            <a:avLst/>
          </a:prstGeom>
          <a:solidFill>
            <a:schemeClr val="bg1"/>
          </a:solidFill>
          <a:ln w="28575">
            <a:solidFill>
              <a:srgbClr val="FF0000"/>
            </a:solidFill>
            <a:miter lim="800000"/>
            <a:headEnd/>
            <a:tailEnd/>
          </a:ln>
        </p:spPr>
        <p:txBody>
          <a:bodyPr wrap="none" lIns="18000" rIns="18000" anchor="ctr"/>
          <a:lstStyle/>
          <a:p>
            <a:pPr algn="ctr"/>
            <a:r>
              <a:rPr lang="ja-JP" altLang="en-US" sz="3200" b="1" dirty="0" smtClean="0">
                <a:latin typeface="Tahoma" pitchFamily="34" charset="0"/>
              </a:rPr>
              <a:t>楽天</a:t>
            </a:r>
            <a:endParaRPr lang="ja-JP" altLang="en-US" sz="3200" b="1" dirty="0">
              <a:latin typeface="Tahoma" pitchFamily="34" charset="0"/>
            </a:endParaRPr>
          </a:p>
        </p:txBody>
      </p:sp>
      <p:sp>
        <p:nvSpPr>
          <p:cNvPr id="19" name="Text Box 112"/>
          <p:cNvSpPr txBox="1">
            <a:spLocks noChangeArrowheads="1"/>
          </p:cNvSpPr>
          <p:nvPr/>
        </p:nvSpPr>
        <p:spPr bwMode="auto">
          <a:xfrm>
            <a:off x="7887344" y="3135313"/>
            <a:ext cx="5730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en-US" altLang="ja-JP" sz="1200" b="1" dirty="0">
                <a:latin typeface="Tahoma" pitchFamily="34" charset="0"/>
              </a:rPr>
              <a:t>5,000</a:t>
            </a:r>
            <a:r>
              <a:rPr lang="ja-JP" altLang="en-US" sz="1200" b="1" dirty="0">
                <a:latin typeface="Tahoma" pitchFamily="34" charset="0"/>
              </a:rPr>
              <a:t>人</a:t>
            </a:r>
          </a:p>
        </p:txBody>
      </p:sp>
      <p:graphicFrame>
        <p:nvGraphicFramePr>
          <p:cNvPr id="20" name="Group 4254"/>
          <p:cNvGraphicFramePr>
            <a:graphicFrameLocks noGrp="1"/>
          </p:cNvGraphicFramePr>
          <p:nvPr>
            <p:extLst>
              <p:ext uri="{D42A27DB-BD31-4B8C-83A1-F6EECF244321}">
                <p14:modId xmlns:p14="http://schemas.microsoft.com/office/powerpoint/2010/main" val="4255784459"/>
              </p:ext>
            </p:extLst>
          </p:nvPr>
        </p:nvGraphicFramePr>
        <p:xfrm>
          <a:off x="107950" y="5562600"/>
          <a:ext cx="8872544" cy="304800"/>
        </p:xfrm>
        <a:graphic>
          <a:graphicData uri="http://schemas.openxmlformats.org/drawingml/2006/table">
            <a:tbl>
              <a:tblPr/>
              <a:tblGrid>
                <a:gridCol w="554534"/>
                <a:gridCol w="554534"/>
                <a:gridCol w="554534"/>
                <a:gridCol w="554534"/>
                <a:gridCol w="554534"/>
                <a:gridCol w="554534"/>
                <a:gridCol w="554534"/>
                <a:gridCol w="554534"/>
                <a:gridCol w="554534"/>
                <a:gridCol w="554534"/>
                <a:gridCol w="554534"/>
                <a:gridCol w="554534"/>
                <a:gridCol w="554534"/>
                <a:gridCol w="554534"/>
                <a:gridCol w="554534"/>
                <a:gridCol w="554534"/>
              </a:tblGrid>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1995</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1996</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1997</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smtClean="0">
                          <a:ln>
                            <a:noFill/>
                          </a:ln>
                          <a:solidFill>
                            <a:schemeClr val="tx1"/>
                          </a:solidFill>
                          <a:effectLst/>
                          <a:latin typeface="Arial" charset="0"/>
                          <a:ea typeface="ＭＳ Ｐゴシック" pitchFamily="50" charset="-128"/>
                        </a:rPr>
                        <a:t>1998</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1999</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2000</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2001</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2002</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smtClean="0">
                          <a:ln>
                            <a:noFill/>
                          </a:ln>
                          <a:solidFill>
                            <a:schemeClr val="tx1"/>
                          </a:solidFill>
                          <a:effectLst/>
                          <a:latin typeface="Arial" charset="0"/>
                          <a:ea typeface="ＭＳ Ｐゴシック" pitchFamily="50" charset="-128"/>
                        </a:rPr>
                        <a:t>2003</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smtClean="0">
                          <a:ln>
                            <a:noFill/>
                          </a:ln>
                          <a:solidFill>
                            <a:schemeClr val="tx1"/>
                          </a:solidFill>
                          <a:effectLst/>
                          <a:latin typeface="Arial" charset="0"/>
                          <a:ea typeface="ＭＳ Ｐゴシック" pitchFamily="50" charset="-128"/>
                        </a:rPr>
                        <a:t>2004</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2005</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2006</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2007</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2008</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2009</a:t>
                      </a: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20</a:t>
                      </a:r>
                      <a:r>
                        <a:rPr kumimoji="0" lang="en-US" altLang="ja-JP" sz="1200" b="1" i="0" u="none" strike="noStrike" cap="none" normalizeH="0" baseline="0" dirty="0" smtClean="0">
                          <a:ln>
                            <a:noFill/>
                          </a:ln>
                          <a:solidFill>
                            <a:schemeClr val="tx1"/>
                          </a:solidFill>
                          <a:effectLst/>
                          <a:latin typeface="Arial" charset="0"/>
                          <a:ea typeface="ＭＳ Ｐゴシック" pitchFamily="50" charset="-128"/>
                        </a:rPr>
                        <a:t>1</a:t>
                      </a:r>
                      <a:r>
                        <a:rPr kumimoji="0" lang="ja-JP" altLang="en-US" sz="1200" b="1" i="0" u="none" strike="noStrike" cap="none" normalizeH="0" baseline="0" dirty="0" smtClean="0">
                          <a:ln>
                            <a:noFill/>
                          </a:ln>
                          <a:solidFill>
                            <a:schemeClr val="tx1"/>
                          </a:solidFill>
                          <a:effectLst/>
                          <a:latin typeface="Arial" charset="0"/>
                          <a:ea typeface="ＭＳ Ｐゴシック" pitchFamily="50" charset="-128"/>
                        </a:rPr>
                        <a:t>0</a:t>
                      </a:r>
                      <a:endParaRPr kumimoji="0" lang="en-US" altLang="ja-JP" sz="1200" b="1"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3175" cap="flat" cmpd="sng" algn="ctr">
                      <a:solidFill>
                        <a:schemeClr val="bg2"/>
                      </a:solidFill>
                      <a:prstDash val="sysDot"/>
                      <a:round/>
                      <a:headEnd type="none" w="med" len="med"/>
                      <a:tailEnd type="none" w="med" len="med"/>
                    </a:lnL>
                    <a:lnR w="3175" cap="flat" cmpd="sng" algn="ctr">
                      <a:solidFill>
                        <a:schemeClr val="bg2"/>
                      </a:solidFill>
                      <a:prstDash val="sysDot"/>
                      <a:round/>
                      <a:headEnd type="none" w="med" len="med"/>
                      <a:tailEnd type="none" w="med" len="med"/>
                    </a:lnR>
                    <a:lnT w="28575" cap="flat" cmpd="sng" algn="ctr">
                      <a:solidFill>
                        <a:schemeClr val="bg2"/>
                      </a:solidFill>
                      <a:prstDash val="solid"/>
                      <a:round/>
                      <a:headEnd type="none" w="med" len="med"/>
                      <a:tailEnd type="none" w="med" len="med"/>
                    </a:lnT>
                    <a:lnB cap="flat">
                      <a:noFill/>
                    </a:lnB>
                    <a:lnTlToBr>
                      <a:noFill/>
                    </a:lnTlToBr>
                    <a:lnBlToTr>
                      <a:noFill/>
                    </a:lnBlToTr>
                    <a:noFill/>
                  </a:tcPr>
                </a:tc>
              </a:tr>
            </a:tbl>
          </a:graphicData>
        </a:graphic>
      </p:graphicFrame>
      <p:pic>
        <p:nvPicPr>
          <p:cNvPr id="21" name="Picture 4220" descr="Jap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300663"/>
            <a:ext cx="40481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221" desc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688" y="5300663"/>
            <a:ext cx="3857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222" descr="Jap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350" y="5300663"/>
            <a:ext cx="4048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223" desc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850" y="5300663"/>
            <a:ext cx="3857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24" desc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188" y="5300663"/>
            <a:ext cx="3857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225" desc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525" y="5300663"/>
            <a:ext cx="3857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256" descr="Jap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3611" y="5300663"/>
            <a:ext cx="4048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54"/>
          <p:cNvSpPr txBox="1">
            <a:spLocks noChangeArrowheads="1"/>
          </p:cNvSpPr>
          <p:nvPr/>
        </p:nvSpPr>
        <p:spPr bwMode="auto">
          <a:xfrm>
            <a:off x="6139521" y="2844225"/>
            <a:ext cx="1096775"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lgn="ctr">
              <a:spcBef>
                <a:spcPct val="50000"/>
              </a:spcBef>
            </a:pPr>
            <a:r>
              <a:rPr lang="en-US" altLang="ja-JP" sz="3200" b="1" dirty="0" smtClean="0">
                <a:solidFill>
                  <a:schemeClr val="tx2"/>
                </a:solidFill>
                <a:latin typeface="Arial" charset="0"/>
              </a:rPr>
              <a:t>CMS</a:t>
            </a:r>
            <a:endParaRPr lang="ja-JP" altLang="en-US" sz="3200" b="1" dirty="0">
              <a:solidFill>
                <a:schemeClr val="tx2"/>
              </a:solidFill>
              <a:latin typeface="Arial" charset="0"/>
            </a:endParaRPr>
          </a:p>
        </p:txBody>
      </p:sp>
      <p:sp>
        <p:nvSpPr>
          <p:cNvPr id="30" name="Text Box 54"/>
          <p:cNvSpPr txBox="1">
            <a:spLocks noChangeArrowheads="1"/>
          </p:cNvSpPr>
          <p:nvPr/>
        </p:nvSpPr>
        <p:spPr bwMode="auto">
          <a:xfrm>
            <a:off x="7050215" y="1954213"/>
            <a:ext cx="1866793"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lgn="ctr">
              <a:spcBef>
                <a:spcPct val="50000"/>
              </a:spcBef>
            </a:pPr>
            <a:r>
              <a:rPr lang="en-US" altLang="ja-JP" sz="3200" b="1" dirty="0" smtClean="0">
                <a:solidFill>
                  <a:schemeClr val="tx2"/>
                </a:solidFill>
                <a:latin typeface="Arial" charset="0"/>
              </a:rPr>
              <a:t>Web</a:t>
            </a:r>
            <a:r>
              <a:rPr lang="ja-JP" altLang="en-US" sz="3200" b="1" dirty="0" smtClean="0">
                <a:solidFill>
                  <a:schemeClr val="tx2"/>
                </a:solidFill>
                <a:latin typeface="Arial" charset="0"/>
              </a:rPr>
              <a:t>解析</a:t>
            </a:r>
            <a:endParaRPr lang="ja-JP" altLang="en-US" sz="3200" b="1" dirty="0">
              <a:solidFill>
                <a:schemeClr val="tx2"/>
              </a:solidFill>
              <a:latin typeface="Arial" charset="0"/>
            </a:endParaRPr>
          </a:p>
        </p:txBody>
      </p:sp>
      <p:sp>
        <p:nvSpPr>
          <p:cNvPr id="31" name="Text Box 54"/>
          <p:cNvSpPr txBox="1">
            <a:spLocks noChangeArrowheads="1"/>
          </p:cNvSpPr>
          <p:nvPr/>
        </p:nvSpPr>
        <p:spPr bwMode="auto">
          <a:xfrm>
            <a:off x="3621299" y="3422650"/>
            <a:ext cx="1491883"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lgn="ctr">
              <a:spcBef>
                <a:spcPct val="50000"/>
              </a:spcBef>
            </a:pPr>
            <a:r>
              <a:rPr lang="en-US" altLang="ja-JP" sz="3200" b="1" dirty="0" smtClean="0">
                <a:solidFill>
                  <a:schemeClr val="tx2"/>
                </a:solidFill>
                <a:latin typeface="Arial" charset="0"/>
              </a:rPr>
              <a:t>IA</a:t>
            </a:r>
            <a:r>
              <a:rPr lang="ja-JP" altLang="en-US" sz="3200" b="1" dirty="0">
                <a:solidFill>
                  <a:schemeClr val="tx2"/>
                </a:solidFill>
                <a:latin typeface="Arial" charset="0"/>
              </a:rPr>
              <a:t> </a:t>
            </a:r>
            <a:r>
              <a:rPr lang="en-US" altLang="ja-JP" sz="3200" b="1" dirty="0" smtClean="0">
                <a:solidFill>
                  <a:schemeClr val="tx2"/>
                </a:solidFill>
                <a:latin typeface="Arial" charset="0"/>
              </a:rPr>
              <a:t>/ UX</a:t>
            </a:r>
            <a:endParaRPr lang="ja-JP" altLang="en-US" sz="3200" b="1" dirty="0">
              <a:solidFill>
                <a:schemeClr val="tx2"/>
              </a:solidFill>
              <a:latin typeface="Arial" charset="0"/>
            </a:endParaRPr>
          </a:p>
        </p:txBody>
      </p:sp>
    </p:spTree>
    <p:extLst>
      <p:ext uri="{BB962C8B-B14F-4D97-AF65-F5344CB8AC3E}">
        <p14:creationId xmlns:p14="http://schemas.microsoft.com/office/powerpoint/2010/main" val="512640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ja-JP" altLang="en-US" dirty="0" smtClean="0"/>
              <a:t>「実践</a:t>
            </a:r>
            <a:r>
              <a:rPr lang="en-US" altLang="ja-JP" dirty="0" smtClean="0"/>
              <a:t>CMS*IA</a:t>
            </a:r>
            <a:r>
              <a:rPr lang="ja-JP" altLang="en-US" dirty="0" smtClean="0"/>
              <a:t>」のコンセプトダイアグラム</a:t>
            </a:r>
          </a:p>
        </p:txBody>
      </p:sp>
      <p:sp>
        <p:nvSpPr>
          <p:cNvPr id="16" name="円弧 15"/>
          <p:cNvSpPr/>
          <p:nvPr/>
        </p:nvSpPr>
        <p:spPr>
          <a:xfrm>
            <a:off x="323528" y="4509120"/>
            <a:ext cx="3240360" cy="2348880"/>
          </a:xfrm>
          <a:prstGeom prst="arc">
            <a:avLst/>
          </a:prstGeom>
          <a:gradFill flip="none" rotWithShape="1">
            <a:gsLst>
              <a:gs pos="0">
                <a:srgbClr val="92D050">
                  <a:tint val="66000"/>
                  <a:satMod val="160000"/>
                </a:srgbClr>
              </a:gs>
              <a:gs pos="100000">
                <a:schemeClr val="bg1"/>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flipV="1">
            <a:off x="323528" y="620688"/>
            <a:ext cx="3240360" cy="2348880"/>
          </a:xfrm>
          <a:prstGeom prst="arc">
            <a:avLst/>
          </a:prstGeom>
          <a:gradFill flip="none" rotWithShape="1">
            <a:gsLst>
              <a:gs pos="24000">
                <a:srgbClr val="CECEEF"/>
              </a:gs>
              <a:gs pos="0">
                <a:schemeClr val="accent6">
                  <a:lumMod val="40000"/>
                  <a:lumOff val="60000"/>
                </a:schemeClr>
              </a:gs>
              <a:gs pos="100000">
                <a:schemeClr val="bg1"/>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p:nvSpPr>
        <p:spPr>
          <a:xfrm flipH="1">
            <a:off x="5004048" y="4509120"/>
            <a:ext cx="3240360" cy="2348880"/>
          </a:xfrm>
          <a:prstGeom prst="arc">
            <a:avLst/>
          </a:prstGeom>
          <a:gradFill>
            <a:gsLst>
              <a:gs pos="0">
                <a:srgbClr val="FFFF00"/>
              </a:gs>
              <a:gs pos="100000">
                <a:schemeClr val="bg1"/>
              </a:gs>
            </a:gsLst>
            <a:lin ang="72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p:cNvSpPr/>
          <p:nvPr/>
        </p:nvSpPr>
        <p:spPr>
          <a:xfrm flipH="1" flipV="1">
            <a:off x="5004048" y="620688"/>
            <a:ext cx="3240360" cy="2348880"/>
          </a:xfrm>
          <a:prstGeom prst="arc">
            <a:avLst/>
          </a:prstGeom>
          <a:gradFill flip="none" rotWithShape="1">
            <a:gsLst>
              <a:gs pos="0">
                <a:schemeClr val="bg1">
                  <a:lumMod val="85000"/>
                </a:schemeClr>
              </a:gs>
              <a:gs pos="100000">
                <a:schemeClr val="bg1"/>
              </a:gs>
            </a:gsLst>
            <a:lin ang="72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環状矢印 22"/>
          <p:cNvSpPr/>
          <p:nvPr/>
        </p:nvSpPr>
        <p:spPr>
          <a:xfrm flipH="1">
            <a:off x="2195736" y="1844824"/>
            <a:ext cx="4064317" cy="4064317"/>
          </a:xfrm>
          <a:prstGeom prst="circularArrow">
            <a:avLst>
              <a:gd name="adj1" fmla="val 6898"/>
              <a:gd name="adj2" fmla="val 465012"/>
              <a:gd name="adj3" fmla="val 16750847"/>
              <a:gd name="adj4" fmla="val 15184141"/>
              <a:gd name="adj5" fmla="val 8047"/>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テキスト ボックス 28"/>
          <p:cNvSpPr txBox="1"/>
          <p:nvPr/>
        </p:nvSpPr>
        <p:spPr>
          <a:xfrm rot="2396898">
            <a:off x="3557748" y="2737293"/>
            <a:ext cx="543739" cy="523220"/>
          </a:xfrm>
          <a:prstGeom prst="rect">
            <a:avLst/>
          </a:prstGeom>
          <a:noFill/>
        </p:spPr>
        <p:txBody>
          <a:bodyPr wrap="none" rtlCol="0">
            <a:spAutoFit/>
          </a:bodyPr>
          <a:lstStyle/>
          <a:p>
            <a:r>
              <a:rPr kumimoji="1" lang="ja-JP" altLang="en-US" sz="2800" dirty="0" smtClean="0">
                <a:solidFill>
                  <a:schemeClr val="accent1"/>
                </a:solidFill>
                <a:latin typeface="+mn-ea"/>
                <a:ea typeface="+mn-ea"/>
              </a:rPr>
              <a:t>践</a:t>
            </a:r>
            <a:endParaRPr kumimoji="1" lang="ja-JP" altLang="en-US" sz="2800" dirty="0">
              <a:solidFill>
                <a:schemeClr val="accent1"/>
              </a:solidFill>
              <a:latin typeface="+mn-ea"/>
              <a:ea typeface="+mn-ea"/>
            </a:endParaRPr>
          </a:p>
        </p:txBody>
      </p:sp>
      <p:sp>
        <p:nvSpPr>
          <p:cNvPr id="22" name="環状矢印 21"/>
          <p:cNvSpPr/>
          <p:nvPr/>
        </p:nvSpPr>
        <p:spPr>
          <a:xfrm rot="16200000" flipH="1">
            <a:off x="2091858" y="1772816"/>
            <a:ext cx="4064317" cy="4064317"/>
          </a:xfrm>
          <a:prstGeom prst="circularArrow">
            <a:avLst>
              <a:gd name="adj1" fmla="val 6898"/>
              <a:gd name="adj2" fmla="val 465012"/>
              <a:gd name="adj3" fmla="val 16750847"/>
              <a:gd name="adj4" fmla="val 15184141"/>
              <a:gd name="adj5" fmla="val 80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環状矢印 24"/>
          <p:cNvSpPr/>
          <p:nvPr/>
        </p:nvSpPr>
        <p:spPr>
          <a:xfrm rot="10800000" flipH="1">
            <a:off x="2314351" y="1556792"/>
            <a:ext cx="4064317" cy="4064317"/>
          </a:xfrm>
          <a:prstGeom prst="circularArrow">
            <a:avLst>
              <a:gd name="adj1" fmla="val 6898"/>
              <a:gd name="adj2" fmla="val 465012"/>
              <a:gd name="adj3" fmla="val 16750847"/>
              <a:gd name="adj4" fmla="val 15184141"/>
              <a:gd name="adj5" fmla="val 80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環状矢印 26"/>
          <p:cNvSpPr/>
          <p:nvPr/>
        </p:nvSpPr>
        <p:spPr>
          <a:xfrm rot="5400000" flipH="1">
            <a:off x="2411760" y="1700808"/>
            <a:ext cx="4064317" cy="4064317"/>
          </a:xfrm>
          <a:prstGeom prst="circularArrow">
            <a:avLst>
              <a:gd name="adj1" fmla="val 6898"/>
              <a:gd name="adj2" fmla="val 465012"/>
              <a:gd name="adj3" fmla="val 16750847"/>
              <a:gd name="adj4" fmla="val 15184141"/>
              <a:gd name="adj5" fmla="val 8047"/>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テキスト ボックス 42"/>
          <p:cNvSpPr txBox="1"/>
          <p:nvPr/>
        </p:nvSpPr>
        <p:spPr>
          <a:xfrm rot="2282651">
            <a:off x="5087331" y="3973985"/>
            <a:ext cx="543739" cy="523220"/>
          </a:xfrm>
          <a:prstGeom prst="rect">
            <a:avLst/>
          </a:prstGeom>
          <a:noFill/>
        </p:spPr>
        <p:txBody>
          <a:bodyPr wrap="none" rtlCol="0">
            <a:spAutoFit/>
          </a:bodyPr>
          <a:lstStyle/>
          <a:p>
            <a:r>
              <a:rPr kumimoji="1" lang="ja-JP" altLang="en-US" sz="2800" dirty="0" smtClean="0">
                <a:solidFill>
                  <a:schemeClr val="accent1"/>
                </a:solidFill>
                <a:latin typeface="+mn-ea"/>
                <a:ea typeface="+mn-ea"/>
              </a:rPr>
              <a:t>改</a:t>
            </a:r>
            <a:endParaRPr kumimoji="1" lang="ja-JP" altLang="en-US" sz="2800" dirty="0">
              <a:solidFill>
                <a:schemeClr val="accent1"/>
              </a:solidFill>
              <a:latin typeface="+mn-ea"/>
              <a:ea typeface="+mn-ea"/>
            </a:endParaRPr>
          </a:p>
        </p:txBody>
      </p:sp>
      <p:sp>
        <p:nvSpPr>
          <p:cNvPr id="45" name="テキスト ボックス 44"/>
          <p:cNvSpPr txBox="1"/>
          <p:nvPr/>
        </p:nvSpPr>
        <p:spPr>
          <a:xfrm>
            <a:off x="3995936" y="1889280"/>
            <a:ext cx="543739" cy="523220"/>
          </a:xfrm>
          <a:prstGeom prst="rect">
            <a:avLst/>
          </a:prstGeom>
          <a:noFill/>
        </p:spPr>
        <p:txBody>
          <a:bodyPr wrap="none" rtlCol="0">
            <a:spAutoFit/>
          </a:bodyPr>
          <a:lstStyle/>
          <a:p>
            <a:r>
              <a:rPr kumimoji="1" lang="ja-JP" altLang="en-US" sz="2800" dirty="0" smtClean="0">
                <a:ln w="10160">
                  <a:solidFill>
                    <a:schemeClr val="accent2"/>
                  </a:solidFill>
                  <a:prstDash val="solid"/>
                </a:ln>
                <a:solidFill>
                  <a:srgbClr val="FFFFFF"/>
                </a:solidFill>
                <a:effectLst>
                  <a:outerShdw blurRad="38100" dist="32000" dir="5400000" algn="tl">
                    <a:srgbClr val="000000">
                      <a:alpha val="30000"/>
                    </a:srgbClr>
                  </a:outerShdw>
                </a:effectLst>
                <a:latin typeface="+mn-ea"/>
                <a:ea typeface="+mn-ea"/>
              </a:rPr>
              <a:t>提</a:t>
            </a:r>
            <a:endParaRPr kumimoji="1" lang="ja-JP" altLang="en-US" sz="2800" dirty="0">
              <a:ln w="10160">
                <a:solidFill>
                  <a:schemeClr val="accent2"/>
                </a:solidFill>
                <a:prstDash val="solid"/>
              </a:ln>
              <a:solidFill>
                <a:srgbClr val="FFFFFF"/>
              </a:solidFill>
              <a:effectLst>
                <a:outerShdw blurRad="38100" dist="32000" dir="5400000" algn="tl">
                  <a:srgbClr val="000000">
                    <a:alpha val="30000"/>
                  </a:srgbClr>
                </a:outerShdw>
              </a:effectLst>
              <a:latin typeface="+mn-ea"/>
              <a:ea typeface="+mn-ea"/>
            </a:endParaRPr>
          </a:p>
        </p:txBody>
      </p:sp>
      <p:sp>
        <p:nvSpPr>
          <p:cNvPr id="46" name="テキスト ボックス 45"/>
          <p:cNvSpPr txBox="1"/>
          <p:nvPr/>
        </p:nvSpPr>
        <p:spPr>
          <a:xfrm>
            <a:off x="5882614" y="3430485"/>
            <a:ext cx="543739" cy="523220"/>
          </a:xfrm>
          <a:prstGeom prst="rect">
            <a:avLst/>
          </a:prstGeom>
          <a:noFill/>
        </p:spPr>
        <p:txBody>
          <a:bodyPr wrap="none" rtlCol="0">
            <a:spAutoFit/>
          </a:bodyPr>
          <a:lstStyle/>
          <a:p>
            <a:r>
              <a:rPr kumimoji="1" lang="ja-JP" altLang="en-US" sz="2800" dirty="0" smtClean="0">
                <a:ln w="10160">
                  <a:solidFill>
                    <a:schemeClr val="accent2"/>
                  </a:solidFill>
                  <a:prstDash val="solid"/>
                </a:ln>
                <a:solidFill>
                  <a:srgbClr val="FFFFFF"/>
                </a:solidFill>
                <a:effectLst>
                  <a:outerShdw blurRad="38100" dist="32000" dir="5400000" algn="tl">
                    <a:srgbClr val="000000">
                      <a:alpha val="30000"/>
                    </a:srgbClr>
                  </a:outerShdw>
                </a:effectLst>
                <a:latin typeface="+mn-ea"/>
                <a:ea typeface="+mn-ea"/>
              </a:rPr>
              <a:t>参</a:t>
            </a:r>
            <a:endParaRPr kumimoji="1" lang="ja-JP" altLang="en-US" sz="2800" dirty="0">
              <a:ln w="10160">
                <a:solidFill>
                  <a:schemeClr val="accent2"/>
                </a:solidFill>
                <a:prstDash val="solid"/>
              </a:ln>
              <a:solidFill>
                <a:srgbClr val="FFFFFF"/>
              </a:solidFill>
              <a:effectLst>
                <a:outerShdw blurRad="38100" dist="32000" dir="5400000" algn="tl">
                  <a:srgbClr val="000000">
                    <a:alpha val="30000"/>
                  </a:srgbClr>
                </a:outerShdw>
              </a:effectLst>
              <a:latin typeface="+mn-ea"/>
              <a:ea typeface="+mn-ea"/>
            </a:endParaRPr>
          </a:p>
        </p:txBody>
      </p:sp>
      <p:sp>
        <p:nvSpPr>
          <p:cNvPr id="53" name="テキスト ボックス 52"/>
          <p:cNvSpPr txBox="1"/>
          <p:nvPr/>
        </p:nvSpPr>
        <p:spPr>
          <a:xfrm>
            <a:off x="1971712" y="1889280"/>
            <a:ext cx="1107996" cy="369332"/>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事業会社</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54" name="テキスト ボックス 53"/>
          <p:cNvSpPr txBox="1"/>
          <p:nvPr/>
        </p:nvSpPr>
        <p:spPr>
          <a:xfrm>
            <a:off x="1963204" y="5085184"/>
            <a:ext cx="1170513" cy="369332"/>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個人サイト</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55" name="テキスト ボックス 54"/>
          <p:cNvSpPr txBox="1"/>
          <p:nvPr/>
        </p:nvSpPr>
        <p:spPr>
          <a:xfrm>
            <a:off x="5608903" y="4941168"/>
            <a:ext cx="1029449" cy="646331"/>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セミナー</a:t>
            </a:r>
            <a:r>
              <a:rPr kumimoji="1" lang="en-US" altLang="ja-JP" dirty="0" smtClean="0">
                <a:effectLst>
                  <a:outerShdw blurRad="60007" dir="2000400" sy="-30000" kx="-800400" algn="bl" rotWithShape="0">
                    <a:prstClr val="black">
                      <a:alpha val="20000"/>
                    </a:prstClr>
                  </a:outerShdw>
                </a:effectLst>
                <a:latin typeface="+mn-ea"/>
                <a:ea typeface="+mn-ea"/>
              </a:rPr>
              <a:t/>
            </a:r>
            <a:br>
              <a:rPr kumimoji="1" lang="en-US" altLang="ja-JP" dirty="0" smtClean="0">
                <a:effectLst>
                  <a:outerShdw blurRad="60007" dir="2000400" sy="-30000" kx="-800400" algn="bl" rotWithShape="0">
                    <a:prstClr val="black">
                      <a:alpha val="20000"/>
                    </a:prstClr>
                  </a:outerShdw>
                </a:effectLst>
                <a:latin typeface="+mn-ea"/>
                <a:ea typeface="+mn-ea"/>
              </a:rPr>
            </a:br>
            <a:r>
              <a:rPr kumimoji="1" lang="ja-JP" altLang="en-US" dirty="0" smtClean="0">
                <a:effectLst>
                  <a:outerShdw blurRad="60007" dir="2000400" sy="-30000" kx="-800400" algn="bl" rotWithShape="0">
                    <a:prstClr val="black">
                      <a:alpha val="20000"/>
                    </a:prstClr>
                  </a:outerShdw>
                </a:effectLst>
                <a:latin typeface="+mn-ea"/>
                <a:ea typeface="+mn-ea"/>
              </a:rPr>
              <a:t>・メディア</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56" name="テキスト ボックス 55"/>
          <p:cNvSpPr txBox="1"/>
          <p:nvPr/>
        </p:nvSpPr>
        <p:spPr>
          <a:xfrm>
            <a:off x="5508104" y="1889280"/>
            <a:ext cx="1132041" cy="646331"/>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制作会社</a:t>
            </a:r>
            <a:r>
              <a:rPr kumimoji="1" lang="en-US" altLang="ja-JP" dirty="0" smtClean="0">
                <a:effectLst>
                  <a:outerShdw blurRad="60007" dir="2000400" sy="-30000" kx="-800400" algn="bl" rotWithShape="0">
                    <a:prstClr val="black">
                      <a:alpha val="20000"/>
                    </a:prstClr>
                  </a:outerShdw>
                </a:effectLst>
                <a:latin typeface="+mn-ea"/>
                <a:ea typeface="+mn-ea"/>
              </a:rPr>
              <a:t/>
            </a:r>
            <a:br>
              <a:rPr kumimoji="1" lang="en-US" altLang="ja-JP" dirty="0" smtClean="0">
                <a:effectLst>
                  <a:outerShdw blurRad="60007" dir="2000400" sy="-30000" kx="-800400" algn="bl" rotWithShape="0">
                    <a:prstClr val="black">
                      <a:alpha val="20000"/>
                    </a:prstClr>
                  </a:outerShdw>
                </a:effectLst>
                <a:latin typeface="+mn-ea"/>
                <a:ea typeface="+mn-ea"/>
              </a:rPr>
            </a:br>
            <a:r>
              <a:rPr kumimoji="1" lang="ja-JP" altLang="en-US" dirty="0" smtClean="0">
                <a:effectLst>
                  <a:outerShdw blurRad="60007" dir="2000400" sy="-30000" kx="-800400" algn="bl" rotWithShape="0">
                    <a:prstClr val="black">
                      <a:alpha val="20000"/>
                    </a:prstClr>
                  </a:outerShdw>
                </a:effectLst>
                <a:latin typeface="+mn-ea"/>
                <a:ea typeface="+mn-ea"/>
              </a:rPr>
              <a:t>・ベンダー</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44" name="テキスト ボックス 43"/>
          <p:cNvSpPr txBox="1"/>
          <p:nvPr/>
        </p:nvSpPr>
        <p:spPr>
          <a:xfrm>
            <a:off x="2153378" y="3439615"/>
            <a:ext cx="543739" cy="523220"/>
          </a:xfrm>
          <a:prstGeom prst="rect">
            <a:avLst/>
          </a:prstGeom>
          <a:noFill/>
        </p:spPr>
        <p:txBody>
          <a:bodyPr wrap="none" rtlCol="0">
            <a:spAutoFit/>
          </a:bodyPr>
          <a:lstStyle/>
          <a:p>
            <a:r>
              <a:rPr kumimoji="1" lang="ja-JP" alt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rPr>
              <a:t>試</a:t>
            </a:r>
            <a:endParaRPr kumimoji="1" lang="ja-JP" alt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endParaRPr>
          </a:p>
        </p:txBody>
      </p:sp>
      <p:sp>
        <p:nvSpPr>
          <p:cNvPr id="47" name="テキスト ボックス 46"/>
          <p:cNvSpPr txBox="1"/>
          <p:nvPr/>
        </p:nvSpPr>
        <p:spPr>
          <a:xfrm>
            <a:off x="4038751" y="4981254"/>
            <a:ext cx="543739" cy="523220"/>
          </a:xfrm>
          <a:prstGeom prst="rect">
            <a:avLst/>
          </a:prstGeom>
          <a:noFill/>
        </p:spPr>
        <p:txBody>
          <a:bodyPr wrap="none" rtlCol="0">
            <a:spAutoFit/>
          </a:bodyPr>
          <a:lstStyle/>
          <a:p>
            <a:r>
              <a:rPr kumimoji="1" lang="ja-JP" alt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rPr>
              <a:t>発</a:t>
            </a:r>
            <a:endParaRPr kumimoji="1" lang="ja-JP" alt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endParaRPr>
          </a:p>
        </p:txBody>
      </p:sp>
      <p:pic>
        <p:nvPicPr>
          <p:cNvPr id="4" name="Picture 2" descr="http://a1.twimg.com/a/1285137161/images/twitter_logo_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164" y="5695162"/>
            <a:ext cx="1127232" cy="29322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2038116" y="4700834"/>
            <a:ext cx="475914" cy="318839"/>
            <a:chOff x="7884368" y="3081381"/>
            <a:chExt cx="792088" cy="507570"/>
          </a:xfrm>
          <a:solidFill>
            <a:schemeClr val="bg1"/>
          </a:solidFill>
        </p:grpSpPr>
        <p:sp>
          <p:nvSpPr>
            <p:cNvPr id="9" name="二等辺三角形 8"/>
            <p:cNvSpPr/>
            <p:nvPr/>
          </p:nvSpPr>
          <p:spPr>
            <a:xfrm>
              <a:off x="7884368" y="3081381"/>
              <a:ext cx="792088" cy="2422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028384" y="3323632"/>
              <a:ext cx="504056" cy="265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星 5 17"/>
          <p:cNvSpPr/>
          <p:nvPr/>
        </p:nvSpPr>
        <p:spPr>
          <a:xfrm>
            <a:off x="2703546" y="4618996"/>
            <a:ext cx="348649" cy="34864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7" name="オブジェクト 56"/>
          <p:cNvGraphicFramePr>
            <a:graphicFrameLocks noChangeAspect="1"/>
          </p:cNvGraphicFramePr>
          <p:nvPr>
            <p:extLst>
              <p:ext uri="{D42A27DB-BD31-4B8C-83A1-F6EECF244321}">
                <p14:modId xmlns:p14="http://schemas.microsoft.com/office/powerpoint/2010/main" val="3973107558"/>
              </p:ext>
            </p:extLst>
          </p:nvPr>
        </p:nvGraphicFramePr>
        <p:xfrm>
          <a:off x="2555776" y="2551478"/>
          <a:ext cx="286222" cy="373466"/>
        </p:xfrm>
        <a:graphic>
          <a:graphicData uri="http://schemas.openxmlformats.org/presentationml/2006/ole">
            <mc:AlternateContent xmlns:mc="http://schemas.openxmlformats.org/markup-compatibility/2006">
              <mc:Choice xmlns:v="urn:schemas-microsoft-com:vml" Requires="v">
                <p:oleObj spid="_x0000_s18474" name="Visio" r:id="rId4" imgW="661595" imgH="799434" progId="">
                  <p:embed/>
                </p:oleObj>
              </mc:Choice>
              <mc:Fallback>
                <p:oleObj name="Visio" r:id="rId4" imgW="661595" imgH="799434"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551478"/>
                        <a:ext cx="286222" cy="37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オブジェクト 57"/>
          <p:cNvGraphicFramePr>
            <a:graphicFrameLocks noChangeAspect="1"/>
          </p:cNvGraphicFramePr>
          <p:nvPr>
            <p:extLst>
              <p:ext uri="{D42A27DB-BD31-4B8C-83A1-F6EECF244321}">
                <p14:modId xmlns:p14="http://schemas.microsoft.com/office/powerpoint/2010/main" val="2949056502"/>
              </p:ext>
            </p:extLst>
          </p:nvPr>
        </p:nvGraphicFramePr>
        <p:xfrm>
          <a:off x="3077124" y="4865152"/>
          <a:ext cx="286222" cy="373466"/>
        </p:xfrm>
        <a:graphic>
          <a:graphicData uri="http://schemas.openxmlformats.org/presentationml/2006/ole">
            <mc:AlternateContent xmlns:mc="http://schemas.openxmlformats.org/markup-compatibility/2006">
              <mc:Choice xmlns:v="urn:schemas-microsoft-com:vml" Requires="v">
                <p:oleObj spid="_x0000_s18475" name="Visio" r:id="rId6" imgW="593822" imgH="774147" progId="">
                  <p:embed/>
                </p:oleObj>
              </mc:Choice>
              <mc:Fallback>
                <p:oleObj name="Visio" r:id="rId6" imgW="593822" imgH="774147"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7124" y="4865152"/>
                        <a:ext cx="286222" cy="37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オブジェクト 58"/>
          <p:cNvGraphicFramePr>
            <a:graphicFrameLocks noChangeAspect="1"/>
          </p:cNvGraphicFramePr>
          <p:nvPr>
            <p:extLst>
              <p:ext uri="{D42A27DB-BD31-4B8C-83A1-F6EECF244321}">
                <p14:modId xmlns:p14="http://schemas.microsoft.com/office/powerpoint/2010/main" val="3633231731"/>
              </p:ext>
            </p:extLst>
          </p:nvPr>
        </p:nvGraphicFramePr>
        <p:xfrm>
          <a:off x="5217161" y="4891108"/>
          <a:ext cx="286222" cy="373466"/>
        </p:xfrm>
        <a:graphic>
          <a:graphicData uri="http://schemas.openxmlformats.org/presentationml/2006/ole">
            <mc:AlternateContent xmlns:mc="http://schemas.openxmlformats.org/markup-compatibility/2006">
              <mc:Choice xmlns:v="urn:schemas-microsoft-com:vml" Requires="v">
                <p:oleObj spid="_x0000_s18476" name="Visio" r:id="rId8" imgW="593822" imgH="774147" progId="">
                  <p:embed/>
                </p:oleObj>
              </mc:Choice>
              <mc:Fallback>
                <p:oleObj name="Visio" r:id="rId8" imgW="593822" imgH="774147"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7161" y="4891108"/>
                        <a:ext cx="286222" cy="37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フローチャート : 記憶データ 59"/>
          <p:cNvSpPr/>
          <p:nvPr/>
        </p:nvSpPr>
        <p:spPr>
          <a:xfrm rot="5400000">
            <a:off x="5994590" y="4687462"/>
            <a:ext cx="271275" cy="236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ローチャート : 記憶データ 60"/>
          <p:cNvSpPr/>
          <p:nvPr/>
        </p:nvSpPr>
        <p:spPr>
          <a:xfrm rot="5400000">
            <a:off x="6243487" y="4687463"/>
            <a:ext cx="271275" cy="236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直方体 61"/>
          <p:cNvSpPr/>
          <p:nvPr/>
        </p:nvSpPr>
        <p:spPr>
          <a:xfrm>
            <a:off x="2078411" y="2347568"/>
            <a:ext cx="269849" cy="436464"/>
          </a:xfrm>
          <a:prstGeom prst="cub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flipH="1" flipV="1">
            <a:off x="3079708" y="2756618"/>
            <a:ext cx="959043" cy="796743"/>
          </a:xfrm>
          <a:prstGeom prst="straightConnector1">
            <a:avLst/>
          </a:prstGeom>
          <a:ln w="127000">
            <a:miter lim="800000"/>
            <a:tailEnd type="triangle" w="med" len="med"/>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3815916" y="3245452"/>
            <a:ext cx="93610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731" name="テキスト ボックス 73730"/>
          <p:cNvSpPr txBox="1"/>
          <p:nvPr/>
        </p:nvSpPr>
        <p:spPr>
          <a:xfrm>
            <a:off x="1528005" y="1769728"/>
            <a:ext cx="461665" cy="4370176"/>
          </a:xfrm>
          <a:prstGeom prst="rect">
            <a:avLst/>
          </a:prstGeom>
          <a:noFill/>
        </p:spPr>
        <p:txBody>
          <a:bodyPr vert="eaVert" wrap="square" rtlCol="0">
            <a:spAutoFit/>
          </a:bodyPr>
          <a:lstStyle/>
          <a:p>
            <a:r>
              <a:rPr kumimoji="1" lang="ja-JP" altLang="en-US" dirty="0" smtClean="0">
                <a:latin typeface="+mn-ea"/>
                <a:ea typeface="+mn-ea"/>
              </a:rPr>
              <a:t>実践＝体験に基づく</a:t>
            </a:r>
            <a:r>
              <a:rPr kumimoji="1" lang="ja-JP" altLang="en-US" dirty="0" smtClean="0">
                <a:solidFill>
                  <a:srgbClr val="FF0000"/>
                </a:solidFill>
                <a:latin typeface="+mn-ea"/>
                <a:ea typeface="+mn-ea"/>
              </a:rPr>
              <a:t>改善</a:t>
            </a:r>
            <a:r>
              <a:rPr kumimoji="1" lang="ja-JP" altLang="en-US" dirty="0" smtClean="0">
                <a:latin typeface="+mn-ea"/>
                <a:ea typeface="+mn-ea"/>
              </a:rPr>
              <a:t>と</a:t>
            </a:r>
            <a:r>
              <a:rPr kumimoji="1" lang="ja-JP" altLang="en-US" dirty="0" smtClean="0">
                <a:solidFill>
                  <a:schemeClr val="accent2"/>
                </a:solidFill>
                <a:latin typeface="+mn-ea"/>
                <a:ea typeface="+mn-ea"/>
              </a:rPr>
              <a:t>共感</a:t>
            </a:r>
            <a:r>
              <a:rPr kumimoji="1" lang="ja-JP" altLang="en-US" dirty="0" smtClean="0">
                <a:latin typeface="+mn-ea"/>
                <a:ea typeface="+mn-ea"/>
              </a:rPr>
              <a:t>のサイクル</a:t>
            </a:r>
            <a:endParaRPr kumimoji="1" lang="ja-JP" altLang="en-US" dirty="0">
              <a:latin typeface="+mn-ea"/>
              <a:ea typeface="+mn-ea"/>
            </a:endParaRPr>
          </a:p>
        </p:txBody>
      </p:sp>
      <p:sp>
        <p:nvSpPr>
          <p:cNvPr id="73732" name="テキスト ボックス 73731"/>
          <p:cNvSpPr txBox="1"/>
          <p:nvPr/>
        </p:nvSpPr>
        <p:spPr>
          <a:xfrm>
            <a:off x="3006718" y="5661248"/>
            <a:ext cx="4030570" cy="369332"/>
          </a:xfrm>
          <a:prstGeom prst="rect">
            <a:avLst/>
          </a:prstGeom>
          <a:noFill/>
        </p:spPr>
        <p:txBody>
          <a:bodyPr wrap="square" rtlCol="0">
            <a:spAutoFit/>
          </a:bodyPr>
          <a:lstStyle/>
          <a:p>
            <a:r>
              <a:rPr kumimoji="1" lang="ja-JP" altLang="en-US" dirty="0" smtClean="0">
                <a:solidFill>
                  <a:schemeClr val="tx1">
                    <a:lumMod val="50000"/>
                    <a:lumOff val="50000"/>
                  </a:schemeClr>
                </a:solidFill>
                <a:latin typeface="+mn-ea"/>
                <a:ea typeface="+mn-ea"/>
              </a:rPr>
              <a:t>等のソーシャルメディアで反復が加速</a:t>
            </a:r>
            <a:endParaRPr kumimoji="1" lang="ja-JP" altLang="en-US" dirty="0">
              <a:solidFill>
                <a:schemeClr val="tx1">
                  <a:lumMod val="50000"/>
                  <a:lumOff val="50000"/>
                </a:schemeClr>
              </a:solidFill>
              <a:latin typeface="+mn-ea"/>
              <a:ea typeface="+mn-ea"/>
            </a:endParaRPr>
          </a:p>
        </p:txBody>
      </p:sp>
      <p:sp>
        <p:nvSpPr>
          <p:cNvPr id="73734" name="円形吹き出し 73733"/>
          <p:cNvSpPr/>
          <p:nvPr/>
        </p:nvSpPr>
        <p:spPr>
          <a:xfrm>
            <a:off x="4443918" y="2894233"/>
            <a:ext cx="720080" cy="512589"/>
          </a:xfrm>
          <a:prstGeom prst="wedgeEllipseCallout">
            <a:avLst>
              <a:gd name="adj1" fmla="val -31415"/>
              <a:gd name="adj2" fmla="val 724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a:t>
            </a:r>
            <a:endParaRPr kumimoji="1" lang="ja-JP" altLang="en-US" dirty="0">
              <a:solidFill>
                <a:schemeClr val="tx1"/>
              </a:solidFill>
            </a:endParaRPr>
          </a:p>
        </p:txBody>
      </p:sp>
      <p:sp>
        <p:nvSpPr>
          <p:cNvPr id="73735" name="円/楕円 73734"/>
          <p:cNvSpPr/>
          <p:nvPr/>
        </p:nvSpPr>
        <p:spPr>
          <a:xfrm>
            <a:off x="4114068" y="3912035"/>
            <a:ext cx="559048" cy="1793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p:cNvCxnSpPr/>
          <p:nvPr/>
        </p:nvCxnSpPr>
        <p:spPr>
          <a:xfrm flipH="1" flipV="1">
            <a:off x="4629220" y="4030178"/>
            <a:ext cx="826388" cy="680677"/>
          </a:xfrm>
          <a:prstGeom prst="straightConnector1">
            <a:avLst/>
          </a:prstGeom>
          <a:ln w="127000">
            <a:miter lim="800000"/>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73728" name="オブジェクト 73727"/>
          <p:cNvGraphicFramePr>
            <a:graphicFrameLocks noChangeAspect="1"/>
          </p:cNvGraphicFramePr>
          <p:nvPr>
            <p:extLst>
              <p:ext uri="{D42A27DB-BD31-4B8C-83A1-F6EECF244321}">
                <p14:modId xmlns:p14="http://schemas.microsoft.com/office/powerpoint/2010/main" val="1648579511"/>
              </p:ext>
            </p:extLst>
          </p:nvPr>
        </p:nvGraphicFramePr>
        <p:xfrm>
          <a:off x="3988765" y="3313875"/>
          <a:ext cx="593725" cy="774700"/>
        </p:xfrm>
        <a:graphic>
          <a:graphicData uri="http://schemas.openxmlformats.org/presentationml/2006/ole">
            <mc:AlternateContent xmlns:mc="http://schemas.openxmlformats.org/markup-compatibility/2006">
              <mc:Choice xmlns:v="urn:schemas-microsoft-com:vml" Requires="v">
                <p:oleObj spid="_x0000_s18477" name="Visio" r:id="rId9" imgW="593822" imgH="774147" progId="">
                  <p:embed/>
                </p:oleObj>
              </mc:Choice>
              <mc:Fallback>
                <p:oleObj name="Visio" r:id="rId9" imgW="593822" imgH="774147" progId="">
                  <p:embed/>
                  <p:pic>
                    <p:nvPicPr>
                      <p:cNvPr id="0"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8765" y="3313875"/>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円形吹き出し 62"/>
          <p:cNvSpPr/>
          <p:nvPr/>
        </p:nvSpPr>
        <p:spPr>
          <a:xfrm>
            <a:off x="5580112" y="2538316"/>
            <a:ext cx="499990" cy="355918"/>
          </a:xfrm>
          <a:prstGeom prst="wedgeEllipseCallout">
            <a:avLst>
              <a:gd name="adj1" fmla="val 54441"/>
              <a:gd name="adj2" fmla="val -4730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a:t>
            </a:r>
            <a:endParaRPr kumimoji="1" lang="ja-JP" altLang="en-US" sz="1200" dirty="0">
              <a:solidFill>
                <a:schemeClr val="tx1"/>
              </a:solidFill>
            </a:endParaRPr>
          </a:p>
        </p:txBody>
      </p:sp>
      <p:sp>
        <p:nvSpPr>
          <p:cNvPr id="2" name="テキスト ボックス 1"/>
          <p:cNvSpPr txBox="1"/>
          <p:nvPr/>
        </p:nvSpPr>
        <p:spPr>
          <a:xfrm>
            <a:off x="7596336" y="1228110"/>
            <a:ext cx="720080" cy="369332"/>
          </a:xfrm>
          <a:prstGeom prst="rect">
            <a:avLst/>
          </a:prstGeom>
          <a:noFill/>
        </p:spPr>
        <p:txBody>
          <a:bodyPr wrap="square" rtlCol="0">
            <a:spAutoFit/>
          </a:bodyPr>
          <a:lstStyle/>
          <a:p>
            <a:r>
              <a:rPr kumimoji="1" lang="en-US" altLang="ja-JP" dirty="0" smtClean="0"/>
              <a:t>v.2</a:t>
            </a:r>
            <a:endParaRPr kumimoji="1" lang="ja-JP" altLang="en-US" dirty="0"/>
          </a:p>
        </p:txBody>
      </p:sp>
    </p:spTree>
    <p:extLst>
      <p:ext uri="{BB962C8B-B14F-4D97-AF65-F5344CB8AC3E}">
        <p14:creationId xmlns:p14="http://schemas.microsoft.com/office/powerpoint/2010/main" val="127734450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en-US" altLang="ja-JP" sz="3200" dirty="0">
                <a:latin typeface="HGP創英角ｺﾞｼｯｸUB" pitchFamily="50" charset="-128"/>
                <a:ea typeface="HGP創英角ｺﾞｼｯｸUB" pitchFamily="50" charset="-128"/>
              </a:rPr>
              <a:t>2. </a:t>
            </a:r>
            <a:r>
              <a:rPr lang="ja-JP" altLang="en-US" sz="3200" dirty="0" smtClean="0">
                <a:latin typeface="HGP創英角ｺﾞｼｯｸUB" pitchFamily="50" charset="-128"/>
                <a:ea typeface="HGP創英角ｺﾞｼｯｸUB" pitchFamily="50" charset="-128"/>
              </a:rPr>
              <a:t>他の分野</a:t>
            </a:r>
            <a:r>
              <a:rPr lang="ja-JP" altLang="en-US" sz="3200" dirty="0">
                <a:latin typeface="HGP創英角ｺﾞｼｯｸUB" pitchFamily="50" charset="-128"/>
                <a:ea typeface="HGP創英角ｺﾞｼｯｸUB" pitchFamily="50" charset="-128"/>
              </a:rPr>
              <a:t>と</a:t>
            </a:r>
            <a:r>
              <a:rPr lang="ja-JP" altLang="en-US" sz="3200" dirty="0" smtClean="0">
                <a:latin typeface="HGP創英角ｺﾞｼｯｸUB" pitchFamily="50" charset="-128"/>
                <a:ea typeface="HGP創英角ｺﾞｼｯｸUB" pitchFamily="50" charset="-128"/>
              </a:rPr>
              <a:t>統合セヨ</a:t>
            </a:r>
            <a:endParaRPr lang="ja-JP" altLang="en-US" sz="3200" dirty="0">
              <a:latin typeface="HGP創英角ｺﾞｼｯｸUB" pitchFamily="50" charset="-128"/>
              <a:ea typeface="HGP創英角ｺﾞｼｯｸUB" pitchFamily="50" charset="-128"/>
            </a:endParaRPr>
          </a:p>
        </p:txBody>
      </p:sp>
      <p:sp>
        <p:nvSpPr>
          <p:cNvPr id="40963" name="Rectangle 3"/>
          <p:cNvSpPr>
            <a:spLocks noGrp="1" noChangeArrowheads="1"/>
          </p:cNvSpPr>
          <p:nvPr>
            <p:ph type="body" idx="4294967295"/>
          </p:nvPr>
        </p:nvSpPr>
        <p:spPr>
          <a:xfrm>
            <a:off x="969963" y="1457325"/>
            <a:ext cx="7513637" cy="1126462"/>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既存のノウハウ</a:t>
            </a:r>
            <a:r>
              <a:rPr lang="ja-JP" altLang="en-US" sz="2800" dirty="0">
                <a:solidFill>
                  <a:schemeClr val="accent2"/>
                </a:solidFill>
                <a:latin typeface="HGP創英角ｺﾞｼｯｸUB" pitchFamily="50" charset="-128"/>
                <a:ea typeface="HGP創英角ｺﾞｼｯｸUB" pitchFamily="50" charset="-128"/>
              </a:rPr>
              <a:t>を水平</a:t>
            </a:r>
            <a:r>
              <a:rPr lang="ja-JP" altLang="en-US" sz="2800" dirty="0" smtClean="0">
                <a:solidFill>
                  <a:schemeClr val="accent2"/>
                </a:solidFill>
                <a:latin typeface="HGP創英角ｺﾞｼｯｸUB" pitchFamily="50" charset="-128"/>
                <a:ea typeface="HGP創英角ｺﾞｼｯｸUB" pitchFamily="50" charset="-128"/>
              </a:rPr>
              <a:t>展開できる</a:t>
            </a:r>
            <a:endParaRPr lang="ja-JP" altLang="en-US" sz="2800" dirty="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solidFill>
                  <a:schemeClr val="tx1"/>
                </a:solidFill>
                <a:latin typeface="+mj-ea"/>
              </a:rPr>
              <a:t>客観的</a:t>
            </a:r>
            <a:r>
              <a:rPr lang="ja-JP" altLang="en-US" sz="2800" dirty="0">
                <a:solidFill>
                  <a:schemeClr val="tx1"/>
                </a:solidFill>
                <a:latin typeface="+mj-ea"/>
              </a:rPr>
              <a:t>な批評</a:t>
            </a:r>
            <a:r>
              <a:rPr lang="ja-JP" altLang="en-US" sz="2800" dirty="0" smtClean="0">
                <a:solidFill>
                  <a:schemeClr val="tx1"/>
                </a:solidFill>
                <a:latin typeface="+mj-ea"/>
              </a:rPr>
              <a:t>やコメントを</a:t>
            </a:r>
            <a:r>
              <a:rPr lang="ja-JP" altLang="en-US" sz="2800" dirty="0">
                <a:solidFill>
                  <a:schemeClr val="tx1"/>
                </a:solidFill>
                <a:latin typeface="+mj-ea"/>
              </a:rPr>
              <a:t>改善に</a:t>
            </a:r>
            <a:r>
              <a:rPr lang="ja-JP" altLang="en-US" sz="2800" dirty="0" smtClean="0">
                <a:solidFill>
                  <a:schemeClr val="tx1"/>
                </a:solidFill>
                <a:latin typeface="+mj-ea"/>
              </a:rPr>
              <a:t>つなげる</a:t>
            </a:r>
            <a:endParaRPr lang="ja-JP" altLang="en-US" sz="28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grpSp>
        <p:nvGrpSpPr>
          <p:cNvPr id="25" name="グループ化 24"/>
          <p:cNvGrpSpPr/>
          <p:nvPr/>
        </p:nvGrpSpPr>
        <p:grpSpPr>
          <a:xfrm>
            <a:off x="969963" y="2560551"/>
            <a:ext cx="7632922" cy="3316721"/>
            <a:chOff x="969963" y="2560551"/>
            <a:chExt cx="7632922" cy="3316721"/>
          </a:xfrm>
        </p:grpSpPr>
        <p:sp>
          <p:nvSpPr>
            <p:cNvPr id="6" name="Oval 4"/>
            <p:cNvSpPr>
              <a:spLocks noChangeArrowheads="1"/>
            </p:cNvSpPr>
            <p:nvPr/>
          </p:nvSpPr>
          <p:spPr bwMode="auto">
            <a:xfrm>
              <a:off x="1869257" y="3284512"/>
              <a:ext cx="1008062" cy="10080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144000" anchor="ctr"/>
            <a:lstStyle/>
            <a:p>
              <a:pPr algn="ctr"/>
              <a:r>
                <a:rPr lang="en-US" altLang="ja-JP" sz="2000">
                  <a:latin typeface="Arial Narrow" pitchFamily="34" charset="0"/>
                </a:rPr>
                <a:t>Marketing</a:t>
              </a:r>
            </a:p>
            <a:p>
              <a:pPr algn="ctr"/>
              <a:endParaRPr lang="en-US" altLang="ja-JP" sz="2000">
                <a:latin typeface="Arial Narrow" pitchFamily="34" charset="0"/>
              </a:endParaRPr>
            </a:p>
          </p:txBody>
        </p:sp>
        <p:sp>
          <p:nvSpPr>
            <p:cNvPr id="7" name="Oval 5"/>
            <p:cNvSpPr>
              <a:spLocks noChangeArrowheads="1"/>
            </p:cNvSpPr>
            <p:nvPr/>
          </p:nvSpPr>
          <p:spPr bwMode="auto">
            <a:xfrm>
              <a:off x="1319982" y="4221137"/>
              <a:ext cx="1008062" cy="10080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ja-JP" sz="2000">
                <a:latin typeface="Arial Narrow" pitchFamily="34" charset="0"/>
              </a:endParaRPr>
            </a:p>
            <a:p>
              <a:pPr algn="ctr"/>
              <a:r>
                <a:rPr lang="en-US" altLang="ja-JP" sz="2000">
                  <a:latin typeface="Arial Narrow" pitchFamily="34" charset="0"/>
                </a:rPr>
                <a:t>IT</a:t>
              </a:r>
              <a:r>
                <a:rPr lang="ja-JP" altLang="en-US" sz="2000">
                  <a:latin typeface="Arial Narrow" pitchFamily="34" charset="0"/>
                </a:rPr>
                <a:t>　</a:t>
              </a:r>
            </a:p>
          </p:txBody>
        </p:sp>
        <p:sp>
          <p:nvSpPr>
            <p:cNvPr id="8" name="Oval 6"/>
            <p:cNvSpPr>
              <a:spLocks noChangeArrowheads="1"/>
            </p:cNvSpPr>
            <p:nvPr/>
          </p:nvSpPr>
          <p:spPr bwMode="auto">
            <a:xfrm>
              <a:off x="2448694" y="4221137"/>
              <a:ext cx="1008063" cy="10080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2000">
                  <a:latin typeface="Arial Narrow" pitchFamily="34" charset="0"/>
                </a:rPr>
                <a:t>　　</a:t>
              </a:r>
              <a:r>
                <a:rPr lang="en-US" altLang="ja-JP" sz="2000">
                  <a:latin typeface="Arial Narrow" pitchFamily="34" charset="0"/>
                </a:rPr>
                <a:t>User</a:t>
              </a:r>
              <a:br>
                <a:rPr lang="en-US" altLang="ja-JP" sz="2000">
                  <a:latin typeface="Arial Narrow" pitchFamily="34" charset="0"/>
                </a:rPr>
              </a:br>
              <a:r>
                <a:rPr lang="ja-JP" altLang="en-US" sz="2000">
                  <a:latin typeface="Arial Narrow" pitchFamily="34" charset="0"/>
                </a:rPr>
                <a:t>　　</a:t>
              </a:r>
              <a:r>
                <a:rPr lang="en-US" altLang="ja-JP" sz="2000">
                  <a:latin typeface="Arial Narrow" pitchFamily="34" charset="0"/>
                </a:rPr>
                <a:t>Experience</a:t>
              </a:r>
            </a:p>
          </p:txBody>
        </p:sp>
        <p:sp>
          <p:nvSpPr>
            <p:cNvPr id="9" name="Oval 7"/>
            <p:cNvSpPr>
              <a:spLocks noChangeArrowheads="1"/>
            </p:cNvSpPr>
            <p:nvPr/>
          </p:nvSpPr>
          <p:spPr bwMode="auto">
            <a:xfrm>
              <a:off x="2226444" y="4567212"/>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2</a:t>
              </a:r>
            </a:p>
          </p:txBody>
        </p:sp>
        <p:sp>
          <p:nvSpPr>
            <p:cNvPr id="10" name="Oval 8"/>
            <p:cNvSpPr>
              <a:spLocks noChangeArrowheads="1"/>
            </p:cNvSpPr>
            <p:nvPr/>
          </p:nvSpPr>
          <p:spPr bwMode="auto">
            <a:xfrm>
              <a:off x="2267719" y="4067150"/>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5</a:t>
              </a:r>
            </a:p>
          </p:txBody>
        </p:sp>
        <p:sp>
          <p:nvSpPr>
            <p:cNvPr id="11" name="Oval 9"/>
            <p:cNvSpPr>
              <a:spLocks noChangeArrowheads="1"/>
            </p:cNvSpPr>
            <p:nvPr/>
          </p:nvSpPr>
          <p:spPr bwMode="auto">
            <a:xfrm>
              <a:off x="1823219" y="4267175"/>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4</a:t>
              </a:r>
            </a:p>
          </p:txBody>
        </p:sp>
        <p:sp>
          <p:nvSpPr>
            <p:cNvPr id="12" name="Oval 10"/>
            <p:cNvSpPr>
              <a:spLocks noChangeArrowheads="1"/>
            </p:cNvSpPr>
            <p:nvPr/>
          </p:nvSpPr>
          <p:spPr bwMode="auto">
            <a:xfrm>
              <a:off x="2567757" y="4435450"/>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3</a:t>
              </a:r>
            </a:p>
          </p:txBody>
        </p:sp>
        <p:sp>
          <p:nvSpPr>
            <p:cNvPr id="14" name="Oval 11"/>
            <p:cNvSpPr>
              <a:spLocks noChangeArrowheads="1"/>
            </p:cNvSpPr>
            <p:nvPr/>
          </p:nvSpPr>
          <p:spPr bwMode="auto">
            <a:xfrm>
              <a:off x="1904182" y="4783112"/>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1</a:t>
              </a:r>
            </a:p>
          </p:txBody>
        </p:sp>
        <p:sp>
          <p:nvSpPr>
            <p:cNvPr id="15" name="Text Box 14"/>
            <p:cNvSpPr txBox="1">
              <a:spLocks noChangeArrowheads="1"/>
            </p:cNvSpPr>
            <p:nvPr/>
          </p:nvSpPr>
          <p:spPr bwMode="auto">
            <a:xfrm>
              <a:off x="1475656" y="5358160"/>
              <a:ext cx="1903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lgn="ctr">
                <a:spcBef>
                  <a:spcPct val="50000"/>
                </a:spcBef>
              </a:pPr>
              <a:r>
                <a:rPr lang="ja-JP" altLang="en-US" sz="2800" b="1" dirty="0" smtClean="0">
                  <a:solidFill>
                    <a:schemeClr val="tx2"/>
                  </a:solidFill>
                  <a:latin typeface="Arial" charset="0"/>
                </a:rPr>
                <a:t>職能</a:t>
              </a:r>
              <a:endParaRPr lang="ja-JP" altLang="en-US" sz="2800" b="1" dirty="0">
                <a:solidFill>
                  <a:schemeClr val="tx2"/>
                </a:solidFill>
                <a:latin typeface="Arial" charset="0"/>
              </a:endParaRPr>
            </a:p>
          </p:txBody>
        </p:sp>
        <p:sp>
          <p:nvSpPr>
            <p:cNvPr id="16" name="AutoShape 15"/>
            <p:cNvSpPr>
              <a:spLocks noChangeArrowheads="1"/>
            </p:cNvSpPr>
            <p:nvPr/>
          </p:nvSpPr>
          <p:spPr bwMode="auto">
            <a:xfrm>
              <a:off x="6804248" y="3629372"/>
              <a:ext cx="1798637" cy="15843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aphicFrame>
          <p:nvGraphicFramePr>
            <p:cNvPr id="17" name="Object 17"/>
            <p:cNvGraphicFramePr>
              <a:graphicFrameLocks noChangeAspect="1"/>
            </p:cNvGraphicFramePr>
            <p:nvPr>
              <p:extLst>
                <p:ext uri="{D42A27DB-BD31-4B8C-83A1-F6EECF244321}">
                  <p14:modId xmlns:p14="http://schemas.microsoft.com/office/powerpoint/2010/main" val="1504380890"/>
                </p:ext>
              </p:extLst>
            </p:nvPr>
          </p:nvGraphicFramePr>
          <p:xfrm>
            <a:off x="7091585" y="3840510"/>
            <a:ext cx="593725" cy="773112"/>
          </p:xfrm>
          <a:graphic>
            <a:graphicData uri="http://schemas.openxmlformats.org/presentationml/2006/ole">
              <mc:AlternateContent xmlns:mc="http://schemas.openxmlformats.org/markup-compatibility/2006">
                <mc:Choice xmlns:v="urn:schemas-microsoft-com:vml" Requires="v">
                  <p:oleObj spid="_x0000_s23576" name="Visio" r:id="rId3" imgW="593750" imgH="773887" progId="">
                    <p:embed/>
                  </p:oleObj>
                </mc:Choice>
                <mc:Fallback>
                  <p:oleObj name="Visio" r:id="rId3" imgW="593750" imgH="773887"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585" y="3840510"/>
                          <a:ext cx="593725"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8"/>
            <p:cNvGraphicFramePr>
              <a:graphicFrameLocks noChangeAspect="1"/>
            </p:cNvGraphicFramePr>
            <p:nvPr>
              <p:extLst>
                <p:ext uri="{D42A27DB-BD31-4B8C-83A1-F6EECF244321}">
                  <p14:modId xmlns:p14="http://schemas.microsoft.com/office/powerpoint/2010/main" val="1185972846"/>
                </p:ext>
              </p:extLst>
            </p:nvPr>
          </p:nvGraphicFramePr>
          <p:xfrm>
            <a:off x="7810723" y="4200872"/>
            <a:ext cx="593725" cy="773113"/>
          </p:xfrm>
          <a:graphic>
            <a:graphicData uri="http://schemas.openxmlformats.org/presentationml/2006/ole">
              <mc:AlternateContent xmlns:mc="http://schemas.openxmlformats.org/markup-compatibility/2006">
                <mc:Choice xmlns:v="urn:schemas-microsoft-com:vml" Requires="v">
                  <p:oleObj spid="_x0000_s23577" name="Visio" r:id="rId5" imgW="593750" imgH="773887" progId="">
                    <p:embed/>
                  </p:oleObj>
                </mc:Choice>
                <mc:Fallback>
                  <p:oleObj name="Visio" r:id="rId5" imgW="593750" imgH="773887"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723" y="4200872"/>
                          <a:ext cx="5937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21"/>
            <p:cNvSpPr txBox="1">
              <a:spLocks noChangeArrowheads="1"/>
            </p:cNvSpPr>
            <p:nvPr/>
          </p:nvSpPr>
          <p:spPr bwMode="auto">
            <a:xfrm>
              <a:off x="6774631" y="5285135"/>
              <a:ext cx="1808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spcBef>
                  <a:spcPct val="50000"/>
                </a:spcBef>
              </a:pPr>
              <a:r>
                <a:rPr lang="ja-JP" altLang="en-US" sz="2800" b="1" dirty="0" smtClean="0">
                  <a:solidFill>
                    <a:schemeClr val="tx2"/>
                  </a:solidFill>
                  <a:latin typeface="Arial" charset="0"/>
                </a:rPr>
                <a:t>企業：顧客</a:t>
              </a:r>
              <a:endParaRPr lang="ja-JP" altLang="en-US" sz="2800" b="1" dirty="0">
                <a:solidFill>
                  <a:schemeClr val="tx2"/>
                </a:solidFill>
                <a:latin typeface="Arial" charset="0"/>
              </a:endParaRPr>
            </a:p>
          </p:txBody>
        </p:sp>
        <p:pic>
          <p:nvPicPr>
            <p:cNvPr id="20" name="Picture 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86" y="3919885"/>
              <a:ext cx="225425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4"/>
            <p:cNvSpPr txBox="1">
              <a:spLocks noChangeArrowheads="1"/>
            </p:cNvSpPr>
            <p:nvPr/>
          </p:nvSpPr>
          <p:spPr bwMode="auto">
            <a:xfrm>
              <a:off x="3924548" y="5353397"/>
              <a:ext cx="2519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lgn="ctr">
                <a:spcBef>
                  <a:spcPct val="50000"/>
                </a:spcBef>
              </a:pPr>
              <a:r>
                <a:rPr lang="ja-JP" altLang="en-US" sz="2800" b="1" dirty="0" smtClean="0">
                  <a:solidFill>
                    <a:schemeClr val="tx2"/>
                  </a:solidFill>
                  <a:latin typeface="Arial" charset="0"/>
                </a:rPr>
                <a:t>チーム・部門</a:t>
              </a:r>
              <a:endParaRPr lang="ja-JP" altLang="en-US" sz="2800" b="1" dirty="0">
                <a:solidFill>
                  <a:schemeClr val="tx2"/>
                </a:solidFill>
                <a:latin typeface="Arial" charset="0"/>
              </a:endParaRPr>
            </a:p>
          </p:txBody>
        </p:sp>
        <p:sp>
          <p:nvSpPr>
            <p:cNvPr id="22" name="Oval 58"/>
            <p:cNvSpPr>
              <a:spLocks noChangeArrowheads="1"/>
            </p:cNvSpPr>
            <p:nvPr/>
          </p:nvSpPr>
          <p:spPr bwMode="auto">
            <a:xfrm>
              <a:off x="2567757" y="3862362"/>
              <a:ext cx="288925" cy="288925"/>
            </a:xfrm>
            <a:prstGeom prst="ellipse">
              <a:avLst/>
            </a:prstGeom>
            <a:solidFill>
              <a:srgbClr val="FF3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1800" b="1">
                  <a:solidFill>
                    <a:schemeClr val="bg1"/>
                  </a:solidFill>
                  <a:latin typeface="Arial" charset="0"/>
                </a:rPr>
                <a:t>6</a:t>
              </a:r>
            </a:p>
          </p:txBody>
        </p:sp>
        <p:sp>
          <p:nvSpPr>
            <p:cNvPr id="23" name="Oval 58"/>
            <p:cNvSpPr>
              <a:spLocks noChangeArrowheads="1"/>
            </p:cNvSpPr>
            <p:nvPr/>
          </p:nvSpPr>
          <p:spPr bwMode="auto">
            <a:xfrm>
              <a:off x="2278832" y="3294037"/>
              <a:ext cx="288925" cy="288925"/>
            </a:xfrm>
            <a:prstGeom prst="ellipse">
              <a:avLst/>
            </a:prstGeom>
            <a:solidFill>
              <a:schemeClr val="bg1"/>
            </a:solidFill>
            <a:ln w="9525">
              <a:solidFill>
                <a:srgbClr val="FF3400"/>
              </a:solidFill>
              <a:round/>
              <a:headEnd/>
              <a:tailEnd/>
            </a:ln>
          </p:spPr>
          <p:txBody>
            <a:bodyPr wrap="none" anchor="ctr"/>
            <a:lstStyle/>
            <a:p>
              <a:pPr algn="ctr"/>
              <a:r>
                <a:rPr lang="en-US" altLang="ja-JP" sz="1800" b="1">
                  <a:solidFill>
                    <a:srgbClr val="FF0000"/>
                  </a:solidFill>
                  <a:latin typeface="Arial" charset="0"/>
                </a:rPr>
                <a:t>7</a:t>
              </a:r>
            </a:p>
          </p:txBody>
        </p:sp>
        <p:sp>
          <p:nvSpPr>
            <p:cNvPr id="24" name="Rectangle 3"/>
            <p:cNvSpPr txBox="1">
              <a:spLocks noChangeArrowheads="1"/>
            </p:cNvSpPr>
            <p:nvPr/>
          </p:nvSpPr>
          <p:spPr bwMode="auto">
            <a:xfrm>
              <a:off x="969963" y="2560551"/>
              <a:ext cx="7513637" cy="508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52450" marR="0" lvl="0" indent="-495300" algn="l" defTabSz="914400" rtl="0" eaLnBrk="1" fontAlgn="base" latinLnBrk="0" hangingPunct="1">
                <a:lnSpc>
                  <a:spcPct val="110000"/>
                </a:lnSpc>
                <a:spcBef>
                  <a:spcPct val="20000"/>
                </a:spcBef>
                <a:spcAft>
                  <a:spcPct val="0"/>
                </a:spcAft>
                <a:buClr>
                  <a:schemeClr val="bg2"/>
                </a:buClr>
                <a:buSzPct val="90000"/>
                <a:buFont typeface="Wingdings" pitchFamily="2" charset="2"/>
                <a:buChar char="n"/>
                <a:tabLst>
                  <a:tab pos="4932363" algn="l"/>
                </a:tabLst>
                <a:defRPr/>
              </a:pPr>
              <a:r>
                <a:rPr kumimoji="1" lang="ja-JP" altLang="en-US"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rPr>
                <a:t>スキマを埋めて価値を出そう</a:t>
              </a:r>
              <a:endParaRPr kumimoji="1" lang="en-US" altLang="ja-JP"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endParaRPr>
            </a:p>
          </p:txBody>
        </p:sp>
      </p:grpSp>
    </p:spTree>
    <p:extLst>
      <p:ext uri="{BB962C8B-B14F-4D97-AF65-F5344CB8AC3E}">
        <p14:creationId xmlns:p14="http://schemas.microsoft.com/office/powerpoint/2010/main" val="36001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en-US" altLang="ja-JP" sz="3200" dirty="0" smtClean="0">
                <a:latin typeface="HGP創英角ｺﾞｼｯｸUB" pitchFamily="50" charset="-128"/>
                <a:ea typeface="HGP創英角ｺﾞｼｯｸUB" pitchFamily="50" charset="-128"/>
              </a:rPr>
              <a:t>3</a:t>
            </a:r>
            <a:r>
              <a:rPr lang="en-US" altLang="ja-JP" sz="3200" dirty="0">
                <a:latin typeface="HGP創英角ｺﾞｼｯｸUB" pitchFamily="50" charset="-128"/>
                <a:ea typeface="HGP創英角ｺﾞｼｯｸUB" pitchFamily="50" charset="-128"/>
              </a:rPr>
              <a:t>. </a:t>
            </a:r>
            <a:r>
              <a:rPr lang="ja-JP" altLang="en-US" sz="3200" dirty="0">
                <a:latin typeface="HGP創英角ｺﾞｼｯｸUB" pitchFamily="50" charset="-128"/>
                <a:ea typeface="HGP創英角ｺﾞｼｯｸUB" pitchFamily="50" charset="-128"/>
              </a:rPr>
              <a:t>実績と事例</a:t>
            </a:r>
            <a:r>
              <a:rPr lang="ja-JP" altLang="en-US" sz="3200" dirty="0" smtClean="0">
                <a:latin typeface="HGP創英角ｺﾞｼｯｸUB" pitchFamily="50" charset="-128"/>
                <a:ea typeface="HGP創英角ｺﾞｼｯｸUB" pitchFamily="50" charset="-128"/>
              </a:rPr>
              <a:t>を増やす</a:t>
            </a:r>
            <a:endParaRPr lang="ja-JP" altLang="en-US" sz="3200" dirty="0">
              <a:latin typeface="HGP創英角ｺﾞｼｯｸUB" pitchFamily="50" charset="-128"/>
              <a:ea typeface="HGP創英角ｺﾞｼｯｸUB" pitchFamily="50" charset="-128"/>
            </a:endParaRPr>
          </a:p>
        </p:txBody>
      </p:sp>
      <p:sp>
        <p:nvSpPr>
          <p:cNvPr id="40963" name="Rectangle 3"/>
          <p:cNvSpPr>
            <a:spLocks noGrp="1" noChangeArrowheads="1"/>
          </p:cNvSpPr>
          <p:nvPr>
            <p:ph type="body" idx="4294967295"/>
          </p:nvPr>
        </p:nvSpPr>
        <p:spPr>
          <a:xfrm>
            <a:off x="969963" y="1457325"/>
            <a:ext cx="7513637" cy="1686616"/>
          </a:xfrm>
        </p:spPr>
        <p:txBody>
          <a:bodyPr/>
          <a:lstStyle/>
          <a:p>
            <a:pPr marL="552450" indent="-495300" eaLnBrk="1" hangingPunct="1">
              <a:tabLst>
                <a:tab pos="4932363" algn="l"/>
              </a:tabLst>
            </a:pPr>
            <a:r>
              <a:rPr lang="ja-JP" altLang="en-US" sz="2800" dirty="0">
                <a:solidFill>
                  <a:schemeClr val="accent2"/>
                </a:solidFill>
                <a:latin typeface="HGP創英角ｺﾞｼｯｸUB" pitchFamily="50" charset="-128"/>
                <a:ea typeface="HGP創英角ｺﾞｼｯｸUB" pitchFamily="50" charset="-128"/>
              </a:rPr>
              <a:t>閉鎖的な囲いこみでは発展</a:t>
            </a:r>
            <a:r>
              <a:rPr lang="ja-JP" altLang="en-US" sz="2800" dirty="0" smtClean="0">
                <a:solidFill>
                  <a:schemeClr val="accent2"/>
                </a:solidFill>
                <a:latin typeface="HGP創英角ｺﾞｼｯｸUB" pitchFamily="50" charset="-128"/>
                <a:ea typeface="HGP創英角ｺﾞｼｯｸUB" pitchFamily="50" charset="-128"/>
              </a:rPr>
              <a:t>しない</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t>すぐマネできることで差別化してもムダ</a:t>
            </a:r>
            <a:endParaRPr lang="en-US" altLang="ja-JP" sz="2800" dirty="0" smtClean="0"/>
          </a:p>
          <a:p>
            <a:pPr marL="952500" lvl="1" indent="-495300" eaLnBrk="1" hangingPunct="1">
              <a:tabLst>
                <a:tab pos="4932363" algn="l"/>
              </a:tabLst>
            </a:pPr>
            <a:r>
              <a:rPr lang="ja-JP" altLang="en-US" sz="2800" dirty="0" smtClean="0">
                <a:solidFill>
                  <a:schemeClr val="tx1"/>
                </a:solidFill>
                <a:latin typeface="+mj-ea"/>
              </a:rPr>
              <a:t>知っていることを知ってもらう</a:t>
            </a:r>
            <a:endParaRPr lang="ja-JP" altLang="en-US" sz="28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5" name="Rectangle 3"/>
          <p:cNvSpPr txBox="1">
            <a:spLocks noChangeArrowheads="1"/>
          </p:cNvSpPr>
          <p:nvPr/>
        </p:nvSpPr>
        <p:spPr bwMode="auto">
          <a:xfrm>
            <a:off x="969963" y="3140968"/>
            <a:ext cx="7513637" cy="1126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52450" marR="0" lvl="0" indent="-495300" algn="l" defTabSz="914400" rtl="0" eaLnBrk="1" fontAlgn="base" latinLnBrk="0" hangingPunct="1">
              <a:lnSpc>
                <a:spcPct val="110000"/>
              </a:lnSpc>
              <a:spcBef>
                <a:spcPct val="20000"/>
              </a:spcBef>
              <a:spcAft>
                <a:spcPct val="0"/>
              </a:spcAft>
              <a:buClr>
                <a:schemeClr val="bg2"/>
              </a:buClr>
              <a:buSzPct val="90000"/>
              <a:buFont typeface="Wingdings" pitchFamily="2" charset="2"/>
              <a:buChar char="n"/>
              <a:tabLst>
                <a:tab pos="4932363" algn="l"/>
              </a:tabLst>
              <a:defRPr/>
            </a:pPr>
            <a:r>
              <a:rPr kumimoji="1" lang="ja-JP" altLang="en-US"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rPr>
              <a:t>再現できるレベルまで具体化する</a:t>
            </a:r>
            <a:endParaRPr kumimoji="1" lang="en-US" altLang="ja-JP"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endParaRPr>
          </a:p>
          <a:p>
            <a:pPr marL="952500" marR="0" lvl="1" indent="-4953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l"/>
              <a:tabLst>
                <a:tab pos="4932363" algn="l"/>
              </a:tabLst>
              <a:defRPr/>
            </a:pPr>
            <a:r>
              <a:rPr kumimoji="1" lang="en-US" altLang="ja-JP" sz="2800" b="0" i="0" u="none" strike="noStrike" kern="0" cap="none" spc="0" normalizeH="0" baseline="0" noProof="0" dirty="0" smtClean="0">
                <a:ln>
                  <a:noFill/>
                </a:ln>
                <a:solidFill>
                  <a:schemeClr val="tx1"/>
                </a:solidFill>
                <a:effectLst/>
                <a:uLnTx/>
                <a:uFillTx/>
                <a:latin typeface="+mj-ea"/>
                <a:ea typeface="+mj-ea"/>
              </a:rPr>
              <a:t>R&amp;D</a:t>
            </a:r>
            <a:r>
              <a:rPr kumimoji="1" lang="ja-JP" altLang="en-US" sz="2800" b="0" i="0" u="none" strike="noStrike" kern="0" cap="none" spc="0" normalizeH="0" baseline="0" noProof="0" dirty="0" smtClean="0">
                <a:ln>
                  <a:noFill/>
                </a:ln>
                <a:solidFill>
                  <a:schemeClr val="tx1"/>
                </a:solidFill>
                <a:effectLst/>
                <a:uLnTx/>
                <a:uFillTx/>
                <a:latin typeface="+mj-ea"/>
                <a:ea typeface="+mj-ea"/>
              </a:rPr>
              <a:t>や企業</a:t>
            </a:r>
            <a:r>
              <a:rPr kumimoji="1" lang="en-US" altLang="ja-JP" sz="2800" b="0" i="0" u="none" strike="noStrike" kern="0" cap="none" spc="0" normalizeH="0" baseline="0" noProof="0" dirty="0" smtClean="0">
                <a:ln>
                  <a:noFill/>
                </a:ln>
                <a:solidFill>
                  <a:schemeClr val="tx1"/>
                </a:solidFill>
                <a:effectLst/>
                <a:uLnTx/>
                <a:uFillTx/>
                <a:latin typeface="+mj-ea"/>
                <a:ea typeface="+mj-ea"/>
              </a:rPr>
              <a:t>PR</a:t>
            </a:r>
            <a:r>
              <a:rPr kumimoji="1" lang="ja-JP" altLang="en-US" sz="2800" b="0" i="0" u="none" strike="noStrike" kern="0" cap="none" spc="0" normalizeH="0" baseline="0" noProof="0" dirty="0" smtClean="0">
                <a:ln>
                  <a:noFill/>
                </a:ln>
                <a:solidFill>
                  <a:schemeClr val="tx1"/>
                </a:solidFill>
                <a:effectLst/>
                <a:uLnTx/>
                <a:uFillTx/>
                <a:latin typeface="+mj-ea"/>
                <a:ea typeface="+mj-ea"/>
              </a:rPr>
              <a:t>で終わらせない</a:t>
            </a:r>
          </a:p>
        </p:txBody>
      </p:sp>
      <p:sp>
        <p:nvSpPr>
          <p:cNvPr id="6" name="Rectangle 3"/>
          <p:cNvSpPr txBox="1">
            <a:spLocks noChangeArrowheads="1"/>
          </p:cNvSpPr>
          <p:nvPr/>
        </p:nvSpPr>
        <p:spPr bwMode="auto">
          <a:xfrm>
            <a:off x="969963" y="4293096"/>
            <a:ext cx="7513637" cy="1068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52450" marR="0" lvl="0" indent="-495300" algn="l" defTabSz="914400" rtl="0" eaLnBrk="1" fontAlgn="base" latinLnBrk="0" hangingPunct="1">
              <a:lnSpc>
                <a:spcPct val="110000"/>
              </a:lnSpc>
              <a:spcBef>
                <a:spcPct val="20000"/>
              </a:spcBef>
              <a:spcAft>
                <a:spcPct val="0"/>
              </a:spcAft>
              <a:buClr>
                <a:schemeClr val="bg2"/>
              </a:buClr>
              <a:buSzPct val="90000"/>
              <a:buFont typeface="Wingdings" pitchFamily="2" charset="2"/>
              <a:buChar char="n"/>
              <a:tabLst>
                <a:tab pos="4932363" algn="l"/>
              </a:tabLst>
              <a:defRPr/>
            </a:pPr>
            <a:r>
              <a:rPr kumimoji="1" lang="ja-JP" altLang="en-US"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rPr>
              <a:t>ベンダーとの協力体制、信頼関係が必要</a:t>
            </a:r>
            <a:endParaRPr kumimoji="1" lang="en-US" altLang="ja-JP"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endParaRPr>
          </a:p>
          <a:p>
            <a:pPr marL="952500" marR="0" lvl="1" indent="-4953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l"/>
              <a:tabLst>
                <a:tab pos="4932363" algn="l"/>
              </a:tabLst>
              <a:defRPr/>
            </a:pPr>
            <a:r>
              <a:rPr kumimoji="1" lang="ja-JP" altLang="en-US" sz="2800" b="0" i="0" u="none" strike="noStrike" kern="0" cap="none" spc="0" normalizeH="0" baseline="0" noProof="0" dirty="0" smtClean="0">
                <a:ln>
                  <a:noFill/>
                </a:ln>
                <a:solidFill>
                  <a:schemeClr val="tx2"/>
                </a:solidFill>
                <a:effectLst/>
                <a:uLnTx/>
                <a:uFillTx/>
                <a:latin typeface="+mj-lt"/>
                <a:ea typeface="+mj-ea"/>
              </a:rPr>
              <a:t>クレーム　＜　賛辞・期待・応援</a:t>
            </a:r>
            <a:endParaRPr kumimoji="1" lang="en-US" altLang="ja-JP"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72066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69963" y="600075"/>
            <a:ext cx="7513637" cy="809625"/>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ja-JP" dirty="0">
                <a:latin typeface="Arial Black" pitchFamily="34" charset="0"/>
                <a:ea typeface="HGP創英角ｺﾞｼｯｸUB" pitchFamily="50" charset="-128"/>
              </a:rPr>
              <a:t>『</a:t>
            </a:r>
            <a:r>
              <a:rPr lang="ja-JP" altLang="en-US" dirty="0">
                <a:latin typeface="Arial Black" pitchFamily="34" charset="0"/>
                <a:ea typeface="HGP創英角ｺﾞｼｯｸUB" pitchFamily="50" charset="-128"/>
              </a:rPr>
              <a:t>実践</a:t>
            </a:r>
            <a:r>
              <a:rPr lang="en-US" altLang="ja-JP" dirty="0">
                <a:latin typeface="Arial Black" pitchFamily="34" charset="0"/>
                <a:ea typeface="HGP創英角ｺﾞｼｯｸUB" pitchFamily="50" charset="-128"/>
              </a:rPr>
              <a:t>』</a:t>
            </a:r>
            <a:r>
              <a:rPr lang="ja-JP" altLang="en-US" dirty="0">
                <a:latin typeface="Arial Black" pitchFamily="34" charset="0"/>
                <a:ea typeface="HGP創英角ｺﾞｼｯｸUB" pitchFamily="50" charset="-128"/>
              </a:rPr>
              <a:t>のコンセプトダイアグラム</a:t>
            </a:r>
          </a:p>
        </p:txBody>
      </p:sp>
      <p:sp>
        <p:nvSpPr>
          <p:cNvPr id="39" name="円弧 38"/>
          <p:cNvSpPr/>
          <p:nvPr/>
        </p:nvSpPr>
        <p:spPr>
          <a:xfrm>
            <a:off x="323528" y="4509120"/>
            <a:ext cx="3240360" cy="2348880"/>
          </a:xfrm>
          <a:prstGeom prst="arc">
            <a:avLst/>
          </a:prstGeom>
          <a:gradFill flip="none" rotWithShape="1">
            <a:gsLst>
              <a:gs pos="0">
                <a:srgbClr val="92D050">
                  <a:tint val="66000"/>
                  <a:satMod val="160000"/>
                </a:srgbClr>
              </a:gs>
              <a:gs pos="100000">
                <a:schemeClr val="bg1"/>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円弧 39"/>
          <p:cNvSpPr/>
          <p:nvPr/>
        </p:nvSpPr>
        <p:spPr>
          <a:xfrm flipV="1">
            <a:off x="323528" y="620688"/>
            <a:ext cx="3240360" cy="2348880"/>
          </a:xfrm>
          <a:prstGeom prst="arc">
            <a:avLst/>
          </a:prstGeom>
          <a:gradFill flip="none" rotWithShape="1">
            <a:gsLst>
              <a:gs pos="24000">
                <a:srgbClr val="CECEEF"/>
              </a:gs>
              <a:gs pos="0">
                <a:schemeClr val="accent6">
                  <a:lumMod val="40000"/>
                  <a:lumOff val="60000"/>
                </a:schemeClr>
              </a:gs>
              <a:gs pos="100000">
                <a:schemeClr val="bg1"/>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flipH="1">
            <a:off x="5004048" y="4509120"/>
            <a:ext cx="3240360" cy="2348880"/>
          </a:xfrm>
          <a:prstGeom prst="arc">
            <a:avLst/>
          </a:prstGeom>
          <a:gradFill>
            <a:gsLst>
              <a:gs pos="0">
                <a:srgbClr val="FFFF00"/>
              </a:gs>
              <a:gs pos="100000">
                <a:schemeClr val="bg1"/>
              </a:gs>
            </a:gsLst>
            <a:lin ang="72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弧 41"/>
          <p:cNvSpPr/>
          <p:nvPr/>
        </p:nvSpPr>
        <p:spPr>
          <a:xfrm flipH="1" flipV="1">
            <a:off x="5004048" y="620688"/>
            <a:ext cx="3240360" cy="2348880"/>
          </a:xfrm>
          <a:prstGeom prst="arc">
            <a:avLst/>
          </a:prstGeom>
          <a:gradFill flip="none" rotWithShape="1">
            <a:gsLst>
              <a:gs pos="0">
                <a:schemeClr val="bg1">
                  <a:lumMod val="85000"/>
                </a:schemeClr>
              </a:gs>
              <a:gs pos="100000">
                <a:schemeClr val="bg1"/>
              </a:gs>
            </a:gsLst>
            <a:lin ang="7200000" scaled="0"/>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環状矢印 48"/>
          <p:cNvSpPr/>
          <p:nvPr/>
        </p:nvSpPr>
        <p:spPr>
          <a:xfrm flipH="1">
            <a:off x="2195736" y="1844824"/>
            <a:ext cx="4064317" cy="4064317"/>
          </a:xfrm>
          <a:prstGeom prst="circularArrow">
            <a:avLst>
              <a:gd name="adj1" fmla="val 6898"/>
              <a:gd name="adj2" fmla="val 465012"/>
              <a:gd name="adj3" fmla="val 16750847"/>
              <a:gd name="adj4" fmla="val 15184141"/>
              <a:gd name="adj5" fmla="val 8047"/>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テキスト ボックス 49"/>
          <p:cNvSpPr txBox="1"/>
          <p:nvPr/>
        </p:nvSpPr>
        <p:spPr>
          <a:xfrm rot="2396898">
            <a:off x="3557748" y="2737293"/>
            <a:ext cx="543739" cy="523220"/>
          </a:xfrm>
          <a:prstGeom prst="rect">
            <a:avLst/>
          </a:prstGeom>
          <a:noFill/>
        </p:spPr>
        <p:txBody>
          <a:bodyPr wrap="none" rtlCol="0">
            <a:spAutoFit/>
          </a:bodyPr>
          <a:lstStyle/>
          <a:p>
            <a:r>
              <a:rPr kumimoji="1" lang="ja-JP" altLang="en-US" sz="2800" dirty="0" smtClean="0">
                <a:solidFill>
                  <a:schemeClr val="accent1"/>
                </a:solidFill>
                <a:latin typeface="+mn-ea"/>
                <a:ea typeface="+mn-ea"/>
              </a:rPr>
              <a:t>践</a:t>
            </a:r>
            <a:endParaRPr kumimoji="1" lang="ja-JP" altLang="en-US" sz="2800" dirty="0">
              <a:solidFill>
                <a:schemeClr val="accent1"/>
              </a:solidFill>
              <a:latin typeface="+mn-ea"/>
              <a:ea typeface="+mn-ea"/>
            </a:endParaRPr>
          </a:p>
        </p:txBody>
      </p:sp>
      <p:sp>
        <p:nvSpPr>
          <p:cNvPr id="51" name="環状矢印 50"/>
          <p:cNvSpPr/>
          <p:nvPr/>
        </p:nvSpPr>
        <p:spPr>
          <a:xfrm rot="16200000" flipH="1">
            <a:off x="2091858" y="1772816"/>
            <a:ext cx="4064317" cy="4064317"/>
          </a:xfrm>
          <a:prstGeom prst="circularArrow">
            <a:avLst>
              <a:gd name="adj1" fmla="val 6898"/>
              <a:gd name="adj2" fmla="val 465012"/>
              <a:gd name="adj3" fmla="val 16750847"/>
              <a:gd name="adj4" fmla="val 15184141"/>
              <a:gd name="adj5" fmla="val 80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環状矢印 51"/>
          <p:cNvSpPr/>
          <p:nvPr/>
        </p:nvSpPr>
        <p:spPr>
          <a:xfrm rot="10800000" flipH="1">
            <a:off x="2314351" y="1556792"/>
            <a:ext cx="4064317" cy="4064317"/>
          </a:xfrm>
          <a:prstGeom prst="circularArrow">
            <a:avLst>
              <a:gd name="adj1" fmla="val 6898"/>
              <a:gd name="adj2" fmla="val 465012"/>
              <a:gd name="adj3" fmla="val 16750847"/>
              <a:gd name="adj4" fmla="val 15184141"/>
              <a:gd name="adj5" fmla="val 80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環状矢印 56"/>
          <p:cNvSpPr/>
          <p:nvPr/>
        </p:nvSpPr>
        <p:spPr>
          <a:xfrm rot="5400000" flipH="1">
            <a:off x="2411760" y="1700808"/>
            <a:ext cx="4064317" cy="4064317"/>
          </a:xfrm>
          <a:prstGeom prst="circularArrow">
            <a:avLst>
              <a:gd name="adj1" fmla="val 6898"/>
              <a:gd name="adj2" fmla="val 465012"/>
              <a:gd name="adj3" fmla="val 16750847"/>
              <a:gd name="adj4" fmla="val 15184141"/>
              <a:gd name="adj5" fmla="val 8047"/>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テキスト ボックス 57"/>
          <p:cNvSpPr txBox="1"/>
          <p:nvPr/>
        </p:nvSpPr>
        <p:spPr>
          <a:xfrm rot="2282651">
            <a:off x="5087331" y="3973985"/>
            <a:ext cx="543739" cy="523220"/>
          </a:xfrm>
          <a:prstGeom prst="rect">
            <a:avLst/>
          </a:prstGeom>
          <a:noFill/>
        </p:spPr>
        <p:txBody>
          <a:bodyPr wrap="none" rtlCol="0">
            <a:spAutoFit/>
          </a:bodyPr>
          <a:lstStyle/>
          <a:p>
            <a:r>
              <a:rPr kumimoji="1" lang="ja-JP" altLang="en-US" sz="2800" dirty="0" smtClean="0">
                <a:solidFill>
                  <a:schemeClr val="accent1"/>
                </a:solidFill>
                <a:latin typeface="+mn-ea"/>
                <a:ea typeface="+mn-ea"/>
              </a:rPr>
              <a:t>改</a:t>
            </a:r>
            <a:endParaRPr kumimoji="1" lang="ja-JP" altLang="en-US" sz="2800" dirty="0">
              <a:solidFill>
                <a:schemeClr val="accent1"/>
              </a:solidFill>
              <a:latin typeface="+mn-ea"/>
              <a:ea typeface="+mn-ea"/>
            </a:endParaRPr>
          </a:p>
        </p:txBody>
      </p:sp>
      <p:sp>
        <p:nvSpPr>
          <p:cNvPr id="59" name="テキスト ボックス 58"/>
          <p:cNvSpPr txBox="1"/>
          <p:nvPr/>
        </p:nvSpPr>
        <p:spPr>
          <a:xfrm>
            <a:off x="3995936" y="1889280"/>
            <a:ext cx="543739" cy="523220"/>
          </a:xfrm>
          <a:prstGeom prst="rect">
            <a:avLst/>
          </a:prstGeom>
          <a:noFill/>
        </p:spPr>
        <p:txBody>
          <a:bodyPr wrap="none" rtlCol="0">
            <a:spAutoFit/>
          </a:bodyPr>
          <a:lstStyle/>
          <a:p>
            <a:r>
              <a:rPr kumimoji="1" lang="ja-JP" altLang="en-US" sz="2800" dirty="0" smtClean="0">
                <a:ln w="10160">
                  <a:solidFill>
                    <a:schemeClr val="accent2"/>
                  </a:solidFill>
                  <a:prstDash val="solid"/>
                </a:ln>
                <a:solidFill>
                  <a:srgbClr val="FFFFFF"/>
                </a:solidFill>
                <a:effectLst>
                  <a:outerShdw blurRad="38100" dist="32000" dir="5400000" algn="tl">
                    <a:srgbClr val="000000">
                      <a:alpha val="30000"/>
                    </a:srgbClr>
                  </a:outerShdw>
                </a:effectLst>
                <a:latin typeface="+mn-ea"/>
                <a:ea typeface="+mn-ea"/>
              </a:rPr>
              <a:t>提</a:t>
            </a:r>
            <a:endParaRPr kumimoji="1" lang="ja-JP" altLang="en-US" sz="2800" dirty="0">
              <a:ln w="10160">
                <a:solidFill>
                  <a:schemeClr val="accent2"/>
                </a:solidFill>
                <a:prstDash val="solid"/>
              </a:ln>
              <a:solidFill>
                <a:srgbClr val="FFFFFF"/>
              </a:solidFill>
              <a:effectLst>
                <a:outerShdw blurRad="38100" dist="32000" dir="5400000" algn="tl">
                  <a:srgbClr val="000000">
                    <a:alpha val="30000"/>
                  </a:srgbClr>
                </a:outerShdw>
              </a:effectLst>
              <a:latin typeface="+mn-ea"/>
              <a:ea typeface="+mn-ea"/>
            </a:endParaRPr>
          </a:p>
        </p:txBody>
      </p:sp>
      <p:sp>
        <p:nvSpPr>
          <p:cNvPr id="64" name="テキスト ボックス 63"/>
          <p:cNvSpPr txBox="1"/>
          <p:nvPr/>
        </p:nvSpPr>
        <p:spPr>
          <a:xfrm>
            <a:off x="5882614" y="3430485"/>
            <a:ext cx="543739" cy="523220"/>
          </a:xfrm>
          <a:prstGeom prst="rect">
            <a:avLst/>
          </a:prstGeom>
          <a:noFill/>
        </p:spPr>
        <p:txBody>
          <a:bodyPr wrap="none" rtlCol="0">
            <a:spAutoFit/>
          </a:bodyPr>
          <a:lstStyle/>
          <a:p>
            <a:r>
              <a:rPr kumimoji="1" lang="ja-JP" altLang="en-US" sz="2800" dirty="0" smtClean="0">
                <a:ln w="10160">
                  <a:solidFill>
                    <a:schemeClr val="accent2"/>
                  </a:solidFill>
                  <a:prstDash val="solid"/>
                </a:ln>
                <a:solidFill>
                  <a:srgbClr val="FFFFFF"/>
                </a:solidFill>
                <a:effectLst>
                  <a:outerShdw blurRad="38100" dist="32000" dir="5400000" algn="tl">
                    <a:srgbClr val="000000">
                      <a:alpha val="30000"/>
                    </a:srgbClr>
                  </a:outerShdw>
                </a:effectLst>
                <a:latin typeface="+mn-ea"/>
                <a:ea typeface="+mn-ea"/>
              </a:rPr>
              <a:t>参</a:t>
            </a:r>
            <a:endParaRPr kumimoji="1" lang="ja-JP" altLang="en-US" sz="2800" dirty="0">
              <a:ln w="10160">
                <a:solidFill>
                  <a:schemeClr val="accent2"/>
                </a:solidFill>
                <a:prstDash val="solid"/>
              </a:ln>
              <a:solidFill>
                <a:srgbClr val="FFFFFF"/>
              </a:solidFill>
              <a:effectLst>
                <a:outerShdw blurRad="38100" dist="32000" dir="5400000" algn="tl">
                  <a:srgbClr val="000000">
                    <a:alpha val="30000"/>
                  </a:srgbClr>
                </a:outerShdw>
              </a:effectLst>
              <a:latin typeface="+mn-ea"/>
              <a:ea typeface="+mn-ea"/>
            </a:endParaRPr>
          </a:p>
        </p:txBody>
      </p:sp>
      <p:sp>
        <p:nvSpPr>
          <p:cNvPr id="65" name="テキスト ボックス 64"/>
          <p:cNvSpPr txBox="1"/>
          <p:nvPr/>
        </p:nvSpPr>
        <p:spPr>
          <a:xfrm>
            <a:off x="1971712" y="1889280"/>
            <a:ext cx="1107996" cy="369332"/>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事業会社</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66" name="テキスト ボックス 65"/>
          <p:cNvSpPr txBox="1"/>
          <p:nvPr/>
        </p:nvSpPr>
        <p:spPr>
          <a:xfrm>
            <a:off x="1963204" y="5085184"/>
            <a:ext cx="1170513" cy="369332"/>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個人サイト</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67" name="テキスト ボックス 66"/>
          <p:cNvSpPr txBox="1"/>
          <p:nvPr/>
        </p:nvSpPr>
        <p:spPr>
          <a:xfrm>
            <a:off x="5608903" y="4941168"/>
            <a:ext cx="1029449" cy="646331"/>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セミナー</a:t>
            </a:r>
            <a:r>
              <a:rPr kumimoji="1" lang="en-US" altLang="ja-JP" dirty="0" smtClean="0">
                <a:effectLst>
                  <a:outerShdw blurRad="60007" dir="2000400" sy="-30000" kx="-800400" algn="bl" rotWithShape="0">
                    <a:prstClr val="black">
                      <a:alpha val="20000"/>
                    </a:prstClr>
                  </a:outerShdw>
                </a:effectLst>
                <a:latin typeface="+mn-ea"/>
                <a:ea typeface="+mn-ea"/>
              </a:rPr>
              <a:t/>
            </a:r>
            <a:br>
              <a:rPr kumimoji="1" lang="en-US" altLang="ja-JP" dirty="0" smtClean="0">
                <a:effectLst>
                  <a:outerShdw blurRad="60007" dir="2000400" sy="-30000" kx="-800400" algn="bl" rotWithShape="0">
                    <a:prstClr val="black">
                      <a:alpha val="20000"/>
                    </a:prstClr>
                  </a:outerShdw>
                </a:effectLst>
                <a:latin typeface="+mn-ea"/>
                <a:ea typeface="+mn-ea"/>
              </a:rPr>
            </a:br>
            <a:r>
              <a:rPr kumimoji="1" lang="ja-JP" altLang="en-US" dirty="0" smtClean="0">
                <a:effectLst>
                  <a:outerShdw blurRad="60007" dir="2000400" sy="-30000" kx="-800400" algn="bl" rotWithShape="0">
                    <a:prstClr val="black">
                      <a:alpha val="20000"/>
                    </a:prstClr>
                  </a:outerShdw>
                </a:effectLst>
                <a:latin typeface="+mn-ea"/>
                <a:ea typeface="+mn-ea"/>
              </a:rPr>
              <a:t>・メディア</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68" name="テキスト ボックス 67"/>
          <p:cNvSpPr txBox="1"/>
          <p:nvPr/>
        </p:nvSpPr>
        <p:spPr>
          <a:xfrm>
            <a:off x="5508104" y="1889280"/>
            <a:ext cx="1132041" cy="646331"/>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制作会社</a:t>
            </a:r>
            <a:r>
              <a:rPr kumimoji="1" lang="en-US" altLang="ja-JP" dirty="0" smtClean="0">
                <a:effectLst>
                  <a:outerShdw blurRad="60007" dir="2000400" sy="-30000" kx="-800400" algn="bl" rotWithShape="0">
                    <a:prstClr val="black">
                      <a:alpha val="20000"/>
                    </a:prstClr>
                  </a:outerShdw>
                </a:effectLst>
                <a:latin typeface="+mn-ea"/>
                <a:ea typeface="+mn-ea"/>
              </a:rPr>
              <a:t/>
            </a:r>
            <a:br>
              <a:rPr kumimoji="1" lang="en-US" altLang="ja-JP" dirty="0" smtClean="0">
                <a:effectLst>
                  <a:outerShdw blurRad="60007" dir="2000400" sy="-30000" kx="-800400" algn="bl" rotWithShape="0">
                    <a:prstClr val="black">
                      <a:alpha val="20000"/>
                    </a:prstClr>
                  </a:outerShdw>
                </a:effectLst>
                <a:latin typeface="+mn-ea"/>
                <a:ea typeface="+mn-ea"/>
              </a:rPr>
            </a:br>
            <a:r>
              <a:rPr kumimoji="1" lang="ja-JP" altLang="en-US" dirty="0" smtClean="0">
                <a:effectLst>
                  <a:outerShdw blurRad="60007" dir="2000400" sy="-30000" kx="-800400" algn="bl" rotWithShape="0">
                    <a:prstClr val="black">
                      <a:alpha val="20000"/>
                    </a:prstClr>
                  </a:outerShdw>
                </a:effectLst>
                <a:latin typeface="+mn-ea"/>
                <a:ea typeface="+mn-ea"/>
              </a:rPr>
              <a:t>・ベンダー</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69" name="テキスト ボックス 68"/>
          <p:cNvSpPr txBox="1"/>
          <p:nvPr/>
        </p:nvSpPr>
        <p:spPr>
          <a:xfrm>
            <a:off x="2153378" y="3439615"/>
            <a:ext cx="543739" cy="523220"/>
          </a:xfrm>
          <a:prstGeom prst="rect">
            <a:avLst/>
          </a:prstGeom>
          <a:noFill/>
        </p:spPr>
        <p:txBody>
          <a:bodyPr wrap="none" rtlCol="0">
            <a:spAutoFit/>
          </a:bodyPr>
          <a:lstStyle/>
          <a:p>
            <a:r>
              <a:rPr kumimoji="1" lang="ja-JP" alt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rPr>
              <a:t>試</a:t>
            </a:r>
            <a:endParaRPr kumimoji="1" lang="ja-JP" alt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endParaRPr>
          </a:p>
        </p:txBody>
      </p:sp>
      <p:sp>
        <p:nvSpPr>
          <p:cNvPr id="70" name="テキスト ボックス 69"/>
          <p:cNvSpPr txBox="1"/>
          <p:nvPr/>
        </p:nvSpPr>
        <p:spPr>
          <a:xfrm>
            <a:off x="4038751" y="4981254"/>
            <a:ext cx="543739" cy="523220"/>
          </a:xfrm>
          <a:prstGeom prst="rect">
            <a:avLst/>
          </a:prstGeom>
          <a:noFill/>
        </p:spPr>
        <p:txBody>
          <a:bodyPr wrap="none" rtlCol="0">
            <a:spAutoFit/>
          </a:bodyPr>
          <a:lstStyle/>
          <a:p>
            <a:r>
              <a:rPr kumimoji="1" lang="ja-JP" alt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rPr>
              <a:t>発</a:t>
            </a:r>
            <a:endParaRPr kumimoji="1" lang="ja-JP" alt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mn-ea"/>
              <a:ea typeface="+mn-ea"/>
            </a:endParaRPr>
          </a:p>
        </p:txBody>
      </p:sp>
      <p:pic>
        <p:nvPicPr>
          <p:cNvPr id="71" name="Picture 2" descr="http://a1.twimg.com/a/1285137161/images/twitter_logo_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164" y="5695162"/>
            <a:ext cx="1127232" cy="29322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71"/>
          <p:cNvGrpSpPr/>
          <p:nvPr/>
        </p:nvGrpSpPr>
        <p:grpSpPr>
          <a:xfrm>
            <a:off x="2038116" y="4700834"/>
            <a:ext cx="475914" cy="318839"/>
            <a:chOff x="7884368" y="3081381"/>
            <a:chExt cx="792088" cy="507570"/>
          </a:xfrm>
          <a:solidFill>
            <a:schemeClr val="bg1"/>
          </a:solidFill>
        </p:grpSpPr>
        <p:sp>
          <p:nvSpPr>
            <p:cNvPr id="73" name="二等辺三角形 72"/>
            <p:cNvSpPr/>
            <p:nvPr/>
          </p:nvSpPr>
          <p:spPr>
            <a:xfrm>
              <a:off x="7884368" y="3081381"/>
              <a:ext cx="792088" cy="2422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8028384" y="3323632"/>
              <a:ext cx="504056" cy="265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星 5 74"/>
          <p:cNvSpPr/>
          <p:nvPr/>
        </p:nvSpPr>
        <p:spPr>
          <a:xfrm>
            <a:off x="2703546" y="4618996"/>
            <a:ext cx="348649" cy="34864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6" name="オブジェクト 75"/>
          <p:cNvGraphicFramePr>
            <a:graphicFrameLocks noChangeAspect="1"/>
          </p:cNvGraphicFramePr>
          <p:nvPr>
            <p:extLst>
              <p:ext uri="{D42A27DB-BD31-4B8C-83A1-F6EECF244321}">
                <p14:modId xmlns:p14="http://schemas.microsoft.com/office/powerpoint/2010/main" val="2607571792"/>
              </p:ext>
            </p:extLst>
          </p:nvPr>
        </p:nvGraphicFramePr>
        <p:xfrm>
          <a:off x="2555776" y="2551478"/>
          <a:ext cx="286222" cy="373466"/>
        </p:xfrm>
        <a:graphic>
          <a:graphicData uri="http://schemas.openxmlformats.org/presentationml/2006/ole">
            <mc:AlternateContent xmlns:mc="http://schemas.openxmlformats.org/markup-compatibility/2006">
              <mc:Choice xmlns:v="urn:schemas-microsoft-com:vml" Requires="v">
                <p:oleObj spid="_x0000_s30742" name="Visio" r:id="rId4" imgW="661595" imgH="799434" progId="">
                  <p:embed/>
                </p:oleObj>
              </mc:Choice>
              <mc:Fallback>
                <p:oleObj name="Visio" r:id="rId4" imgW="661595" imgH="799434"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551478"/>
                        <a:ext cx="286222" cy="37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オブジェクト 76"/>
          <p:cNvGraphicFramePr>
            <a:graphicFrameLocks noChangeAspect="1"/>
          </p:cNvGraphicFramePr>
          <p:nvPr>
            <p:extLst>
              <p:ext uri="{D42A27DB-BD31-4B8C-83A1-F6EECF244321}">
                <p14:modId xmlns:p14="http://schemas.microsoft.com/office/powerpoint/2010/main" val="2304672939"/>
              </p:ext>
            </p:extLst>
          </p:nvPr>
        </p:nvGraphicFramePr>
        <p:xfrm>
          <a:off x="3077124" y="4865152"/>
          <a:ext cx="286222" cy="373466"/>
        </p:xfrm>
        <a:graphic>
          <a:graphicData uri="http://schemas.openxmlformats.org/presentationml/2006/ole">
            <mc:AlternateContent xmlns:mc="http://schemas.openxmlformats.org/markup-compatibility/2006">
              <mc:Choice xmlns:v="urn:schemas-microsoft-com:vml" Requires="v">
                <p:oleObj spid="_x0000_s30743" name="Visio" r:id="rId6" imgW="593822" imgH="774147" progId="">
                  <p:embed/>
                </p:oleObj>
              </mc:Choice>
              <mc:Fallback>
                <p:oleObj name="Visio" r:id="rId6" imgW="593822" imgH="774147"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7124" y="4865152"/>
                        <a:ext cx="286222" cy="37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オブジェクト 77"/>
          <p:cNvGraphicFramePr>
            <a:graphicFrameLocks noChangeAspect="1"/>
          </p:cNvGraphicFramePr>
          <p:nvPr>
            <p:extLst>
              <p:ext uri="{D42A27DB-BD31-4B8C-83A1-F6EECF244321}">
                <p14:modId xmlns:p14="http://schemas.microsoft.com/office/powerpoint/2010/main" val="2873387330"/>
              </p:ext>
            </p:extLst>
          </p:nvPr>
        </p:nvGraphicFramePr>
        <p:xfrm>
          <a:off x="5217161" y="4891108"/>
          <a:ext cx="286222" cy="373466"/>
        </p:xfrm>
        <a:graphic>
          <a:graphicData uri="http://schemas.openxmlformats.org/presentationml/2006/ole">
            <mc:AlternateContent xmlns:mc="http://schemas.openxmlformats.org/markup-compatibility/2006">
              <mc:Choice xmlns:v="urn:schemas-microsoft-com:vml" Requires="v">
                <p:oleObj spid="_x0000_s30744" name="Visio" r:id="rId8" imgW="593822" imgH="774147" progId="">
                  <p:embed/>
                </p:oleObj>
              </mc:Choice>
              <mc:Fallback>
                <p:oleObj name="Visio" r:id="rId8" imgW="593822" imgH="774147"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7161" y="4891108"/>
                        <a:ext cx="286222" cy="37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フローチャート : 記憶データ 78"/>
          <p:cNvSpPr/>
          <p:nvPr/>
        </p:nvSpPr>
        <p:spPr>
          <a:xfrm rot="5400000">
            <a:off x="5994590" y="4687462"/>
            <a:ext cx="271275" cy="236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ローチャート : 記憶データ 79"/>
          <p:cNvSpPr/>
          <p:nvPr/>
        </p:nvSpPr>
        <p:spPr>
          <a:xfrm rot="5400000">
            <a:off x="6243487" y="4687463"/>
            <a:ext cx="271275" cy="236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直方体 80"/>
          <p:cNvSpPr/>
          <p:nvPr/>
        </p:nvSpPr>
        <p:spPr>
          <a:xfrm>
            <a:off x="2078411" y="2347568"/>
            <a:ext cx="269849" cy="436464"/>
          </a:xfrm>
          <a:prstGeom prst="cub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矢印コネクタ 81"/>
          <p:cNvCxnSpPr/>
          <p:nvPr/>
        </p:nvCxnSpPr>
        <p:spPr>
          <a:xfrm flipH="1" flipV="1">
            <a:off x="3079708" y="2756618"/>
            <a:ext cx="959043" cy="796743"/>
          </a:xfrm>
          <a:prstGeom prst="straightConnector1">
            <a:avLst/>
          </a:prstGeom>
          <a:ln w="127000">
            <a:miter lim="800000"/>
            <a:tailEnd type="triangle" w="med" len="med"/>
          </a:ln>
        </p:spPr>
        <p:style>
          <a:lnRef idx="1">
            <a:schemeClr val="accent1"/>
          </a:lnRef>
          <a:fillRef idx="0">
            <a:schemeClr val="accent1"/>
          </a:fillRef>
          <a:effectRef idx="0">
            <a:schemeClr val="accent1"/>
          </a:effectRef>
          <a:fontRef idx="minor">
            <a:schemeClr val="tx1"/>
          </a:fontRef>
        </p:style>
      </p:cxnSp>
      <p:sp>
        <p:nvSpPr>
          <p:cNvPr id="83" name="円/楕円 82"/>
          <p:cNvSpPr/>
          <p:nvPr/>
        </p:nvSpPr>
        <p:spPr>
          <a:xfrm>
            <a:off x="3815916" y="3245452"/>
            <a:ext cx="936104" cy="936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1528005" y="1769728"/>
            <a:ext cx="461665" cy="4370176"/>
          </a:xfrm>
          <a:prstGeom prst="rect">
            <a:avLst/>
          </a:prstGeom>
          <a:noFill/>
        </p:spPr>
        <p:txBody>
          <a:bodyPr vert="eaVert" wrap="square" rtlCol="0">
            <a:spAutoFit/>
          </a:bodyPr>
          <a:lstStyle/>
          <a:p>
            <a:r>
              <a:rPr kumimoji="1" lang="ja-JP" altLang="en-US" dirty="0" smtClean="0">
                <a:latin typeface="+mn-ea"/>
                <a:ea typeface="+mn-ea"/>
              </a:rPr>
              <a:t>実践＝体験に基づく</a:t>
            </a:r>
            <a:r>
              <a:rPr kumimoji="1" lang="ja-JP" altLang="en-US" dirty="0" smtClean="0">
                <a:solidFill>
                  <a:srgbClr val="FF0000"/>
                </a:solidFill>
                <a:latin typeface="+mn-ea"/>
                <a:ea typeface="+mn-ea"/>
              </a:rPr>
              <a:t>改善</a:t>
            </a:r>
            <a:r>
              <a:rPr kumimoji="1" lang="ja-JP" altLang="en-US" dirty="0" smtClean="0">
                <a:latin typeface="+mn-ea"/>
                <a:ea typeface="+mn-ea"/>
              </a:rPr>
              <a:t>と</a:t>
            </a:r>
            <a:r>
              <a:rPr kumimoji="1" lang="ja-JP" altLang="en-US" dirty="0" smtClean="0">
                <a:solidFill>
                  <a:schemeClr val="accent2"/>
                </a:solidFill>
                <a:latin typeface="+mn-ea"/>
                <a:ea typeface="+mn-ea"/>
              </a:rPr>
              <a:t>共感</a:t>
            </a:r>
            <a:r>
              <a:rPr kumimoji="1" lang="ja-JP" altLang="en-US" dirty="0" smtClean="0">
                <a:latin typeface="+mn-ea"/>
                <a:ea typeface="+mn-ea"/>
              </a:rPr>
              <a:t>のサイクル</a:t>
            </a:r>
            <a:endParaRPr kumimoji="1" lang="ja-JP" altLang="en-US" dirty="0">
              <a:latin typeface="+mn-ea"/>
              <a:ea typeface="+mn-ea"/>
            </a:endParaRPr>
          </a:p>
        </p:txBody>
      </p:sp>
      <p:sp>
        <p:nvSpPr>
          <p:cNvPr id="85" name="テキスト ボックス 84"/>
          <p:cNvSpPr txBox="1"/>
          <p:nvPr/>
        </p:nvSpPr>
        <p:spPr>
          <a:xfrm>
            <a:off x="3006718" y="5661248"/>
            <a:ext cx="4030570" cy="369332"/>
          </a:xfrm>
          <a:prstGeom prst="rect">
            <a:avLst/>
          </a:prstGeom>
          <a:noFill/>
        </p:spPr>
        <p:txBody>
          <a:bodyPr wrap="square" rtlCol="0">
            <a:spAutoFit/>
          </a:bodyPr>
          <a:lstStyle/>
          <a:p>
            <a:r>
              <a:rPr kumimoji="1" lang="ja-JP" altLang="en-US" dirty="0" smtClean="0">
                <a:solidFill>
                  <a:schemeClr val="tx1">
                    <a:lumMod val="50000"/>
                    <a:lumOff val="50000"/>
                  </a:schemeClr>
                </a:solidFill>
                <a:latin typeface="+mn-ea"/>
                <a:ea typeface="+mn-ea"/>
              </a:rPr>
              <a:t>等のソーシャルメディアで反復が加速</a:t>
            </a:r>
            <a:endParaRPr kumimoji="1" lang="ja-JP" altLang="en-US" dirty="0">
              <a:solidFill>
                <a:schemeClr val="tx1">
                  <a:lumMod val="50000"/>
                  <a:lumOff val="50000"/>
                </a:schemeClr>
              </a:solidFill>
              <a:latin typeface="+mn-ea"/>
              <a:ea typeface="+mn-ea"/>
            </a:endParaRPr>
          </a:p>
        </p:txBody>
      </p:sp>
      <p:sp>
        <p:nvSpPr>
          <p:cNvPr id="86" name="円形吹き出し 85"/>
          <p:cNvSpPr/>
          <p:nvPr/>
        </p:nvSpPr>
        <p:spPr>
          <a:xfrm>
            <a:off x="4443918" y="2894233"/>
            <a:ext cx="720080" cy="512589"/>
          </a:xfrm>
          <a:prstGeom prst="wedgeEllipseCallout">
            <a:avLst>
              <a:gd name="adj1" fmla="val -31415"/>
              <a:gd name="adj2" fmla="val 724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a:t>
            </a:r>
            <a:endParaRPr kumimoji="1" lang="ja-JP" altLang="en-US" dirty="0">
              <a:solidFill>
                <a:schemeClr val="tx1"/>
              </a:solidFill>
            </a:endParaRPr>
          </a:p>
        </p:txBody>
      </p:sp>
      <p:sp>
        <p:nvSpPr>
          <p:cNvPr id="87" name="円/楕円 86"/>
          <p:cNvSpPr/>
          <p:nvPr/>
        </p:nvSpPr>
        <p:spPr>
          <a:xfrm>
            <a:off x="4114068" y="3912035"/>
            <a:ext cx="559048" cy="1793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矢印コネクタ 87"/>
          <p:cNvCxnSpPr/>
          <p:nvPr/>
        </p:nvCxnSpPr>
        <p:spPr>
          <a:xfrm flipH="1" flipV="1">
            <a:off x="4629220" y="4030178"/>
            <a:ext cx="826388" cy="680677"/>
          </a:xfrm>
          <a:prstGeom prst="straightConnector1">
            <a:avLst/>
          </a:prstGeom>
          <a:ln w="127000">
            <a:miter lim="800000"/>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9" name="オブジェクト 88"/>
          <p:cNvGraphicFramePr>
            <a:graphicFrameLocks noChangeAspect="1"/>
          </p:cNvGraphicFramePr>
          <p:nvPr>
            <p:extLst>
              <p:ext uri="{D42A27DB-BD31-4B8C-83A1-F6EECF244321}">
                <p14:modId xmlns:p14="http://schemas.microsoft.com/office/powerpoint/2010/main" val="4227866742"/>
              </p:ext>
            </p:extLst>
          </p:nvPr>
        </p:nvGraphicFramePr>
        <p:xfrm>
          <a:off x="3988765" y="3313875"/>
          <a:ext cx="593725" cy="774700"/>
        </p:xfrm>
        <a:graphic>
          <a:graphicData uri="http://schemas.openxmlformats.org/presentationml/2006/ole">
            <mc:AlternateContent xmlns:mc="http://schemas.openxmlformats.org/markup-compatibility/2006">
              <mc:Choice xmlns:v="urn:schemas-microsoft-com:vml" Requires="v">
                <p:oleObj spid="_x0000_s30745" name="Visio" r:id="rId9" imgW="593822" imgH="774147" progId="">
                  <p:embed/>
                </p:oleObj>
              </mc:Choice>
              <mc:Fallback>
                <p:oleObj name="Visio" r:id="rId9" imgW="593822" imgH="774147"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8765" y="3313875"/>
                        <a:ext cx="593725"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 name="円形吹き出し 89"/>
          <p:cNvSpPr/>
          <p:nvPr/>
        </p:nvSpPr>
        <p:spPr>
          <a:xfrm>
            <a:off x="5580112" y="2538316"/>
            <a:ext cx="499990" cy="355918"/>
          </a:xfrm>
          <a:prstGeom prst="wedgeEllipseCallout">
            <a:avLst>
              <a:gd name="adj1" fmla="val 54441"/>
              <a:gd name="adj2" fmla="val -4730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a:t>
            </a:r>
            <a:endParaRPr kumimoji="1" lang="ja-JP" altLang="en-US" sz="1200" dirty="0">
              <a:solidFill>
                <a:schemeClr val="tx1"/>
              </a:solidFill>
            </a:endParaRPr>
          </a:p>
        </p:txBody>
      </p:sp>
    </p:spTree>
    <p:extLst>
      <p:ext uri="{BB962C8B-B14F-4D97-AF65-F5344CB8AC3E}">
        <p14:creationId xmlns:p14="http://schemas.microsoft.com/office/powerpoint/2010/main" val="241993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69963" y="600075"/>
            <a:ext cx="7513637" cy="809625"/>
          </a:xfrm>
          <a:noFill/>
          <a:ln w="9525">
            <a:noFill/>
            <a:miter lim="800000"/>
            <a:headEnd/>
            <a:tailEnd/>
          </a:ln>
        </p:spPr>
        <p:txBody>
          <a:bodyPr vert="horz" wrap="square" lIns="91440" tIns="45720" rIns="91440" bIns="45720" numCol="1" anchor="ctr" anchorCtr="0" compatLnSpc="1">
            <a:prstTxWarp prst="textNoShape">
              <a:avLst/>
            </a:prstTxWarp>
          </a:bodyPr>
          <a:lstStyle/>
          <a:p>
            <a:r>
              <a:rPr lang="ja-JP" altLang="en-US" dirty="0" smtClean="0">
                <a:latin typeface="Arial Black" pitchFamily="34" charset="0"/>
                <a:ea typeface="HGP創英角ｺﾞｼｯｸUB" pitchFamily="50" charset="-128"/>
              </a:rPr>
              <a:t>情報セキュリティ時代のライフハック</a:t>
            </a:r>
            <a:endParaRPr lang="ja-JP" altLang="en-US" dirty="0">
              <a:latin typeface="Arial Black" pitchFamily="34" charset="0"/>
              <a:ea typeface="HGP創英角ｺﾞｼｯｸUB" pitchFamily="50" charset="-128"/>
            </a:endParaRPr>
          </a:p>
        </p:txBody>
      </p:sp>
      <p:sp>
        <p:nvSpPr>
          <p:cNvPr id="39" name="円弧 38"/>
          <p:cNvSpPr/>
          <p:nvPr/>
        </p:nvSpPr>
        <p:spPr>
          <a:xfrm>
            <a:off x="-540568" y="4608512"/>
            <a:ext cx="3240360" cy="2348880"/>
          </a:xfrm>
          <a:prstGeom prst="arc">
            <a:avLst/>
          </a:prstGeom>
          <a:gradFill flip="none" rotWithShape="1">
            <a:gsLst>
              <a:gs pos="0">
                <a:srgbClr val="92D050">
                  <a:tint val="66000"/>
                  <a:satMod val="160000"/>
                </a:srgbClr>
              </a:gs>
              <a:gs pos="100000">
                <a:schemeClr val="bg1"/>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円弧 39"/>
          <p:cNvSpPr/>
          <p:nvPr/>
        </p:nvSpPr>
        <p:spPr>
          <a:xfrm flipV="1">
            <a:off x="-540568" y="720080"/>
            <a:ext cx="3240360" cy="2348880"/>
          </a:xfrm>
          <a:prstGeom prst="arc">
            <a:avLst/>
          </a:prstGeom>
          <a:gradFill flip="none" rotWithShape="1">
            <a:gsLst>
              <a:gs pos="24000">
                <a:srgbClr val="CECEEF"/>
              </a:gs>
              <a:gs pos="0">
                <a:schemeClr val="accent6">
                  <a:lumMod val="40000"/>
                  <a:lumOff val="60000"/>
                </a:schemeClr>
              </a:gs>
              <a:gs pos="100000">
                <a:schemeClr val="bg1"/>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flipH="1">
            <a:off x="4139952" y="4608512"/>
            <a:ext cx="3240360" cy="2348880"/>
          </a:xfrm>
          <a:prstGeom prst="arc">
            <a:avLst/>
          </a:prstGeom>
          <a:gradFill>
            <a:gsLst>
              <a:gs pos="0">
                <a:srgbClr val="FFFF00"/>
              </a:gs>
              <a:gs pos="100000">
                <a:schemeClr val="bg1"/>
              </a:gs>
            </a:gsLst>
            <a:lin ang="720000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テキスト ボックス 64"/>
          <p:cNvSpPr txBox="1"/>
          <p:nvPr/>
        </p:nvSpPr>
        <p:spPr>
          <a:xfrm>
            <a:off x="1107616" y="1988672"/>
            <a:ext cx="1107996" cy="369332"/>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事業会社</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66" name="テキスト ボックス 65"/>
          <p:cNvSpPr txBox="1"/>
          <p:nvPr/>
        </p:nvSpPr>
        <p:spPr>
          <a:xfrm>
            <a:off x="1099108" y="5184576"/>
            <a:ext cx="1170513" cy="369332"/>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個人サイト</a:t>
            </a:r>
            <a:endParaRPr kumimoji="1" lang="ja-JP" altLang="en-US" dirty="0">
              <a:effectLst>
                <a:outerShdw blurRad="60007" dir="2000400" sy="-30000" kx="-800400" algn="bl" rotWithShape="0">
                  <a:prstClr val="black">
                    <a:alpha val="20000"/>
                  </a:prstClr>
                </a:outerShdw>
              </a:effectLst>
              <a:latin typeface="+mn-ea"/>
              <a:ea typeface="+mn-ea"/>
            </a:endParaRPr>
          </a:p>
        </p:txBody>
      </p:sp>
      <p:sp>
        <p:nvSpPr>
          <p:cNvPr id="67" name="テキスト ボックス 66"/>
          <p:cNvSpPr txBox="1"/>
          <p:nvPr/>
        </p:nvSpPr>
        <p:spPr>
          <a:xfrm>
            <a:off x="4744807" y="5040560"/>
            <a:ext cx="1029449" cy="646331"/>
          </a:xfrm>
          <a:prstGeom prst="rect">
            <a:avLst/>
          </a:prstGeom>
          <a:noFill/>
        </p:spPr>
        <p:txBody>
          <a:bodyPr wrap="none" rtlCol="0">
            <a:spAutoFit/>
          </a:bodyPr>
          <a:lstStyle/>
          <a:p>
            <a:r>
              <a:rPr kumimoji="1" lang="ja-JP" altLang="en-US" dirty="0" smtClean="0">
                <a:effectLst>
                  <a:outerShdw blurRad="60007" dir="2000400" sy="-30000" kx="-800400" algn="bl" rotWithShape="0">
                    <a:prstClr val="black">
                      <a:alpha val="20000"/>
                    </a:prstClr>
                  </a:outerShdw>
                </a:effectLst>
                <a:latin typeface="+mn-ea"/>
                <a:ea typeface="+mn-ea"/>
              </a:rPr>
              <a:t>セミナー</a:t>
            </a:r>
            <a:r>
              <a:rPr kumimoji="1" lang="en-US" altLang="ja-JP" dirty="0" smtClean="0">
                <a:effectLst>
                  <a:outerShdw blurRad="60007" dir="2000400" sy="-30000" kx="-800400" algn="bl" rotWithShape="0">
                    <a:prstClr val="black">
                      <a:alpha val="20000"/>
                    </a:prstClr>
                  </a:outerShdw>
                </a:effectLst>
                <a:latin typeface="+mn-ea"/>
                <a:ea typeface="+mn-ea"/>
              </a:rPr>
              <a:t/>
            </a:r>
            <a:br>
              <a:rPr kumimoji="1" lang="en-US" altLang="ja-JP" dirty="0" smtClean="0">
                <a:effectLst>
                  <a:outerShdw blurRad="60007" dir="2000400" sy="-30000" kx="-800400" algn="bl" rotWithShape="0">
                    <a:prstClr val="black">
                      <a:alpha val="20000"/>
                    </a:prstClr>
                  </a:outerShdw>
                </a:effectLst>
                <a:latin typeface="+mn-ea"/>
                <a:ea typeface="+mn-ea"/>
              </a:rPr>
            </a:br>
            <a:r>
              <a:rPr kumimoji="1" lang="ja-JP" altLang="en-US" dirty="0" smtClean="0">
                <a:effectLst>
                  <a:outerShdw blurRad="60007" dir="2000400" sy="-30000" kx="-800400" algn="bl" rotWithShape="0">
                    <a:prstClr val="black">
                      <a:alpha val="20000"/>
                    </a:prstClr>
                  </a:outerShdw>
                </a:effectLst>
                <a:latin typeface="+mn-ea"/>
                <a:ea typeface="+mn-ea"/>
              </a:rPr>
              <a:t>・メディア</a:t>
            </a:r>
            <a:endParaRPr kumimoji="1" lang="ja-JP" altLang="en-US" dirty="0">
              <a:effectLst>
                <a:outerShdw blurRad="60007" dir="2000400" sy="-30000" kx="-800400" algn="bl" rotWithShape="0">
                  <a:prstClr val="black">
                    <a:alpha val="20000"/>
                  </a:prstClr>
                </a:outerShdw>
              </a:effectLst>
              <a:latin typeface="+mn-ea"/>
              <a:ea typeface="+mn-ea"/>
            </a:endParaRPr>
          </a:p>
        </p:txBody>
      </p:sp>
      <p:grpSp>
        <p:nvGrpSpPr>
          <p:cNvPr id="2" name="グループ化 71"/>
          <p:cNvGrpSpPr/>
          <p:nvPr/>
        </p:nvGrpSpPr>
        <p:grpSpPr>
          <a:xfrm>
            <a:off x="1174020" y="4800226"/>
            <a:ext cx="475914" cy="318839"/>
            <a:chOff x="7884368" y="3081381"/>
            <a:chExt cx="792088" cy="507570"/>
          </a:xfrm>
          <a:solidFill>
            <a:schemeClr val="bg1"/>
          </a:solidFill>
        </p:grpSpPr>
        <p:sp>
          <p:nvSpPr>
            <p:cNvPr id="73" name="二等辺三角形 72"/>
            <p:cNvSpPr/>
            <p:nvPr/>
          </p:nvSpPr>
          <p:spPr>
            <a:xfrm>
              <a:off x="7884368" y="3081381"/>
              <a:ext cx="792088" cy="2422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8028384" y="3323632"/>
              <a:ext cx="504056" cy="265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76" name="オブジェクト 75"/>
          <p:cNvGraphicFramePr>
            <a:graphicFrameLocks noChangeAspect="1"/>
          </p:cNvGraphicFramePr>
          <p:nvPr>
            <p:extLst>
              <p:ext uri="{D42A27DB-BD31-4B8C-83A1-F6EECF244321}">
                <p14:modId xmlns:p14="http://schemas.microsoft.com/office/powerpoint/2010/main" val="3057535530"/>
              </p:ext>
            </p:extLst>
          </p:nvPr>
        </p:nvGraphicFramePr>
        <p:xfrm>
          <a:off x="1691679" y="2446960"/>
          <a:ext cx="442497" cy="577376"/>
        </p:xfrm>
        <a:graphic>
          <a:graphicData uri="http://schemas.openxmlformats.org/presentationml/2006/ole">
            <mc:AlternateContent xmlns:mc="http://schemas.openxmlformats.org/markup-compatibility/2006">
              <mc:Choice xmlns:v="urn:schemas-microsoft-com:vml" Requires="v">
                <p:oleObj spid="_x0000_s24618" name="Visio" r:id="rId3" imgW="661595" imgH="799434" progId="">
                  <p:embed/>
                </p:oleObj>
              </mc:Choice>
              <mc:Fallback>
                <p:oleObj name="Visio" r:id="rId3" imgW="661595" imgH="799434" progId="">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79" y="2446960"/>
                        <a:ext cx="442497" cy="577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オブジェクト 76"/>
          <p:cNvGraphicFramePr>
            <a:graphicFrameLocks noChangeAspect="1"/>
          </p:cNvGraphicFramePr>
          <p:nvPr>
            <p:extLst>
              <p:ext uri="{D42A27DB-BD31-4B8C-83A1-F6EECF244321}">
                <p14:modId xmlns:p14="http://schemas.microsoft.com/office/powerpoint/2010/main" val="1980201830"/>
              </p:ext>
            </p:extLst>
          </p:nvPr>
        </p:nvGraphicFramePr>
        <p:xfrm>
          <a:off x="2213028" y="4964544"/>
          <a:ext cx="286222" cy="373466"/>
        </p:xfrm>
        <a:graphic>
          <a:graphicData uri="http://schemas.openxmlformats.org/presentationml/2006/ole">
            <mc:AlternateContent xmlns:mc="http://schemas.openxmlformats.org/markup-compatibility/2006">
              <mc:Choice xmlns:v="urn:schemas-microsoft-com:vml" Requires="v">
                <p:oleObj spid="_x0000_s24619" name="Visio" r:id="rId5" imgW="593822" imgH="774147" progId="">
                  <p:embed/>
                </p:oleObj>
              </mc:Choice>
              <mc:Fallback>
                <p:oleObj name="Visio" r:id="rId5" imgW="593822" imgH="774147" progId="">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028" y="4964544"/>
                        <a:ext cx="286222" cy="373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オブジェクト 77"/>
          <p:cNvGraphicFramePr>
            <a:graphicFrameLocks noChangeAspect="1"/>
          </p:cNvGraphicFramePr>
          <p:nvPr>
            <p:extLst>
              <p:ext uri="{D42A27DB-BD31-4B8C-83A1-F6EECF244321}">
                <p14:modId xmlns:p14="http://schemas.microsoft.com/office/powerpoint/2010/main" val="4129382877"/>
              </p:ext>
            </p:extLst>
          </p:nvPr>
        </p:nvGraphicFramePr>
        <p:xfrm>
          <a:off x="4353065" y="4852816"/>
          <a:ext cx="391742" cy="511150"/>
        </p:xfrm>
        <a:graphic>
          <a:graphicData uri="http://schemas.openxmlformats.org/presentationml/2006/ole">
            <mc:AlternateContent xmlns:mc="http://schemas.openxmlformats.org/markup-compatibility/2006">
              <mc:Choice xmlns:v="urn:schemas-microsoft-com:vml" Requires="v">
                <p:oleObj spid="_x0000_s24620" name="Visio" r:id="rId7" imgW="593822" imgH="774147" progId="">
                  <p:embed/>
                </p:oleObj>
              </mc:Choice>
              <mc:Fallback>
                <p:oleObj name="Visio" r:id="rId7" imgW="593822" imgH="774147" progId="">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3065" y="4852816"/>
                        <a:ext cx="391742" cy="5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フローチャート : 記憶データ 78"/>
          <p:cNvSpPr/>
          <p:nvPr/>
        </p:nvSpPr>
        <p:spPr>
          <a:xfrm rot="5400000">
            <a:off x="5130494" y="4786854"/>
            <a:ext cx="271275" cy="236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ローチャート : 記憶データ 79"/>
          <p:cNvSpPr/>
          <p:nvPr/>
        </p:nvSpPr>
        <p:spPr>
          <a:xfrm rot="5400000">
            <a:off x="5379391" y="4786855"/>
            <a:ext cx="271275" cy="236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直方体 80"/>
          <p:cNvSpPr/>
          <p:nvPr/>
        </p:nvSpPr>
        <p:spPr>
          <a:xfrm>
            <a:off x="1214315" y="2446960"/>
            <a:ext cx="269849" cy="436464"/>
          </a:xfrm>
          <a:prstGeom prst="cub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a:endCxn id="14" idx="1"/>
          </p:cNvCxnSpPr>
          <p:nvPr/>
        </p:nvCxnSpPr>
        <p:spPr>
          <a:xfrm>
            <a:off x="2096029" y="2996952"/>
            <a:ext cx="551225" cy="530804"/>
          </a:xfrm>
          <a:prstGeom prst="straightConnector1">
            <a:avLst/>
          </a:prstGeom>
          <a:ln w="53975">
            <a:tailEnd type="triangle" w="lg" len="lg"/>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5254736" y="1436753"/>
            <a:ext cx="3120847" cy="4512527"/>
            <a:chOff x="5254736" y="1436753"/>
            <a:chExt cx="3120847" cy="4512527"/>
          </a:xfrm>
        </p:grpSpPr>
        <p:pic>
          <p:nvPicPr>
            <p:cNvPr id="24602"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4199" y="1806082"/>
              <a:ext cx="2342259" cy="176619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 Box 54"/>
            <p:cNvSpPr txBox="1">
              <a:spLocks noChangeArrowheads="1"/>
            </p:cNvSpPr>
            <p:nvPr/>
          </p:nvSpPr>
          <p:spPr bwMode="auto">
            <a:xfrm>
              <a:off x="5254736" y="1436753"/>
              <a:ext cx="25196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ea typeface="ＭＳ Ｐゴシック" charset="-128"/>
                </a:defRPr>
              </a:lvl1pPr>
              <a:lvl2pPr marL="742950" indent="-285750">
                <a:defRPr sz="3600">
                  <a:solidFill>
                    <a:schemeClr val="tx1"/>
                  </a:solidFill>
                  <a:latin typeface="Times New Roman" pitchFamily="18" charset="0"/>
                  <a:ea typeface="ＭＳ Ｐゴシック" charset="-128"/>
                </a:defRPr>
              </a:lvl2pPr>
              <a:lvl3pPr marL="1143000" indent="-228600">
                <a:defRPr sz="3600">
                  <a:solidFill>
                    <a:schemeClr val="tx1"/>
                  </a:solidFill>
                  <a:latin typeface="Times New Roman" pitchFamily="18" charset="0"/>
                  <a:ea typeface="ＭＳ Ｐゴシック" charset="-128"/>
                </a:defRPr>
              </a:lvl3pPr>
              <a:lvl4pPr marL="1600200" indent="-228600">
                <a:defRPr sz="3600">
                  <a:solidFill>
                    <a:schemeClr val="tx1"/>
                  </a:solidFill>
                  <a:latin typeface="Times New Roman" pitchFamily="18" charset="0"/>
                  <a:ea typeface="ＭＳ Ｐゴシック" charset="-128"/>
                </a:defRPr>
              </a:lvl4pPr>
              <a:lvl5pPr marL="2057400" indent="-228600">
                <a:defRPr sz="3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3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3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3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3600">
                  <a:solidFill>
                    <a:schemeClr val="tx1"/>
                  </a:solidFill>
                  <a:latin typeface="Times New Roman" pitchFamily="18" charset="0"/>
                  <a:ea typeface="ＭＳ Ｐゴシック" charset="-128"/>
                </a:defRPr>
              </a:lvl9pPr>
            </a:lstStyle>
            <a:p>
              <a:pPr algn="ctr">
                <a:spcBef>
                  <a:spcPct val="50000"/>
                </a:spcBef>
              </a:pPr>
              <a:r>
                <a:rPr lang="ja-JP" altLang="en-US" sz="1600" b="1" i="1" dirty="0" smtClean="0">
                  <a:solidFill>
                    <a:schemeClr val="tx2"/>
                  </a:solidFill>
                  <a:latin typeface="Arial" charset="0"/>
                </a:rPr>
                <a:t>○○より引用</a:t>
              </a:r>
              <a:endParaRPr lang="ja-JP" altLang="en-US" sz="1600" b="1" i="1" dirty="0">
                <a:solidFill>
                  <a:schemeClr val="tx2"/>
                </a:solidFill>
                <a:latin typeface="Arial" charset="0"/>
              </a:endParaRPr>
            </a:p>
          </p:txBody>
        </p:sp>
        <p:sp>
          <p:nvSpPr>
            <p:cNvPr id="54" name="Text Box 11"/>
            <p:cNvSpPr txBox="1">
              <a:spLocks noChangeArrowheads="1"/>
            </p:cNvSpPr>
            <p:nvPr/>
          </p:nvSpPr>
          <p:spPr bwMode="auto">
            <a:xfrm>
              <a:off x="6146446" y="4293103"/>
              <a:ext cx="2229137" cy="1656177"/>
            </a:xfrm>
            <a:prstGeom prst="rect">
              <a:avLst/>
            </a:prstGeom>
            <a:solidFill>
              <a:srgbClr val="FFFF99"/>
            </a:solidFill>
            <a:ln w="9525">
              <a:noFill/>
              <a:miter lim="800000"/>
              <a:headEnd/>
              <a:tailEnd/>
            </a:ln>
          </p:spPr>
          <p:txBody>
            <a:bodyPr wrap="square" lIns="72000" tIns="180000" rIns="144000" bIns="180000">
              <a:spAutoFit/>
            </a:bodyPr>
            <a:lstStyle/>
            <a:p>
              <a:pPr marL="95250" indent="-38100" algn="ctr" eaLnBrk="1" hangingPunct="1">
                <a:tabLst>
                  <a:tab pos="4932363" algn="l"/>
                </a:tabLst>
              </a:pPr>
              <a:r>
                <a:rPr lang="ja-JP" altLang="en-US" sz="2800" dirty="0" smtClean="0">
                  <a:latin typeface="HGP創英角ｺﾞｼｯｸUB" pitchFamily="50" charset="-128"/>
                  <a:ea typeface="HGP創英角ｺﾞｼｯｸUB" pitchFamily="50" charset="-128"/>
                </a:rPr>
                <a:t>公知の事実</a:t>
              </a:r>
              <a:endParaRPr lang="en-US" altLang="ja-JP" sz="2800" dirty="0" smtClean="0">
                <a:latin typeface="HGP創英角ｺﾞｼｯｸUB" pitchFamily="50" charset="-128"/>
                <a:ea typeface="HGP創英角ｺﾞｼｯｸUB" pitchFamily="50" charset="-128"/>
              </a:endParaRPr>
            </a:p>
            <a:p>
              <a:pPr marL="95250" indent="-38100" algn="ctr" eaLnBrk="1" hangingPunct="1">
                <a:tabLst>
                  <a:tab pos="4932363" algn="l"/>
                </a:tabLst>
              </a:pPr>
              <a:r>
                <a:rPr lang="ja-JP" altLang="en-US" sz="2800" dirty="0">
                  <a:latin typeface="HGP創英角ｺﾞｼｯｸUB" pitchFamily="50" charset="-128"/>
                  <a:ea typeface="HGP創英角ｺﾞｼｯｸUB" pitchFamily="50" charset="-128"/>
                </a:rPr>
                <a:t>を</a:t>
              </a:r>
              <a:endParaRPr lang="en-US" altLang="ja-JP" sz="2800" dirty="0" smtClean="0">
                <a:latin typeface="HGP創英角ｺﾞｼｯｸUB" pitchFamily="50" charset="-128"/>
                <a:ea typeface="HGP創英角ｺﾞｼｯｸUB" pitchFamily="50" charset="-128"/>
              </a:endParaRPr>
            </a:p>
            <a:p>
              <a:pPr marL="95250" indent="-38100" algn="ctr" eaLnBrk="1" hangingPunct="1">
                <a:tabLst>
                  <a:tab pos="4932363" algn="l"/>
                </a:tabLst>
              </a:pPr>
              <a:r>
                <a:rPr lang="ja-JP" altLang="en-US" sz="2800" dirty="0" smtClean="0">
                  <a:latin typeface="HGP創英角ｺﾞｼｯｸUB" pitchFamily="50" charset="-128"/>
                  <a:ea typeface="HGP創英角ｺﾞｼｯｸUB" pitchFamily="50" charset="-128"/>
                </a:rPr>
                <a:t>自分で引用</a:t>
              </a:r>
              <a:endParaRPr lang="ja-JP" altLang="en-US" sz="2800" dirty="0">
                <a:latin typeface="HGP創英角ｺﾞｼｯｸUB" pitchFamily="50" charset="-128"/>
                <a:ea typeface="HGP創英角ｺﾞｼｯｸUB" pitchFamily="50" charset="-128"/>
              </a:endParaRPr>
            </a:p>
          </p:txBody>
        </p:sp>
      </p:gr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75931" y="2689177"/>
            <a:ext cx="406349" cy="406349"/>
          </a:xfrm>
          <a:prstGeom prst="rect">
            <a:avLst/>
          </a:prstGeom>
        </p:spPr>
      </p:pic>
      <p:cxnSp>
        <p:nvCxnSpPr>
          <p:cNvPr id="55" name="直線矢印コネクタ 54"/>
          <p:cNvCxnSpPr/>
          <p:nvPr/>
        </p:nvCxnSpPr>
        <p:spPr>
          <a:xfrm>
            <a:off x="2771800" y="3637127"/>
            <a:ext cx="1485514" cy="1304041"/>
          </a:xfrm>
          <a:prstGeom prst="straightConnector1">
            <a:avLst/>
          </a:prstGeom>
          <a:ln w="53975">
            <a:tailEnd type="triangle" w="lg" len="lg"/>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a:off x="2511467" y="4189535"/>
            <a:ext cx="341626" cy="688946"/>
          </a:xfrm>
          <a:prstGeom prst="straightConnector1">
            <a:avLst/>
          </a:prstGeom>
          <a:ln w="53975">
            <a:tailEnd type="triangle" w="lg" len="lg"/>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2502339" y="3423639"/>
            <a:ext cx="989541" cy="710956"/>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tx1"/>
                </a:solidFill>
              </a:rPr>
              <a:t>事例</a:t>
            </a:r>
            <a:endParaRPr kumimoji="1" lang="en-US" altLang="ja-JP" sz="2400" dirty="0" smtClean="0">
              <a:solidFill>
                <a:schemeClr val="tx1"/>
              </a:solidFill>
            </a:endParaRPr>
          </a:p>
        </p:txBody>
      </p:sp>
      <p:pic>
        <p:nvPicPr>
          <p:cNvPr id="63" name="図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3403" y="4054014"/>
            <a:ext cx="406349" cy="406349"/>
          </a:xfrm>
          <a:prstGeom prst="rect">
            <a:avLst/>
          </a:prstGeom>
        </p:spPr>
      </p:pic>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6446" y="4362935"/>
            <a:ext cx="406349" cy="406349"/>
          </a:xfrm>
          <a:prstGeom prst="rect">
            <a:avLst/>
          </a:prstGeom>
        </p:spPr>
      </p:pic>
    </p:spTree>
    <p:extLst>
      <p:ext uri="{BB962C8B-B14F-4D97-AF65-F5344CB8AC3E}">
        <p14:creationId xmlns:p14="http://schemas.microsoft.com/office/powerpoint/2010/main" val="100974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en-US" altLang="ja-JP" sz="3200" dirty="0">
                <a:latin typeface="HGP創英角ｺﾞｼｯｸUB" pitchFamily="50" charset="-128"/>
                <a:ea typeface="HGP創英角ｺﾞｼｯｸUB" pitchFamily="50" charset="-128"/>
              </a:rPr>
              <a:t>4. </a:t>
            </a:r>
            <a:r>
              <a:rPr lang="ja-JP" altLang="en-US" sz="3200" dirty="0" smtClean="0">
                <a:latin typeface="HGP創英角ｺﾞｼｯｸUB" pitchFamily="50" charset="-128"/>
                <a:ea typeface="HGP創英角ｺﾞｼｯｸUB" pitchFamily="50" charset="-128"/>
              </a:rPr>
              <a:t>マーケットを育てる</a:t>
            </a:r>
            <a:endParaRPr lang="ja-JP" altLang="en-US" sz="3200" dirty="0">
              <a:latin typeface="HGP創英角ｺﾞｼｯｸUB" pitchFamily="50" charset="-128"/>
              <a:ea typeface="HGP創英角ｺﾞｼｯｸUB" pitchFamily="50" charset="-128"/>
            </a:endParaRPr>
          </a:p>
        </p:txBody>
      </p:sp>
      <p:sp>
        <p:nvSpPr>
          <p:cNvPr id="40963" name="Rectangle 3"/>
          <p:cNvSpPr>
            <a:spLocks noGrp="1" noChangeArrowheads="1"/>
          </p:cNvSpPr>
          <p:nvPr>
            <p:ph type="body" idx="4294967295"/>
          </p:nvPr>
        </p:nvSpPr>
        <p:spPr>
          <a:xfrm>
            <a:off x="969963" y="1457325"/>
            <a:ext cx="7513637" cy="2246769"/>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誰</a:t>
            </a:r>
            <a:r>
              <a:rPr lang="ja-JP" altLang="en-US" sz="2800" dirty="0">
                <a:solidFill>
                  <a:schemeClr val="accent2"/>
                </a:solidFill>
                <a:latin typeface="HGP創英角ｺﾞｼｯｸUB" pitchFamily="50" charset="-128"/>
                <a:ea typeface="HGP創英角ｺﾞｼｯｸUB" pitchFamily="50" charset="-128"/>
              </a:rPr>
              <a:t>でも実践できる状態にすると需要が</a:t>
            </a:r>
            <a:r>
              <a:rPr lang="ja-JP" altLang="en-US" sz="2800" dirty="0" smtClean="0">
                <a:solidFill>
                  <a:schemeClr val="accent2"/>
                </a:solidFill>
                <a:latin typeface="HGP創英角ｺﾞｼｯｸUB" pitchFamily="50" charset="-128"/>
                <a:ea typeface="HGP創英角ｺﾞｼｯｸUB" pitchFamily="50" charset="-128"/>
              </a:rPr>
              <a:t>増える</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solidFill>
                  <a:schemeClr val="tx1"/>
                </a:solidFill>
                <a:latin typeface="+mj-ea"/>
              </a:rPr>
              <a:t>お金や知識がなくてもマネできるように</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smtClean="0">
                <a:solidFill>
                  <a:schemeClr val="tx1"/>
                </a:solidFill>
                <a:latin typeface="+mj-ea"/>
              </a:rPr>
              <a:t>足りない情報を埋めていく</a:t>
            </a:r>
            <a:endParaRPr lang="en-US" altLang="ja-JP" sz="2800" dirty="0" smtClean="0">
              <a:solidFill>
                <a:schemeClr val="tx1"/>
              </a:solidFill>
              <a:latin typeface="+mj-ea"/>
            </a:endParaRPr>
          </a:p>
          <a:p>
            <a:pPr marL="952500" lvl="1" indent="-495300" eaLnBrk="1" hangingPunct="1">
              <a:tabLst>
                <a:tab pos="4932363" algn="l"/>
              </a:tabLst>
            </a:pPr>
            <a:r>
              <a:rPr lang="ja-JP" altLang="en-US" sz="2800" dirty="0" smtClean="0">
                <a:solidFill>
                  <a:schemeClr val="tx1"/>
                </a:solidFill>
                <a:latin typeface="+mj-ea"/>
              </a:rPr>
              <a:t>賛同者を増やす</a:t>
            </a:r>
            <a:endParaRPr lang="ja-JP" altLang="en-US" sz="28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5" name="Rectangle 3"/>
          <p:cNvSpPr txBox="1">
            <a:spLocks noChangeArrowheads="1"/>
          </p:cNvSpPr>
          <p:nvPr/>
        </p:nvSpPr>
        <p:spPr bwMode="auto">
          <a:xfrm>
            <a:off x="969963" y="3692404"/>
            <a:ext cx="7513637" cy="1542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52450" marR="0" lvl="0" indent="-495300" algn="l" defTabSz="914400" rtl="0" eaLnBrk="1" fontAlgn="base" latinLnBrk="0" hangingPunct="1">
              <a:lnSpc>
                <a:spcPct val="110000"/>
              </a:lnSpc>
              <a:spcBef>
                <a:spcPct val="20000"/>
              </a:spcBef>
              <a:spcAft>
                <a:spcPct val="0"/>
              </a:spcAft>
              <a:buClr>
                <a:schemeClr val="bg2"/>
              </a:buClr>
              <a:buSzPct val="90000"/>
              <a:buFont typeface="Wingdings" pitchFamily="2" charset="2"/>
              <a:buChar char="n"/>
              <a:tabLst>
                <a:tab pos="4932363" algn="l"/>
              </a:tabLst>
              <a:defRPr/>
            </a:pPr>
            <a:r>
              <a:rPr kumimoji="1" lang="ja-JP" altLang="en-US"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rPr>
              <a:t>常に先を行く</a:t>
            </a:r>
            <a:endParaRPr kumimoji="1" lang="en-US" altLang="ja-JP"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endParaRPr>
          </a:p>
          <a:p>
            <a:pPr marL="952500" marR="0" lvl="1" indent="-4953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l"/>
              <a:tabLst>
                <a:tab pos="4932363" algn="l"/>
              </a:tabLst>
              <a:defRPr/>
            </a:pPr>
            <a:r>
              <a:rPr kumimoji="1" lang="ja-JP" altLang="en-US" sz="2800" b="0" i="0" u="none" strike="noStrike" kern="0" cap="none" spc="0" normalizeH="0" baseline="0" noProof="0" dirty="0" smtClean="0">
                <a:ln>
                  <a:noFill/>
                </a:ln>
                <a:solidFill>
                  <a:schemeClr val="tx1"/>
                </a:solidFill>
                <a:effectLst/>
                <a:uLnTx/>
                <a:uFillTx/>
                <a:latin typeface="+mj-ea"/>
                <a:ea typeface="+mj-ea"/>
              </a:rPr>
              <a:t>止まっているから</a:t>
            </a:r>
            <a:r>
              <a:rPr kumimoji="1" lang="en-US" altLang="ja-JP" sz="2800" b="0" i="0" u="none" strike="noStrike" kern="0" cap="none" spc="0" normalizeH="0" baseline="0" noProof="0" dirty="0" smtClean="0">
                <a:ln>
                  <a:noFill/>
                </a:ln>
                <a:solidFill>
                  <a:schemeClr val="tx1"/>
                </a:solidFill>
                <a:effectLst/>
                <a:uLnTx/>
                <a:uFillTx/>
                <a:latin typeface="+mj-ea"/>
                <a:ea typeface="+mj-ea"/>
              </a:rPr>
              <a:t/>
            </a:r>
            <a:br>
              <a:rPr kumimoji="1" lang="en-US" altLang="ja-JP" sz="2800" b="0" i="0" u="none" strike="noStrike" kern="0" cap="none" spc="0" normalizeH="0" baseline="0" noProof="0" dirty="0" smtClean="0">
                <a:ln>
                  <a:noFill/>
                </a:ln>
                <a:solidFill>
                  <a:schemeClr val="tx1"/>
                </a:solidFill>
                <a:effectLst/>
                <a:uLnTx/>
                <a:uFillTx/>
                <a:latin typeface="+mj-ea"/>
                <a:ea typeface="+mj-ea"/>
              </a:rPr>
            </a:br>
            <a:r>
              <a:rPr kumimoji="1" lang="ja-JP" altLang="en-US" sz="2800" b="0" i="0" u="none" strike="noStrike" kern="0" cap="none" spc="0" normalizeH="0" baseline="0" noProof="0" dirty="0" smtClean="0">
                <a:ln>
                  <a:noFill/>
                </a:ln>
                <a:solidFill>
                  <a:schemeClr val="tx1"/>
                </a:solidFill>
                <a:effectLst/>
                <a:uLnTx/>
                <a:uFillTx/>
                <a:latin typeface="+mj-ea"/>
                <a:ea typeface="+mj-ea"/>
              </a:rPr>
              <a:t>追いつかれるのが心配になる</a:t>
            </a:r>
            <a:endParaRPr kumimoji="1" lang="en-US" altLang="ja-JP" sz="2800" b="0" i="0" u="none" strike="noStrike" kern="0" cap="none" spc="0" normalizeH="0" baseline="0" noProof="0" dirty="0" smtClean="0">
              <a:ln>
                <a:noFill/>
              </a:ln>
              <a:solidFill>
                <a:schemeClr val="tx1"/>
              </a:solidFill>
              <a:effectLst/>
              <a:uLnTx/>
              <a:uFillTx/>
              <a:latin typeface="+mj-ea"/>
              <a:ea typeface="+mj-ea"/>
            </a:endParaRPr>
          </a:p>
        </p:txBody>
      </p:sp>
    </p:spTree>
    <p:extLst>
      <p:ext uri="{BB962C8B-B14F-4D97-AF65-F5344CB8AC3E}">
        <p14:creationId xmlns:p14="http://schemas.microsoft.com/office/powerpoint/2010/main" val="7135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en-US" altLang="ja-JP" sz="3200" dirty="0">
                <a:latin typeface="HGP創英角ｺﾞｼｯｸUB" pitchFamily="50" charset="-128"/>
                <a:ea typeface="HGP創英角ｺﾞｼｯｸUB" pitchFamily="50" charset="-128"/>
              </a:rPr>
              <a:t>5. </a:t>
            </a:r>
            <a:r>
              <a:rPr lang="ja-JP" altLang="en-US" sz="3200" dirty="0">
                <a:latin typeface="HGP創英角ｺﾞｼｯｸUB" pitchFamily="50" charset="-128"/>
                <a:ea typeface="HGP創英角ｺﾞｼｯｸUB" pitchFamily="50" charset="-128"/>
              </a:rPr>
              <a:t>現場の役に立とう</a:t>
            </a:r>
          </a:p>
        </p:txBody>
      </p:sp>
      <p:sp>
        <p:nvSpPr>
          <p:cNvPr id="40963" name="Rectangle 3"/>
          <p:cNvSpPr>
            <a:spLocks noGrp="1" noChangeArrowheads="1"/>
          </p:cNvSpPr>
          <p:nvPr>
            <p:ph type="body" idx="4294967295"/>
          </p:nvPr>
        </p:nvSpPr>
        <p:spPr>
          <a:xfrm>
            <a:off x="969963" y="1457325"/>
            <a:ext cx="7513637" cy="1126462"/>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見えない全体より見える個人を</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solidFill>
                  <a:schemeClr val="tx1"/>
                </a:solidFill>
                <a:latin typeface="+mj-ea"/>
                <a:ea typeface="+mj-ea"/>
              </a:rPr>
              <a:t>サイト設計のペルソナと同じ</a:t>
            </a: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grpSp>
        <p:nvGrpSpPr>
          <p:cNvPr id="18" name="グループ化 17"/>
          <p:cNvGrpSpPr/>
          <p:nvPr/>
        </p:nvGrpSpPr>
        <p:grpSpPr>
          <a:xfrm>
            <a:off x="969963" y="2566294"/>
            <a:ext cx="7513637" cy="3411555"/>
            <a:chOff x="969963" y="2566294"/>
            <a:chExt cx="7513637" cy="3411555"/>
          </a:xfrm>
        </p:grpSpPr>
        <p:sp>
          <p:nvSpPr>
            <p:cNvPr id="2" name="テキスト ボックス 1"/>
            <p:cNvSpPr txBox="1"/>
            <p:nvPr/>
          </p:nvSpPr>
          <p:spPr>
            <a:xfrm>
              <a:off x="1835696" y="4725144"/>
              <a:ext cx="2304256" cy="646331"/>
            </a:xfrm>
            <a:prstGeom prst="rect">
              <a:avLst/>
            </a:prstGeom>
            <a:noFill/>
          </p:spPr>
          <p:txBody>
            <a:bodyPr wrap="square" rtlCol="0">
              <a:spAutoFit/>
            </a:bodyPr>
            <a:lstStyle/>
            <a:p>
              <a:r>
                <a:rPr kumimoji="1" lang="ja-JP" altLang="en-US" sz="3600" dirty="0" smtClean="0"/>
                <a:t>ガバナンス</a:t>
              </a:r>
              <a:endParaRPr kumimoji="1" lang="ja-JP" altLang="en-US" sz="3600" dirty="0"/>
            </a:p>
          </p:txBody>
        </p:sp>
        <p:sp>
          <p:nvSpPr>
            <p:cNvPr id="6" name="テキスト ボックス 5"/>
            <p:cNvSpPr txBox="1"/>
            <p:nvPr/>
          </p:nvSpPr>
          <p:spPr>
            <a:xfrm>
              <a:off x="4427984" y="4509120"/>
              <a:ext cx="2304256" cy="646331"/>
            </a:xfrm>
            <a:prstGeom prst="rect">
              <a:avLst/>
            </a:prstGeom>
            <a:noFill/>
          </p:spPr>
          <p:txBody>
            <a:bodyPr wrap="square" rtlCol="0">
              <a:spAutoFit/>
            </a:bodyPr>
            <a:lstStyle/>
            <a:p>
              <a:r>
                <a:rPr kumimoji="1" lang="ja-JP" altLang="en-US" sz="3600" dirty="0" smtClean="0"/>
                <a:t>体制</a:t>
              </a:r>
              <a:endParaRPr kumimoji="1" lang="ja-JP" altLang="en-US" sz="3600" dirty="0"/>
            </a:p>
          </p:txBody>
        </p:sp>
        <p:sp>
          <p:nvSpPr>
            <p:cNvPr id="7" name="テキスト ボックス 6"/>
            <p:cNvSpPr txBox="1"/>
            <p:nvPr/>
          </p:nvSpPr>
          <p:spPr>
            <a:xfrm>
              <a:off x="5724128" y="5150628"/>
              <a:ext cx="2304256" cy="646331"/>
            </a:xfrm>
            <a:prstGeom prst="rect">
              <a:avLst/>
            </a:prstGeom>
            <a:noFill/>
          </p:spPr>
          <p:txBody>
            <a:bodyPr wrap="square" rtlCol="0">
              <a:spAutoFit/>
            </a:bodyPr>
            <a:lstStyle/>
            <a:p>
              <a:r>
                <a:rPr kumimoji="1" lang="ja-JP" altLang="en-US" sz="3600" dirty="0" smtClean="0"/>
                <a:t>評価制度</a:t>
              </a:r>
              <a:endParaRPr kumimoji="1" lang="ja-JP" altLang="en-US" sz="3600" dirty="0"/>
            </a:p>
          </p:txBody>
        </p:sp>
        <p:cxnSp>
          <p:nvCxnSpPr>
            <p:cNvPr id="4" name="直線コネクタ 3"/>
            <p:cNvCxnSpPr/>
            <p:nvPr/>
          </p:nvCxnSpPr>
          <p:spPr>
            <a:xfrm>
              <a:off x="2051720" y="4581128"/>
              <a:ext cx="1872208" cy="10081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2051720" y="4581129"/>
              <a:ext cx="1872208" cy="100811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796136" y="4969737"/>
              <a:ext cx="1872208" cy="10081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796136" y="4969738"/>
              <a:ext cx="1872208" cy="1008111"/>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4427984" y="4522432"/>
              <a:ext cx="1164844" cy="627224"/>
              <a:chOff x="4139952" y="4328229"/>
              <a:chExt cx="1872208" cy="1008112"/>
            </a:xfrm>
          </p:grpSpPr>
          <p:cxnSp>
            <p:nvCxnSpPr>
              <p:cNvPr id="15" name="直線コネクタ 14"/>
              <p:cNvCxnSpPr/>
              <p:nvPr/>
            </p:nvCxnSpPr>
            <p:spPr>
              <a:xfrm>
                <a:off x="4139952" y="4328229"/>
                <a:ext cx="1872208" cy="10081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4139952" y="4328230"/>
                <a:ext cx="1872208" cy="1008111"/>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7" name="Rectangle 3"/>
            <p:cNvSpPr txBox="1">
              <a:spLocks noChangeArrowheads="1"/>
            </p:cNvSpPr>
            <p:nvPr/>
          </p:nvSpPr>
          <p:spPr bwMode="auto">
            <a:xfrm>
              <a:off x="969963" y="2566294"/>
              <a:ext cx="7513637" cy="1686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52450" marR="0" lvl="0" indent="-495300" algn="l" defTabSz="914400" rtl="0" eaLnBrk="1" fontAlgn="base" latinLnBrk="0" hangingPunct="1">
                <a:lnSpc>
                  <a:spcPct val="110000"/>
                </a:lnSpc>
                <a:spcBef>
                  <a:spcPct val="20000"/>
                </a:spcBef>
                <a:spcAft>
                  <a:spcPct val="0"/>
                </a:spcAft>
                <a:buClr>
                  <a:schemeClr val="bg2"/>
                </a:buClr>
                <a:buSzPct val="90000"/>
                <a:buFont typeface="Wingdings" pitchFamily="2" charset="2"/>
                <a:buChar char="n"/>
                <a:tabLst>
                  <a:tab pos="4932363" algn="l"/>
                </a:tabLst>
                <a:defRPr/>
              </a:pPr>
              <a:r>
                <a:rPr kumimoji="1" lang="ja-JP" altLang="en-US"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rPr>
                <a:t>個人の業績が集まり全体の業績になる</a:t>
              </a:r>
            </a:p>
            <a:p>
              <a:pPr marL="952500" marR="0" lvl="1" indent="-4953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l"/>
                <a:tabLst>
                  <a:tab pos="4932363" algn="l"/>
                </a:tabLst>
                <a:defRPr/>
              </a:pPr>
              <a:r>
                <a:rPr kumimoji="1" lang="ja-JP" altLang="en-US" sz="2800" b="0" i="0" u="none" strike="noStrike" kern="0" cap="none" spc="0" normalizeH="0" baseline="0" noProof="0" dirty="0" smtClean="0">
                  <a:ln>
                    <a:noFill/>
                  </a:ln>
                  <a:solidFill>
                    <a:schemeClr val="tx1"/>
                  </a:solidFill>
                  <a:effectLst/>
                  <a:uLnTx/>
                  <a:uFillTx/>
                  <a:latin typeface="+mj-ea"/>
                  <a:ea typeface="+mj-ea"/>
                </a:rPr>
                <a:t>誰も自分が楽になることは拒否しない</a:t>
              </a:r>
            </a:p>
            <a:p>
              <a:pPr marL="952500" marR="0" lvl="1" indent="-4953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l"/>
                <a:tabLst>
                  <a:tab pos="4932363" algn="l"/>
                </a:tabLst>
                <a:defRPr/>
              </a:pPr>
              <a:r>
                <a:rPr kumimoji="1" lang="ja-JP" altLang="en-US" sz="2800" b="0" i="0" u="none" strike="noStrike" kern="0" cap="none" spc="0" normalizeH="0" baseline="0" noProof="0" dirty="0" smtClean="0">
                  <a:ln>
                    <a:noFill/>
                  </a:ln>
                  <a:solidFill>
                    <a:schemeClr val="tx1"/>
                  </a:solidFill>
                  <a:effectLst/>
                  <a:uLnTx/>
                  <a:uFillTx/>
                  <a:latin typeface="+mj-ea"/>
                  <a:ea typeface="+mj-ea"/>
                </a:rPr>
                <a:t>経営者のフリをしない</a:t>
              </a:r>
              <a:endParaRPr kumimoji="1" lang="en-US" altLang="ja-JP" sz="2800" b="0" i="0" u="none" strike="noStrike" kern="0" cap="none" spc="0" normalizeH="0" baseline="0" noProof="0" dirty="0" smtClean="0">
                <a:ln>
                  <a:noFill/>
                </a:ln>
                <a:solidFill>
                  <a:schemeClr val="tx1"/>
                </a:solidFill>
                <a:effectLst/>
                <a:uLnTx/>
                <a:uFillTx/>
                <a:latin typeface="+mj-ea"/>
                <a:ea typeface="+mj-ea"/>
              </a:endParaRPr>
            </a:p>
          </p:txBody>
        </p:sp>
      </p:grpSp>
    </p:spTree>
    <p:extLst>
      <p:ext uri="{BB962C8B-B14F-4D97-AF65-F5344CB8AC3E}">
        <p14:creationId xmlns:p14="http://schemas.microsoft.com/office/powerpoint/2010/main" val="3153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69963" y="600075"/>
            <a:ext cx="7513637" cy="809625"/>
          </a:xfrm>
        </p:spPr>
        <p:txBody>
          <a:bodyPr/>
          <a:lstStyle/>
          <a:p>
            <a:pPr eaLnBrk="1" hangingPunct="1"/>
            <a:r>
              <a:rPr lang="en-US" altLang="ja-JP" sz="3200" dirty="0">
                <a:latin typeface="HGP創英角ｺﾞｼｯｸUB" pitchFamily="50" charset="-128"/>
                <a:ea typeface="HGP創英角ｺﾞｼｯｸUB" pitchFamily="50" charset="-128"/>
              </a:rPr>
              <a:t>6. </a:t>
            </a:r>
            <a:r>
              <a:rPr lang="ja-JP" altLang="en-US" sz="3200" dirty="0" smtClean="0">
                <a:latin typeface="HGP創英角ｺﾞｼｯｸUB" pitchFamily="50" charset="-128"/>
                <a:ea typeface="HGP創英角ｺﾞｼｯｸUB" pitchFamily="50" charset="-128"/>
              </a:rPr>
              <a:t>余計なことをしない</a:t>
            </a:r>
            <a:endParaRPr lang="ja-JP" altLang="en-US" sz="3200" dirty="0">
              <a:latin typeface="HGP創英角ｺﾞｼｯｸUB" pitchFamily="50" charset="-128"/>
              <a:ea typeface="HGP創英角ｺﾞｼｯｸUB" pitchFamily="50" charset="-128"/>
            </a:endParaRPr>
          </a:p>
        </p:txBody>
      </p:sp>
      <p:sp>
        <p:nvSpPr>
          <p:cNvPr id="40963" name="Rectangle 3"/>
          <p:cNvSpPr>
            <a:spLocks noGrp="1" noChangeArrowheads="1"/>
          </p:cNvSpPr>
          <p:nvPr>
            <p:ph type="body" idx="4294967295"/>
          </p:nvPr>
        </p:nvSpPr>
        <p:spPr>
          <a:xfrm>
            <a:off x="969963" y="1457325"/>
            <a:ext cx="7513637" cy="1686616"/>
          </a:xfrm>
        </p:spPr>
        <p:txBody>
          <a:bodyPr/>
          <a:lstStyle/>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すべきことに集中</a:t>
            </a:r>
            <a:endParaRPr lang="en-US" altLang="ja-JP" sz="2800" dirty="0" smtClean="0">
              <a:solidFill>
                <a:schemeClr val="accent2"/>
              </a:solidFill>
              <a:latin typeface="HGP創英角ｺﾞｼｯｸUB" pitchFamily="50" charset="-128"/>
              <a:ea typeface="HGP創英角ｺﾞｼｯｸUB" pitchFamily="50" charset="-128"/>
            </a:endParaRPr>
          </a:p>
          <a:p>
            <a:pPr marL="552450" indent="-495300" eaLnBrk="1" hangingPunct="1">
              <a:tabLst>
                <a:tab pos="4932363" algn="l"/>
              </a:tabLst>
            </a:pPr>
            <a:r>
              <a:rPr lang="ja-JP" altLang="en-US" sz="2800" dirty="0" smtClean="0">
                <a:solidFill>
                  <a:schemeClr val="accent2"/>
                </a:solidFill>
                <a:latin typeface="HGP創英角ｺﾞｼｯｸUB" pitchFamily="50" charset="-128"/>
                <a:ea typeface="HGP創英角ｺﾞｼｯｸUB" pitchFamily="50" charset="-128"/>
              </a:rPr>
              <a:t>相談はほどほどに</a:t>
            </a:r>
            <a:endParaRPr lang="en-US" altLang="ja-JP" sz="2800" dirty="0" smtClean="0">
              <a:solidFill>
                <a:schemeClr val="accent2"/>
              </a:solidFill>
              <a:latin typeface="HGP創英角ｺﾞｼｯｸUB" pitchFamily="50" charset="-128"/>
              <a:ea typeface="HGP創英角ｺﾞｼｯｸUB" pitchFamily="50" charset="-128"/>
            </a:endParaRPr>
          </a:p>
          <a:p>
            <a:pPr marL="952500" lvl="1" indent="-495300" eaLnBrk="1" hangingPunct="1">
              <a:tabLst>
                <a:tab pos="4932363" algn="l"/>
              </a:tabLst>
            </a:pPr>
            <a:r>
              <a:rPr lang="ja-JP" altLang="en-US" sz="2800" dirty="0" smtClean="0">
                <a:solidFill>
                  <a:schemeClr val="tx1"/>
                </a:solidFill>
                <a:latin typeface="+mj-ea"/>
              </a:rPr>
              <a:t>エライ人が誤判断するリスクを減らす</a:t>
            </a:r>
            <a:endParaRPr lang="ja-JP" altLang="en-US" sz="2800" dirty="0">
              <a:solidFill>
                <a:schemeClr val="tx1"/>
              </a:solidFill>
              <a:latin typeface="+mj-ea"/>
            </a:endParaRPr>
          </a:p>
        </p:txBody>
      </p:sp>
      <p:sp>
        <p:nvSpPr>
          <p:cNvPr id="40964" name="Rectangle 4"/>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endParaRPr lang="ja-JP" altLang="en-US" sz="2400" dirty="0">
              <a:solidFill>
                <a:schemeClr val="bg1"/>
              </a:solidFill>
            </a:endParaRPr>
          </a:p>
        </p:txBody>
      </p:sp>
      <p:sp>
        <p:nvSpPr>
          <p:cNvPr id="5" name="Rectangle 3"/>
          <p:cNvSpPr txBox="1">
            <a:spLocks noChangeArrowheads="1"/>
          </p:cNvSpPr>
          <p:nvPr/>
        </p:nvSpPr>
        <p:spPr bwMode="auto">
          <a:xfrm>
            <a:off x="969963" y="3068960"/>
            <a:ext cx="7513637" cy="16287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52450" marR="0" lvl="0" indent="-495300" algn="l" defTabSz="914400" rtl="0" eaLnBrk="1" fontAlgn="base" latinLnBrk="0" hangingPunct="1">
              <a:lnSpc>
                <a:spcPct val="110000"/>
              </a:lnSpc>
              <a:spcBef>
                <a:spcPct val="20000"/>
              </a:spcBef>
              <a:spcAft>
                <a:spcPct val="0"/>
              </a:spcAft>
              <a:buClr>
                <a:schemeClr val="bg2"/>
              </a:buClr>
              <a:buSzPct val="90000"/>
              <a:buFont typeface="Wingdings" pitchFamily="2" charset="2"/>
              <a:buChar char="n"/>
              <a:tabLst>
                <a:tab pos="4932363" algn="l"/>
              </a:tabLst>
              <a:defRPr/>
            </a:pPr>
            <a:r>
              <a:rPr kumimoji="1" lang="ja-JP" altLang="en-US"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rPr>
              <a:t>勝手に自分で決める</a:t>
            </a:r>
            <a:endParaRPr kumimoji="1" lang="en-US" altLang="ja-JP" sz="2800" b="0" i="0" u="none" strike="noStrike" kern="0" cap="none" spc="0" normalizeH="0" baseline="0" noProof="0" dirty="0" smtClean="0">
              <a:ln>
                <a:noFill/>
              </a:ln>
              <a:solidFill>
                <a:schemeClr val="accent2"/>
              </a:solidFill>
              <a:effectLst/>
              <a:uLnTx/>
              <a:uFillTx/>
              <a:latin typeface="HGP創英角ｺﾞｼｯｸUB" pitchFamily="50" charset="-128"/>
              <a:ea typeface="HGP創英角ｺﾞｼｯｸUB" pitchFamily="50" charset="-128"/>
              <a:cs typeface="+mn-cs"/>
            </a:endParaRPr>
          </a:p>
          <a:p>
            <a:pPr marL="952500" marR="0" lvl="1" indent="-4953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l"/>
              <a:tabLst>
                <a:tab pos="4932363" algn="l"/>
              </a:tabLst>
              <a:defRPr/>
            </a:pPr>
            <a:r>
              <a:rPr kumimoji="1" lang="ja-JP" altLang="en-US" sz="2800" b="0" i="0" u="none" strike="noStrike" kern="0" cap="none" spc="0" normalizeH="0" baseline="0" noProof="0" dirty="0" smtClean="0">
                <a:ln>
                  <a:noFill/>
                </a:ln>
                <a:solidFill>
                  <a:schemeClr val="tx2"/>
                </a:solidFill>
                <a:effectLst/>
                <a:uLnTx/>
                <a:uFillTx/>
                <a:latin typeface="+mj-lt"/>
                <a:ea typeface="+mj-ea"/>
              </a:rPr>
              <a:t>最高の判断を最速で</a:t>
            </a:r>
            <a:endParaRPr kumimoji="1" lang="en-US" altLang="ja-JP" sz="2800" b="0" i="0" u="none" strike="noStrike" kern="0" cap="none" spc="0" normalizeH="0" baseline="0" noProof="0" dirty="0" smtClean="0">
              <a:ln>
                <a:noFill/>
              </a:ln>
              <a:solidFill>
                <a:schemeClr val="tx2"/>
              </a:solidFill>
              <a:effectLst/>
              <a:uLnTx/>
              <a:uFillTx/>
              <a:latin typeface="+mj-lt"/>
              <a:ea typeface="+mj-ea"/>
            </a:endParaRPr>
          </a:p>
          <a:p>
            <a:pPr marL="952500" marR="0" lvl="1" indent="-4953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l"/>
              <a:tabLst>
                <a:tab pos="4932363" algn="l"/>
              </a:tabLst>
              <a:defRPr/>
            </a:pPr>
            <a:r>
              <a:rPr kumimoji="1" lang="ja-JP" altLang="en-US" sz="2800" b="0" i="0" u="none" strike="noStrike" kern="0" cap="none" spc="0" normalizeH="0" baseline="0" noProof="0" dirty="0" smtClean="0">
                <a:ln>
                  <a:noFill/>
                </a:ln>
                <a:solidFill>
                  <a:schemeClr val="tx2"/>
                </a:solidFill>
                <a:effectLst/>
                <a:uLnTx/>
                <a:uFillTx/>
                <a:latin typeface="+mj-lt"/>
                <a:ea typeface="+mj-ea"/>
              </a:rPr>
              <a:t>失敗してもクビになるだけ</a:t>
            </a:r>
            <a:endParaRPr kumimoji="1" lang="en-US" altLang="ja-JP" sz="2800" b="0" i="0" u="none" strike="noStrike" kern="0" cap="none" spc="0" normalizeH="0" baseline="0" noProof="0" dirty="0" smtClean="0">
              <a:ln>
                <a:noFill/>
              </a:ln>
              <a:solidFill>
                <a:schemeClr val="tx1"/>
              </a:solidFill>
              <a:effectLst/>
              <a:uLnTx/>
              <a:uFillTx/>
              <a:latin typeface="+mj-ea"/>
              <a:ea typeface="+mj-ea"/>
            </a:endParaRPr>
          </a:p>
        </p:txBody>
      </p:sp>
      <p:sp>
        <p:nvSpPr>
          <p:cNvPr id="2" name="テキスト ボックス 1"/>
          <p:cNvSpPr txBox="1"/>
          <p:nvPr/>
        </p:nvSpPr>
        <p:spPr>
          <a:xfrm>
            <a:off x="3851920" y="4806356"/>
            <a:ext cx="2520280" cy="369332"/>
          </a:xfrm>
          <a:prstGeom prst="rect">
            <a:avLst/>
          </a:prstGeom>
          <a:noFill/>
        </p:spPr>
        <p:txBody>
          <a:bodyPr wrap="square" rtlCol="0">
            <a:spAutoFit/>
          </a:bodyPr>
          <a:lstStyle/>
          <a:p>
            <a:r>
              <a:rPr kumimoji="1" lang="ja-JP" altLang="en-US" dirty="0" smtClean="0"/>
              <a:t>誰も死ぬわけではない</a:t>
            </a:r>
            <a:endParaRPr kumimoji="1" lang="ja-JP" altLang="en-US" dirty="0"/>
          </a:p>
        </p:txBody>
      </p:sp>
    </p:spTree>
    <p:extLst>
      <p:ext uri="{BB962C8B-B14F-4D97-AF65-F5344CB8AC3E}">
        <p14:creationId xmlns:p14="http://schemas.microsoft.com/office/powerpoint/2010/main" val="389474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ja-JP" altLang="en-US" dirty="0" smtClean="0"/>
              <a:t>ありがとうございました。</a:t>
            </a:r>
          </a:p>
        </p:txBody>
      </p:sp>
      <p:sp>
        <p:nvSpPr>
          <p:cNvPr id="8" name="Rectangle 14"/>
          <p:cNvSpPr txBox="1">
            <a:spLocks noChangeArrowheads="1"/>
          </p:cNvSpPr>
          <p:nvPr/>
        </p:nvSpPr>
        <p:spPr bwMode="auto">
          <a:xfrm>
            <a:off x="1042988" y="1643063"/>
            <a:ext cx="6529387" cy="649287"/>
          </a:xfrm>
          <a:prstGeom prst="rect">
            <a:avLst/>
          </a:prstGeom>
          <a:noFill/>
          <a:ln w="9525">
            <a:noFill/>
            <a:miter lim="800000"/>
            <a:headEnd/>
            <a:tailEnd/>
          </a:ln>
        </p:spPr>
        <p:txBody>
          <a:bodyPr/>
          <a:lstStyle/>
          <a:p>
            <a:pPr marL="285750" indent="-285750">
              <a:lnSpc>
                <a:spcPct val="110000"/>
              </a:lnSpc>
              <a:spcBef>
                <a:spcPct val="20000"/>
              </a:spcBef>
              <a:buClr>
                <a:schemeClr val="bg2"/>
              </a:buClr>
              <a:buSzPct val="75000"/>
              <a:buFont typeface="Wingdings" pitchFamily="2" charset="2"/>
              <a:buNone/>
              <a:defRPr/>
            </a:pPr>
            <a:r>
              <a:rPr lang="ja-JP" altLang="en-US" sz="2200" kern="0" dirty="0">
                <a:solidFill>
                  <a:schemeClr val="tx2"/>
                </a:solidFill>
                <a:latin typeface="+mj-lt"/>
                <a:ea typeface="+mj-ea"/>
              </a:rPr>
              <a:t>過去の講演資料や最新情報は下記のサイトまで</a:t>
            </a:r>
          </a:p>
        </p:txBody>
      </p:sp>
      <p:sp>
        <p:nvSpPr>
          <p:cNvPr id="52228" name="Rectangle 16"/>
          <p:cNvSpPr>
            <a:spLocks noChangeArrowheads="1"/>
          </p:cNvSpPr>
          <p:nvPr/>
        </p:nvSpPr>
        <p:spPr bwMode="auto">
          <a:xfrm>
            <a:off x="3276600" y="5373688"/>
            <a:ext cx="3384550" cy="431800"/>
          </a:xfrm>
          <a:prstGeom prst="rect">
            <a:avLst/>
          </a:prstGeom>
          <a:noFill/>
          <a:ln w="9525">
            <a:noFill/>
            <a:miter lim="800000"/>
            <a:headEnd/>
            <a:tailEnd/>
          </a:ln>
        </p:spPr>
        <p:txBody>
          <a:bodyPr/>
          <a:lstStyle/>
          <a:p>
            <a:pPr marL="342900" indent="-342900">
              <a:lnSpc>
                <a:spcPct val="110000"/>
              </a:lnSpc>
              <a:spcBef>
                <a:spcPct val="20000"/>
              </a:spcBef>
              <a:buClr>
                <a:schemeClr val="bg2"/>
              </a:buClr>
              <a:buSzPct val="75000"/>
              <a:buFont typeface="Wingdings" pitchFamily="2" charset="2"/>
              <a:buNone/>
            </a:pPr>
            <a:r>
              <a:rPr lang="en-US" altLang="ja-JP">
                <a:solidFill>
                  <a:schemeClr val="tx2"/>
                </a:solidFill>
                <a:hlinkClick r:id="rId2"/>
              </a:rPr>
              <a:t>http://www.cms-ia.info</a:t>
            </a:r>
            <a:endParaRPr lang="en-US" altLang="ja-JP">
              <a:solidFill>
                <a:schemeClr val="tx2"/>
              </a:solidFill>
              <a:latin typeface="HGP創英角ｺﾞｼｯｸUB" pitchFamily="50" charset="-128"/>
              <a:ea typeface="HGP創英角ｺﾞｼｯｸUB" pitchFamily="50" charset="-128"/>
            </a:endParaRPr>
          </a:p>
        </p:txBody>
      </p:sp>
      <p:pic>
        <p:nvPicPr>
          <p:cNvPr id="52229" name="Picture 8" descr="Twitter.com"/>
          <p:cNvPicPr>
            <a:picLocks noChangeAspect="1" noChangeArrowheads="1"/>
          </p:cNvPicPr>
          <p:nvPr/>
        </p:nvPicPr>
        <p:blipFill>
          <a:blip r:embed="rId3" cstate="print"/>
          <a:srcRect/>
          <a:stretch>
            <a:fillRect/>
          </a:stretch>
        </p:blipFill>
        <p:spPr bwMode="auto">
          <a:xfrm>
            <a:off x="5214938" y="2286000"/>
            <a:ext cx="1408112" cy="328613"/>
          </a:xfrm>
          <a:prstGeom prst="rect">
            <a:avLst/>
          </a:prstGeom>
          <a:noFill/>
          <a:ln w="9525">
            <a:noFill/>
            <a:miter lim="800000"/>
            <a:headEnd/>
            <a:tailEnd/>
          </a:ln>
        </p:spPr>
      </p:pic>
      <p:sp>
        <p:nvSpPr>
          <p:cNvPr id="52230" name="Text Box 9"/>
          <p:cNvSpPr txBox="1">
            <a:spLocks noChangeArrowheads="1"/>
          </p:cNvSpPr>
          <p:nvPr/>
        </p:nvSpPr>
        <p:spPr bwMode="auto">
          <a:xfrm>
            <a:off x="6686550" y="2200275"/>
            <a:ext cx="1273175" cy="461963"/>
          </a:xfrm>
          <a:prstGeom prst="rect">
            <a:avLst/>
          </a:prstGeom>
          <a:solidFill>
            <a:schemeClr val="bg1"/>
          </a:solidFill>
          <a:ln w="9525">
            <a:noFill/>
            <a:miter lim="800000"/>
            <a:headEnd/>
            <a:tailEnd/>
          </a:ln>
        </p:spPr>
        <p:txBody>
          <a:bodyPr wrap="none">
            <a:spAutoFit/>
          </a:bodyPr>
          <a:lstStyle/>
          <a:p>
            <a:pPr marL="176213" indent="-176213">
              <a:spcBef>
                <a:spcPct val="50000"/>
              </a:spcBef>
            </a:pPr>
            <a:r>
              <a:rPr lang="en-US" altLang="ja-JP" sz="2400" b="1">
                <a:latin typeface="SimHei" pitchFamily="2" charset="-122"/>
                <a:ea typeface="SimHei" pitchFamily="2" charset="-122"/>
              </a:rPr>
              <a:t>@mak00s</a:t>
            </a:r>
            <a:endParaRPr lang="en-US" altLang="ja-JP" sz="2400">
              <a:latin typeface="SimHei" pitchFamily="2" charset="-122"/>
              <a:ea typeface="SimHei" pitchFamily="2" charset="-122"/>
            </a:endParaRPr>
          </a:p>
        </p:txBody>
      </p:sp>
      <p:pic>
        <p:nvPicPr>
          <p:cNvPr id="52231" name="Picture 10"/>
          <p:cNvPicPr>
            <a:picLocks noChangeAspect="1" noChangeArrowheads="1"/>
          </p:cNvPicPr>
          <p:nvPr/>
        </p:nvPicPr>
        <p:blipFill>
          <a:blip r:embed="rId4" cstate="print"/>
          <a:srcRect/>
          <a:stretch>
            <a:fillRect/>
          </a:stretch>
        </p:blipFill>
        <p:spPr bwMode="auto">
          <a:xfrm>
            <a:off x="3925888" y="2335213"/>
            <a:ext cx="720725" cy="379412"/>
          </a:xfrm>
          <a:prstGeom prst="rect">
            <a:avLst/>
          </a:prstGeom>
          <a:noFill/>
          <a:ln w="9525">
            <a:noFill/>
            <a:miter lim="800000"/>
            <a:headEnd/>
            <a:tailEnd/>
          </a:ln>
        </p:spPr>
      </p:pic>
      <p:sp>
        <p:nvSpPr>
          <p:cNvPr id="52232" name="Rectangle 11"/>
          <p:cNvSpPr>
            <a:spLocks noChangeArrowheads="1"/>
          </p:cNvSpPr>
          <p:nvPr/>
        </p:nvSpPr>
        <p:spPr bwMode="auto">
          <a:xfrm>
            <a:off x="2700338" y="2357438"/>
            <a:ext cx="1223962" cy="287337"/>
          </a:xfrm>
          <a:prstGeom prst="rect">
            <a:avLst/>
          </a:prstGeom>
          <a:solidFill>
            <a:schemeClr val="bg1"/>
          </a:solidFill>
          <a:ln w="9525">
            <a:solidFill>
              <a:schemeClr val="tx1"/>
            </a:solidFill>
            <a:miter lim="800000"/>
            <a:headEnd/>
            <a:tailEnd/>
          </a:ln>
        </p:spPr>
        <p:txBody>
          <a:bodyPr wrap="none" anchor="ctr"/>
          <a:lstStyle/>
          <a:p>
            <a:r>
              <a:rPr lang="ja-JP" altLang="en-US"/>
              <a:t>実践 </a:t>
            </a:r>
            <a:r>
              <a:rPr lang="en-US" altLang="ja-JP"/>
              <a:t>CMS</a:t>
            </a:r>
          </a:p>
        </p:txBody>
      </p:sp>
      <p:pic>
        <p:nvPicPr>
          <p:cNvPr id="52233" name="Picture 12"/>
          <p:cNvPicPr>
            <a:picLocks noChangeAspect="1" noChangeArrowheads="1"/>
          </p:cNvPicPr>
          <p:nvPr/>
        </p:nvPicPr>
        <p:blipFill>
          <a:blip r:embed="rId5" cstate="print"/>
          <a:srcRect/>
          <a:stretch>
            <a:fillRect/>
          </a:stretch>
        </p:blipFill>
        <p:spPr bwMode="auto">
          <a:xfrm>
            <a:off x="1571625" y="2286000"/>
            <a:ext cx="1057275" cy="438150"/>
          </a:xfrm>
          <a:prstGeom prst="rect">
            <a:avLst/>
          </a:prstGeom>
          <a:noFill/>
          <a:ln w="9525">
            <a:noFill/>
            <a:miter lim="800000"/>
            <a:headEnd/>
            <a:tailEnd/>
          </a:ln>
        </p:spPr>
      </p:pic>
      <p:pic>
        <p:nvPicPr>
          <p:cNvPr id="52234" name="Picture 6"/>
          <p:cNvPicPr>
            <a:picLocks noChangeAspect="1" noChangeArrowheads="1"/>
          </p:cNvPicPr>
          <p:nvPr/>
        </p:nvPicPr>
        <p:blipFill>
          <a:blip r:embed="rId6" cstate="print"/>
          <a:srcRect/>
          <a:stretch>
            <a:fillRect/>
          </a:stretch>
        </p:blipFill>
        <p:spPr bwMode="auto">
          <a:xfrm>
            <a:off x="3419475" y="3429000"/>
            <a:ext cx="2305050" cy="1962150"/>
          </a:xfrm>
          <a:prstGeom prst="rect">
            <a:avLst/>
          </a:prstGeom>
          <a:noFill/>
          <a:ln w="9525">
            <a:noFill/>
            <a:miter lim="800000"/>
            <a:headEnd/>
            <a:tailEnd/>
          </a:ln>
        </p:spPr>
      </p:pic>
      <p:sp>
        <p:nvSpPr>
          <p:cNvPr id="52235" name="Text Box 9"/>
          <p:cNvSpPr txBox="1">
            <a:spLocks noChangeArrowheads="1"/>
          </p:cNvSpPr>
          <p:nvPr/>
        </p:nvSpPr>
        <p:spPr bwMode="auto">
          <a:xfrm>
            <a:off x="3289300" y="2928938"/>
            <a:ext cx="1916113" cy="461962"/>
          </a:xfrm>
          <a:prstGeom prst="rect">
            <a:avLst/>
          </a:prstGeom>
          <a:noFill/>
          <a:ln w="9525">
            <a:noFill/>
            <a:miter lim="800000"/>
            <a:headEnd/>
            <a:tailEnd/>
          </a:ln>
        </p:spPr>
        <p:txBody>
          <a:bodyPr wrap="none">
            <a:spAutoFit/>
          </a:bodyPr>
          <a:lstStyle/>
          <a:p>
            <a:pPr marL="176213" indent="-176213">
              <a:spcBef>
                <a:spcPct val="50000"/>
              </a:spcBef>
            </a:pPr>
            <a:r>
              <a:rPr lang="ja-JP" altLang="en-US" sz="2400" b="1"/>
              <a:t>実践</a:t>
            </a:r>
            <a:r>
              <a:rPr lang="en-US" altLang="ja-JP" sz="2400" b="1"/>
              <a:t>CMS*IA</a:t>
            </a:r>
            <a:endParaRPr lang="en-US" altLang="ja-JP" sz="2400"/>
          </a:p>
        </p:txBody>
      </p:sp>
    </p:spTree>
    <p:extLst>
      <p:ext uri="{BB962C8B-B14F-4D97-AF65-F5344CB8AC3E}">
        <p14:creationId xmlns:p14="http://schemas.microsoft.com/office/powerpoint/2010/main" val="226569079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969963" y="600075"/>
            <a:ext cx="7513637" cy="809625"/>
          </a:xfrm>
        </p:spPr>
        <p:txBody>
          <a:bodyPr/>
          <a:lstStyle/>
          <a:p>
            <a:pPr eaLnBrk="1" hangingPunct="1"/>
            <a:r>
              <a:rPr lang="en-US" altLang="ja-JP" dirty="0" smtClean="0">
                <a:latin typeface="HGP創英角ｺﾞｼｯｸUB" pitchFamily="50" charset="-128"/>
                <a:ea typeface="HGP創英角ｺﾞｼｯｸUB" pitchFamily="50" charset="-128"/>
              </a:rPr>
              <a:t>IA</a:t>
            </a:r>
            <a:r>
              <a:rPr lang="ja-JP" altLang="en-US" dirty="0" smtClean="0">
                <a:latin typeface="HGP創英角ｺﾞｼｯｸUB" pitchFamily="50" charset="-128"/>
                <a:ea typeface="HGP創英角ｺﾞｼｯｸUB" pitchFamily="50" charset="-128"/>
              </a:rPr>
              <a:t>チャンネル：月１回、オーナー＋専門家が登壇</a:t>
            </a:r>
          </a:p>
        </p:txBody>
      </p:sp>
      <p:sp>
        <p:nvSpPr>
          <p:cNvPr id="50179" name="Rectangle 3"/>
          <p:cNvSpPr>
            <a:spLocks noGrp="1" noChangeArrowheads="1"/>
          </p:cNvSpPr>
          <p:nvPr>
            <p:ph type="body" idx="4294967295"/>
          </p:nvPr>
        </p:nvSpPr>
        <p:spPr>
          <a:xfrm>
            <a:off x="969963" y="1457325"/>
            <a:ext cx="7513637" cy="1572738"/>
          </a:xfrm>
        </p:spPr>
        <p:txBody>
          <a:bodyPr/>
          <a:lstStyle/>
          <a:p>
            <a:pPr marL="552450" indent="-495300" eaLnBrk="1" hangingPunct="1">
              <a:buFont typeface="Wingdings" pitchFamily="2" charset="2"/>
              <a:buAutoNum type="arabicPeriod"/>
              <a:tabLst>
                <a:tab pos="2508250" algn="l"/>
              </a:tabLst>
            </a:pPr>
            <a:r>
              <a:rPr lang="ja-JP" altLang="en-US" dirty="0" smtClean="0">
                <a:solidFill>
                  <a:schemeClr val="tx1"/>
                </a:solidFill>
                <a:latin typeface="+mj-ea"/>
                <a:ea typeface="+mj-ea"/>
              </a:rPr>
              <a:t>ニッセンの解析と改善</a:t>
            </a:r>
            <a:endParaRPr lang="ja-JP" altLang="ja-JP" dirty="0" smtClean="0">
              <a:solidFill>
                <a:schemeClr val="tx1"/>
              </a:solidFill>
              <a:latin typeface="+mj-ea"/>
              <a:ea typeface="+mj-ea"/>
            </a:endParaRPr>
          </a:p>
          <a:p>
            <a:pPr marL="571500" indent="-514350" eaLnBrk="1" hangingPunct="1">
              <a:buFont typeface="+mj-lt"/>
              <a:buAutoNum type="arabicPeriod" startAt="2"/>
              <a:tabLst>
                <a:tab pos="2508250" algn="l"/>
              </a:tabLst>
            </a:pPr>
            <a:r>
              <a:rPr lang="ja-JP" altLang="en-US" dirty="0" smtClean="0">
                <a:solidFill>
                  <a:schemeClr val="tx1"/>
                </a:solidFill>
                <a:latin typeface="+mj-ea"/>
                <a:ea typeface="+mj-ea"/>
              </a:rPr>
              <a:t>地ビールサンクトガーレンのリニューアル</a:t>
            </a:r>
            <a:endParaRPr lang="en-US" altLang="ja-JP" dirty="0" smtClean="0">
              <a:solidFill>
                <a:schemeClr val="tx1"/>
              </a:solidFill>
              <a:latin typeface="+mj-ea"/>
              <a:ea typeface="+mj-ea"/>
            </a:endParaRPr>
          </a:p>
          <a:p>
            <a:pPr marL="552450" indent="-495300" eaLnBrk="1" hangingPunct="1">
              <a:buFont typeface="Wingdings" pitchFamily="2" charset="2"/>
              <a:buAutoNum type="arabicPeriod" startAt="2"/>
              <a:tabLst>
                <a:tab pos="2508250" algn="l"/>
              </a:tabLst>
            </a:pPr>
            <a:r>
              <a:rPr lang="ja-JP" altLang="en-US" dirty="0" smtClean="0">
                <a:solidFill>
                  <a:schemeClr val="tx1"/>
                </a:solidFill>
                <a:latin typeface="+mj-ea"/>
                <a:ea typeface="+mj-ea"/>
              </a:rPr>
              <a:t>（準備中</a:t>
            </a:r>
            <a:r>
              <a:rPr lang="ja-JP" altLang="en-US" dirty="0">
                <a:solidFill>
                  <a:schemeClr val="tx1"/>
                </a:solidFill>
                <a:latin typeface="+mj-ea"/>
                <a:ea typeface="+mj-ea"/>
              </a:rPr>
              <a:t>）</a:t>
            </a:r>
            <a:endParaRPr lang="en-US" altLang="ja-JP" dirty="0" smtClean="0">
              <a:solidFill>
                <a:schemeClr val="tx1"/>
              </a:solidFill>
              <a:latin typeface="+mj-ea"/>
              <a:ea typeface="+mj-ea"/>
            </a:endParaRPr>
          </a:p>
        </p:txBody>
      </p:sp>
      <p:sp>
        <p:nvSpPr>
          <p:cNvPr id="5" name="Rectangle 16"/>
          <p:cNvSpPr>
            <a:spLocks noChangeArrowheads="1"/>
          </p:cNvSpPr>
          <p:nvPr/>
        </p:nvSpPr>
        <p:spPr bwMode="auto">
          <a:xfrm>
            <a:off x="2627784" y="5415612"/>
            <a:ext cx="4104456" cy="431800"/>
          </a:xfrm>
          <a:prstGeom prst="rect">
            <a:avLst/>
          </a:prstGeom>
          <a:noFill/>
          <a:ln w="9525">
            <a:noFill/>
            <a:miter lim="800000"/>
            <a:headEnd/>
            <a:tailEnd/>
          </a:ln>
        </p:spPr>
        <p:txBody>
          <a:bodyPr/>
          <a:lstStyle/>
          <a:p>
            <a:pPr marL="342900" indent="-342900">
              <a:lnSpc>
                <a:spcPct val="110000"/>
              </a:lnSpc>
              <a:spcBef>
                <a:spcPct val="20000"/>
              </a:spcBef>
              <a:buClr>
                <a:schemeClr val="bg2"/>
              </a:buClr>
              <a:buSzPct val="75000"/>
              <a:buFont typeface="Wingdings" pitchFamily="2" charset="2"/>
              <a:buNone/>
            </a:pPr>
            <a:r>
              <a:rPr lang="en-US" altLang="ja-JP" dirty="0" smtClean="0">
                <a:hlinkClick r:id="rId2"/>
              </a:rPr>
              <a:t>http://www.ustream.tv/channel/ia2010</a:t>
            </a:r>
            <a:r>
              <a:rPr lang="en-US" altLang="ja-JP" dirty="0">
                <a:solidFill>
                  <a:schemeClr val="tx2"/>
                </a:solidFill>
                <a:latin typeface="HGP創英角ｺﾞｼｯｸUB" pitchFamily="50" charset="-128"/>
                <a:ea typeface="HGP創英角ｺﾞｼｯｸUB" pitchFamily="50" charset="-128"/>
              </a:rPr>
              <a:t> </a:t>
            </a:r>
            <a:endParaRPr lang="en-US" altLang="ja-JP" dirty="0" smtClean="0"/>
          </a:p>
        </p:txBody>
      </p:sp>
      <p:pic>
        <p:nvPicPr>
          <p:cNvPr id="244738" name="Picture 2"/>
          <p:cNvPicPr>
            <a:picLocks noChangeAspect="1" noChangeArrowheads="1"/>
          </p:cNvPicPr>
          <p:nvPr/>
        </p:nvPicPr>
        <p:blipFill>
          <a:blip r:embed="rId3" cstate="print"/>
          <a:srcRect/>
          <a:stretch>
            <a:fillRect/>
          </a:stretch>
        </p:blipFill>
        <p:spPr bwMode="auto">
          <a:xfrm>
            <a:off x="2627784" y="3381168"/>
            <a:ext cx="3825032" cy="2024169"/>
          </a:xfrm>
          <a:prstGeom prst="rect">
            <a:avLst/>
          </a:prstGeom>
          <a:noFill/>
          <a:ln w="9525">
            <a:noFill/>
            <a:miter lim="800000"/>
            <a:headEnd/>
            <a:tailEnd/>
          </a:ln>
        </p:spPr>
      </p:pic>
    </p:spTree>
    <p:extLst>
      <p:ext uri="{BB962C8B-B14F-4D97-AF65-F5344CB8AC3E}">
        <p14:creationId xmlns:p14="http://schemas.microsoft.com/office/powerpoint/2010/main" val="35330761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ja-JP" altLang="en-US" smtClean="0"/>
              <a:t>記事のご案内</a:t>
            </a:r>
            <a:endParaRPr lang="en-US" altLang="ja-JP" smtClean="0"/>
          </a:p>
        </p:txBody>
      </p:sp>
      <p:sp>
        <p:nvSpPr>
          <p:cNvPr id="53251" name="Text Box 9"/>
          <p:cNvSpPr txBox="1">
            <a:spLocks noChangeArrowheads="1"/>
          </p:cNvSpPr>
          <p:nvPr/>
        </p:nvSpPr>
        <p:spPr bwMode="auto">
          <a:xfrm>
            <a:off x="6357938" y="548680"/>
            <a:ext cx="2236787" cy="1016000"/>
          </a:xfrm>
          <a:prstGeom prst="rect">
            <a:avLst/>
          </a:prstGeom>
          <a:noFill/>
          <a:ln w="9525">
            <a:noFill/>
            <a:miter lim="800000"/>
            <a:headEnd/>
            <a:tailEnd/>
          </a:ln>
        </p:spPr>
        <p:txBody>
          <a:bodyPr wrap="none">
            <a:spAutoFit/>
          </a:bodyPr>
          <a:lstStyle/>
          <a:p>
            <a:pPr marL="176213" indent="-176213">
              <a:spcBef>
                <a:spcPct val="50000"/>
              </a:spcBef>
            </a:pPr>
            <a:r>
              <a:rPr lang="en-US" altLang="ja-JP" sz="6000" dirty="0">
                <a:solidFill>
                  <a:schemeClr val="bg2"/>
                </a:solidFill>
                <a:latin typeface="Arial Black" pitchFamily="34" charset="0"/>
              </a:rPr>
              <a:t>2010</a:t>
            </a:r>
          </a:p>
        </p:txBody>
      </p:sp>
      <p:sp>
        <p:nvSpPr>
          <p:cNvPr id="53252" name="コンテンツ プレースホルダ 11"/>
          <p:cNvSpPr>
            <a:spLocks noGrp="1"/>
          </p:cNvSpPr>
          <p:nvPr>
            <p:ph idx="4294967295"/>
          </p:nvPr>
        </p:nvSpPr>
        <p:spPr>
          <a:xfrm>
            <a:off x="969963" y="1457325"/>
            <a:ext cx="7513637" cy="4988032"/>
          </a:xfrm>
        </p:spPr>
        <p:txBody>
          <a:bodyPr/>
          <a:lstStyle/>
          <a:p>
            <a:r>
              <a:rPr lang="en-US" altLang="ja-JP" sz="2400" dirty="0" smtClean="0"/>
              <a:t>『</a:t>
            </a:r>
            <a:r>
              <a:rPr lang="ja-JP" altLang="en-US" sz="2400" dirty="0" smtClean="0">
                <a:solidFill>
                  <a:schemeClr val="accent2"/>
                </a:solidFill>
                <a:latin typeface="HGP創英角ｺﾞｼｯｸUB" pitchFamily="50" charset="-128"/>
                <a:ea typeface="HGP創英角ｺﾞｼｯｸUB" pitchFamily="50" charset="-128"/>
              </a:rPr>
              <a:t>楽天経済圏を支えるアクセス解析の全貌</a:t>
            </a:r>
            <a:r>
              <a:rPr lang="en-US" altLang="ja-JP" sz="2400" dirty="0" smtClean="0"/>
              <a:t>』</a:t>
            </a:r>
            <a:br>
              <a:rPr lang="en-US" altLang="ja-JP" sz="2400" dirty="0" smtClean="0"/>
            </a:br>
            <a:r>
              <a:rPr lang="en-US" altLang="ja-JP" sz="1400" dirty="0" smtClean="0">
                <a:hlinkClick r:id="rId2"/>
              </a:rPr>
              <a:t>http://www.itmedia.co.jp/enterprise/articles/1005/21/news003.html</a:t>
            </a:r>
            <a:endParaRPr lang="en-US" altLang="ja-JP" sz="1400" dirty="0" smtClean="0"/>
          </a:p>
          <a:p>
            <a:r>
              <a:rPr lang="en-US" altLang="ja-JP" sz="2300" dirty="0" smtClean="0"/>
              <a:t>『</a:t>
            </a:r>
            <a:r>
              <a:rPr lang="ja-JP" altLang="en-US" sz="2300" dirty="0" smtClean="0">
                <a:solidFill>
                  <a:schemeClr val="accent2"/>
                </a:solidFill>
                <a:latin typeface="HGP創英角ｺﾞｼｯｸUB" pitchFamily="50" charset="-128"/>
                <a:ea typeface="HGP創英角ｺﾞｼｯｸUB" pitchFamily="50" charset="-128"/>
              </a:rPr>
              <a:t>楽天の最適化担当者が</a:t>
            </a:r>
            <a:r>
              <a:rPr lang="en-US" altLang="ja-JP" sz="2300" dirty="0" smtClean="0">
                <a:solidFill>
                  <a:schemeClr val="accent2"/>
                </a:solidFill>
                <a:latin typeface="HGP創英角ｺﾞｼｯｸUB" pitchFamily="50" charset="-128"/>
                <a:ea typeface="HGP創英角ｺﾞｼｯｸUB" pitchFamily="50" charset="-128"/>
              </a:rPr>
              <a:t>Omniture Summit</a:t>
            </a:r>
            <a:r>
              <a:rPr lang="ja-JP" altLang="en-US" sz="2300" dirty="0" smtClean="0">
                <a:solidFill>
                  <a:schemeClr val="accent2"/>
                </a:solidFill>
                <a:latin typeface="HGP創英角ｺﾞｼｯｸUB" pitchFamily="50" charset="-128"/>
                <a:ea typeface="HGP創英角ｺﾞｼｯｸUB" pitchFamily="50" charset="-128"/>
              </a:rPr>
              <a:t>で感じたこと</a:t>
            </a:r>
            <a:r>
              <a:rPr lang="en-US" altLang="ja-JP" sz="2300" dirty="0" smtClean="0"/>
              <a:t>』</a:t>
            </a:r>
            <a:r>
              <a:rPr lang="en-US" altLang="ja-JP" dirty="0" smtClean="0"/>
              <a:t/>
            </a:r>
            <a:br>
              <a:rPr lang="en-US" altLang="ja-JP" dirty="0" smtClean="0"/>
            </a:br>
            <a:r>
              <a:rPr lang="en-US" altLang="ja-JP" sz="1600" dirty="0" smtClean="0">
                <a:hlinkClick r:id="rId3"/>
              </a:rPr>
              <a:t>http://markezine.jp/article/detail/9983</a:t>
            </a:r>
            <a:endParaRPr lang="en-US" altLang="ja-JP" dirty="0" smtClean="0"/>
          </a:p>
          <a:p>
            <a:r>
              <a:rPr lang="ja-JP" altLang="en-US" sz="2400" dirty="0" smtClean="0">
                <a:solidFill>
                  <a:schemeClr val="tx1"/>
                </a:solidFill>
                <a:latin typeface="HGP創英角ｺﾞｼｯｸUB" pitchFamily="50" charset="-128"/>
                <a:ea typeface="HGP創英角ｺﾞｼｯｸUB" pitchFamily="50" charset="-128"/>
              </a:rPr>
              <a:t>アクセス解析実践日誌</a:t>
            </a:r>
            <a:endParaRPr lang="en-US" altLang="ja-JP" sz="2400" dirty="0" smtClean="0">
              <a:solidFill>
                <a:schemeClr val="tx1"/>
              </a:solidFill>
              <a:latin typeface="HGP創英角ｺﾞｼｯｸUB" pitchFamily="50" charset="-128"/>
              <a:ea typeface="HGP創英角ｺﾞｼｯｸUB" pitchFamily="50" charset="-128"/>
            </a:endParaRPr>
          </a:p>
          <a:p>
            <a:pPr marL="914400" lvl="1" indent="-457200">
              <a:buFont typeface="+mj-lt"/>
              <a:buAutoNum type="arabicPeriod"/>
            </a:pPr>
            <a:r>
              <a:rPr lang="ja-JP" altLang="en-US" sz="2000" dirty="0" smtClean="0">
                <a:solidFill>
                  <a:schemeClr val="accent2"/>
                </a:solidFill>
                <a:latin typeface="HGP創英角ｺﾞｼｯｸUB" pitchFamily="50" charset="-128"/>
                <a:ea typeface="HGP創英角ｺﾞｼｯｸUB" pitchFamily="50" charset="-128"/>
              </a:rPr>
              <a:t>縦長いページデザインは是か否か？</a:t>
            </a:r>
            <a:r>
              <a:rPr lang="en-US" altLang="ja-JP" sz="2000" dirty="0" smtClean="0">
                <a:solidFill>
                  <a:schemeClr val="accent2"/>
                </a:solidFill>
                <a:latin typeface="HGP創英角ｺﾞｼｯｸUB" pitchFamily="50" charset="-128"/>
                <a:ea typeface="HGP創英角ｺﾞｼｯｸUB" pitchFamily="50" charset="-128"/>
              </a:rPr>
              <a:t/>
            </a:r>
            <a:br>
              <a:rPr lang="en-US" altLang="ja-JP" sz="2000" dirty="0" smtClean="0">
                <a:solidFill>
                  <a:schemeClr val="accent2"/>
                </a:solidFill>
                <a:latin typeface="HGP創英角ｺﾞｼｯｸUB" pitchFamily="50" charset="-128"/>
                <a:ea typeface="HGP創英角ｺﾞｼｯｸUB" pitchFamily="50" charset="-128"/>
              </a:rPr>
            </a:br>
            <a:r>
              <a:rPr lang="ja-JP" altLang="en-US" sz="2000" dirty="0" smtClean="0">
                <a:solidFill>
                  <a:schemeClr val="accent2"/>
                </a:solidFill>
                <a:latin typeface="HGP創英角ｺﾞｼｯｸUB" pitchFamily="50" charset="-128"/>
                <a:ea typeface="HGP創英角ｺﾞｼｯｸUB" pitchFamily="50" charset="-128"/>
              </a:rPr>
              <a:t>楽天におけるスクロール量計測の裏側</a:t>
            </a:r>
            <a:r>
              <a:rPr lang="ja-JP" altLang="en-US" dirty="0" smtClean="0">
                <a:solidFill>
                  <a:schemeClr val="accent2"/>
                </a:solidFill>
                <a:latin typeface="HGP創英角ｺﾞｼｯｸUB" pitchFamily="50" charset="-128"/>
                <a:ea typeface="HGP創英角ｺﾞｼｯｸUB" pitchFamily="50" charset="-128"/>
              </a:rPr>
              <a:t/>
            </a:r>
            <a:br>
              <a:rPr lang="ja-JP" altLang="en-US" dirty="0" smtClean="0">
                <a:solidFill>
                  <a:schemeClr val="accent2"/>
                </a:solidFill>
                <a:latin typeface="HGP創英角ｺﾞｼｯｸUB" pitchFamily="50" charset="-128"/>
                <a:ea typeface="HGP創英角ｺﾞｼｯｸUB" pitchFamily="50" charset="-128"/>
              </a:rPr>
            </a:br>
            <a:r>
              <a:rPr lang="en-US" altLang="ja-JP" sz="1600" dirty="0" smtClean="0">
                <a:hlinkClick r:id="rId4"/>
              </a:rPr>
              <a:t>http://markezine.jp/article/detail/10542</a:t>
            </a:r>
            <a:endParaRPr lang="en-US" altLang="ja-JP" sz="1600" dirty="0" smtClean="0"/>
          </a:p>
          <a:p>
            <a:pPr marL="914400" lvl="1" indent="-457200">
              <a:buFont typeface="+mj-lt"/>
              <a:buAutoNum type="arabicPeriod"/>
            </a:pPr>
            <a:r>
              <a:rPr lang="en-US" altLang="ja-JP" sz="2000" dirty="0" smtClean="0">
                <a:solidFill>
                  <a:schemeClr val="accent2"/>
                </a:solidFill>
                <a:latin typeface="+mn-ea"/>
                <a:ea typeface="+mn-ea"/>
              </a:rPr>
              <a:t>Twitter</a:t>
            </a:r>
            <a:r>
              <a:rPr lang="ja-JP" altLang="en-US" sz="2000" dirty="0" smtClean="0">
                <a:solidFill>
                  <a:schemeClr val="accent2"/>
                </a:solidFill>
                <a:latin typeface="+mn-ea"/>
                <a:ea typeface="+mn-ea"/>
              </a:rPr>
              <a:t>は売上に貢献するのか？</a:t>
            </a:r>
            <a:r>
              <a:rPr lang="en-US" altLang="ja-JP" sz="2000" dirty="0" smtClean="0">
                <a:solidFill>
                  <a:schemeClr val="accent2"/>
                </a:solidFill>
                <a:latin typeface="+mn-ea"/>
                <a:ea typeface="+mn-ea"/>
              </a:rPr>
              <a:t/>
            </a:r>
            <a:br>
              <a:rPr lang="en-US" altLang="ja-JP" sz="2000" dirty="0" smtClean="0">
                <a:solidFill>
                  <a:schemeClr val="accent2"/>
                </a:solidFill>
                <a:latin typeface="+mn-ea"/>
                <a:ea typeface="+mn-ea"/>
              </a:rPr>
            </a:br>
            <a:r>
              <a:rPr lang="en-US" altLang="ja-JP" sz="2000" dirty="0" smtClean="0">
                <a:solidFill>
                  <a:schemeClr val="accent2"/>
                </a:solidFill>
                <a:latin typeface="+mn-ea"/>
                <a:ea typeface="+mn-ea"/>
              </a:rPr>
              <a:t>Twitter</a:t>
            </a:r>
            <a:r>
              <a:rPr lang="ja-JP" altLang="en-US" sz="2000" dirty="0" smtClean="0">
                <a:solidFill>
                  <a:schemeClr val="accent2"/>
                </a:solidFill>
                <a:latin typeface="+mn-ea"/>
                <a:ea typeface="+mn-ea"/>
              </a:rPr>
              <a:t>マーケティングにおける</a:t>
            </a:r>
            <a:r>
              <a:rPr lang="en-US" altLang="ja-JP" sz="2000" dirty="0" smtClean="0">
                <a:solidFill>
                  <a:schemeClr val="accent2"/>
                </a:solidFill>
                <a:latin typeface="+mn-ea"/>
                <a:ea typeface="+mn-ea"/>
              </a:rPr>
              <a:t>KPI</a:t>
            </a:r>
            <a:r>
              <a:rPr lang="ja-JP" altLang="en-US" sz="2000" dirty="0" smtClean="0">
                <a:solidFill>
                  <a:schemeClr val="accent2"/>
                </a:solidFill>
                <a:latin typeface="+mn-ea"/>
                <a:ea typeface="+mn-ea"/>
              </a:rPr>
              <a:t>の再検証</a:t>
            </a:r>
            <a:r>
              <a:rPr lang="en-US" altLang="ja-JP" sz="2000" dirty="0" smtClean="0"/>
              <a:t/>
            </a:r>
            <a:br>
              <a:rPr lang="en-US" altLang="ja-JP" sz="2000" dirty="0" smtClean="0"/>
            </a:br>
            <a:r>
              <a:rPr lang="en-US" altLang="ja-JP" sz="1600" dirty="0">
                <a:hlinkClick r:id="rId5"/>
              </a:rPr>
              <a:t>http://www.markezine.jp/article/detail/11111</a:t>
            </a:r>
            <a:endParaRPr lang="en-US" altLang="ja-JP" sz="1600" dirty="0" smtClean="0"/>
          </a:p>
          <a:p>
            <a:pPr marL="914400" lvl="1" indent="-457200">
              <a:buFont typeface="+mj-lt"/>
              <a:buAutoNum type="arabicPeriod"/>
            </a:pPr>
            <a:r>
              <a:rPr lang="ja-JP" altLang="en-US" sz="2000" dirty="0" smtClean="0">
                <a:solidFill>
                  <a:schemeClr val="accent2"/>
                </a:solidFill>
                <a:latin typeface="+mn-ea"/>
                <a:ea typeface="+mn-ea"/>
              </a:rPr>
              <a:t>外部</a:t>
            </a:r>
            <a:r>
              <a:rPr lang="ja-JP" altLang="en-US" sz="2000" dirty="0">
                <a:solidFill>
                  <a:schemeClr val="accent2"/>
                </a:solidFill>
                <a:latin typeface="+mn-ea"/>
                <a:ea typeface="+mn-ea"/>
              </a:rPr>
              <a:t>リンク</a:t>
            </a:r>
            <a:r>
              <a:rPr lang="ja-JP" altLang="en-US" sz="2000" dirty="0" smtClean="0">
                <a:solidFill>
                  <a:schemeClr val="accent2"/>
                </a:solidFill>
                <a:latin typeface="+mn-ea"/>
                <a:ea typeface="+mn-ea"/>
              </a:rPr>
              <a:t>は別ウィンドウで開かせるべきか？</a:t>
            </a:r>
            <a:r>
              <a:rPr lang="en-US" altLang="ja-JP" sz="2000" dirty="0" smtClean="0">
                <a:solidFill>
                  <a:schemeClr val="accent2"/>
                </a:solidFill>
                <a:latin typeface="+mn-ea"/>
                <a:ea typeface="+mn-ea"/>
              </a:rPr>
              <a:t/>
            </a:r>
            <a:br>
              <a:rPr lang="en-US" altLang="ja-JP" sz="2000" dirty="0" smtClean="0">
                <a:solidFill>
                  <a:schemeClr val="accent2"/>
                </a:solidFill>
                <a:latin typeface="+mn-ea"/>
                <a:ea typeface="+mn-ea"/>
              </a:rPr>
            </a:br>
            <a:r>
              <a:rPr lang="ja-JP" altLang="en-US" sz="2000" dirty="0" smtClean="0">
                <a:solidFill>
                  <a:schemeClr val="accent2"/>
                </a:solidFill>
                <a:latin typeface="+mn-ea"/>
                <a:ea typeface="+mn-ea"/>
              </a:rPr>
              <a:t>アクセス解析でユーザー行動を理解する</a:t>
            </a:r>
            <a:r>
              <a:rPr lang="en-US" altLang="ja-JP" sz="2000" dirty="0" smtClean="0"/>
              <a:t/>
            </a:r>
            <a:br>
              <a:rPr lang="en-US" altLang="ja-JP" sz="2000" dirty="0" smtClean="0"/>
            </a:br>
            <a:r>
              <a:rPr lang="en-US" altLang="ja-JP" sz="1600" dirty="0">
                <a:hlinkClick r:id="rId6"/>
              </a:rPr>
              <a:t>http://www.markezine.jp/article/detail/11734</a:t>
            </a:r>
            <a:endParaRPr lang="en-US" altLang="ja-JP" sz="1600" dirty="0" smtClean="0"/>
          </a:p>
        </p:txBody>
      </p:sp>
      <p:pic>
        <p:nvPicPr>
          <p:cNvPr id="53253" name="Picture 2"/>
          <p:cNvPicPr>
            <a:picLocks noChangeAspect="1" noChangeArrowheads="1"/>
          </p:cNvPicPr>
          <p:nvPr/>
        </p:nvPicPr>
        <p:blipFill>
          <a:blip r:embed="rId7" cstate="print"/>
          <a:srcRect/>
          <a:stretch>
            <a:fillRect/>
          </a:stretch>
        </p:blipFill>
        <p:spPr bwMode="auto">
          <a:xfrm>
            <a:off x="6799124" y="4077072"/>
            <a:ext cx="1809750" cy="847725"/>
          </a:xfrm>
          <a:prstGeom prst="rect">
            <a:avLst/>
          </a:prstGeom>
          <a:noFill/>
          <a:ln w="9525">
            <a:noFill/>
            <a:miter lim="800000"/>
            <a:headEnd/>
            <a:tailEnd/>
          </a:ln>
        </p:spPr>
      </p:pic>
      <p:pic>
        <p:nvPicPr>
          <p:cNvPr id="53254" name="Picture 4"/>
          <p:cNvPicPr>
            <a:picLocks noChangeAspect="1" noChangeArrowheads="1"/>
          </p:cNvPicPr>
          <p:nvPr/>
        </p:nvPicPr>
        <p:blipFill>
          <a:blip r:embed="rId8" cstate="print"/>
          <a:srcRect/>
          <a:stretch>
            <a:fillRect/>
          </a:stretch>
        </p:blipFill>
        <p:spPr bwMode="auto">
          <a:xfrm>
            <a:off x="7276962" y="1564680"/>
            <a:ext cx="1331912" cy="381086"/>
          </a:xfrm>
          <a:prstGeom prst="rect">
            <a:avLst/>
          </a:prstGeom>
          <a:noFill/>
          <a:ln w="9525">
            <a:noFill/>
            <a:miter lim="800000"/>
            <a:headEnd/>
            <a:tailEnd/>
          </a:ln>
        </p:spPr>
      </p:pic>
      <p:sp>
        <p:nvSpPr>
          <p:cNvPr id="53256" name="Rectangle 5"/>
          <p:cNvSpPr>
            <a:spLocks noChangeArrowheads="1"/>
          </p:cNvSpPr>
          <p:nvPr/>
        </p:nvSpPr>
        <p:spPr bwMode="auto">
          <a:xfrm>
            <a:off x="971550" y="33338"/>
            <a:ext cx="7513638" cy="404812"/>
          </a:xfrm>
          <a:prstGeom prst="rect">
            <a:avLst/>
          </a:prstGeom>
          <a:noFill/>
          <a:ln w="9525">
            <a:noFill/>
            <a:miter lim="800000"/>
            <a:headEnd/>
            <a:tailEnd/>
          </a:ln>
        </p:spPr>
        <p:txBody>
          <a:bodyPr anchor="ctr"/>
          <a:lstStyle/>
          <a:p>
            <a:r>
              <a:rPr lang="ja-JP" altLang="en-US" sz="2400">
                <a:solidFill>
                  <a:srgbClr val="FFFFFF"/>
                </a:solidFill>
              </a:rPr>
              <a:t>（参考）オンラインで読める記事</a:t>
            </a:r>
          </a:p>
        </p:txBody>
      </p:sp>
    </p:spTree>
    <p:extLst>
      <p:ext uri="{BB962C8B-B14F-4D97-AF65-F5344CB8AC3E}">
        <p14:creationId xmlns:p14="http://schemas.microsoft.com/office/powerpoint/2010/main" val="61451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Echo">
  <a:themeElements>
    <a:clrScheme name="Echo 5">
      <a:dk1>
        <a:srgbClr val="000000"/>
      </a:dk1>
      <a:lt1>
        <a:srgbClr val="FFFFFF"/>
      </a:lt1>
      <a:dk2>
        <a:srgbClr val="000000"/>
      </a:dk2>
      <a:lt2>
        <a:srgbClr val="969696"/>
      </a:lt2>
      <a:accent1>
        <a:srgbClr val="E85C58"/>
      </a:accent1>
      <a:accent2>
        <a:srgbClr val="333399"/>
      </a:accent2>
      <a:accent3>
        <a:srgbClr val="FFFFFF"/>
      </a:accent3>
      <a:accent4>
        <a:srgbClr val="000000"/>
      </a:accent4>
      <a:accent5>
        <a:srgbClr val="F2B5B4"/>
      </a:accent5>
      <a:accent6>
        <a:srgbClr val="2D2D8A"/>
      </a:accent6>
      <a:hlink>
        <a:srgbClr val="006666"/>
      </a:hlink>
      <a:folHlink>
        <a:srgbClr val="B2B2B2"/>
      </a:folHlink>
    </a:clrScheme>
    <a:fontScheme name="Echo">
      <a:majorFont>
        <a:latin typeface="Arial"/>
        <a:ea typeface="ＭＳ Ｐゴシック"/>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o 1">
        <a:dk1>
          <a:srgbClr val="336666"/>
        </a:dk1>
        <a:lt1>
          <a:srgbClr val="FFFFFF"/>
        </a:lt1>
        <a:dk2>
          <a:srgbClr val="000000"/>
        </a:dk2>
        <a:lt2>
          <a:srgbClr val="666699"/>
        </a:lt2>
        <a:accent1>
          <a:srgbClr val="E85C58"/>
        </a:accent1>
        <a:accent2>
          <a:srgbClr val="CCCCCC"/>
        </a:accent2>
        <a:accent3>
          <a:srgbClr val="FFFFFF"/>
        </a:accent3>
        <a:accent4>
          <a:srgbClr val="2A5656"/>
        </a:accent4>
        <a:accent5>
          <a:srgbClr val="F2B5B4"/>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2">
        <a:dk1>
          <a:srgbClr val="336666"/>
        </a:dk1>
        <a:lt1>
          <a:srgbClr val="FFFFFF"/>
        </a:lt1>
        <a:dk2>
          <a:srgbClr val="000000"/>
        </a:dk2>
        <a:lt2>
          <a:srgbClr val="666699"/>
        </a:lt2>
        <a:accent1>
          <a:srgbClr val="E85C58"/>
        </a:accent1>
        <a:accent2>
          <a:srgbClr val="F88080"/>
        </a:accent2>
        <a:accent3>
          <a:srgbClr val="FFFFFF"/>
        </a:accent3>
        <a:accent4>
          <a:srgbClr val="2A5656"/>
        </a:accent4>
        <a:accent5>
          <a:srgbClr val="F2B5B4"/>
        </a:accent5>
        <a:accent6>
          <a:srgbClr val="E17373"/>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3">
        <a:dk1>
          <a:srgbClr val="000000"/>
        </a:dk1>
        <a:lt1>
          <a:srgbClr val="FFFFFF"/>
        </a:lt1>
        <a:dk2>
          <a:srgbClr val="000000"/>
        </a:dk2>
        <a:lt2>
          <a:srgbClr val="666699"/>
        </a:lt2>
        <a:accent1>
          <a:srgbClr val="E85C58"/>
        </a:accent1>
        <a:accent2>
          <a:srgbClr val="F88080"/>
        </a:accent2>
        <a:accent3>
          <a:srgbClr val="FFFFFF"/>
        </a:accent3>
        <a:accent4>
          <a:srgbClr val="000000"/>
        </a:accent4>
        <a:accent5>
          <a:srgbClr val="F2B5B4"/>
        </a:accent5>
        <a:accent6>
          <a:srgbClr val="E17373"/>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4">
        <a:dk1>
          <a:srgbClr val="000000"/>
        </a:dk1>
        <a:lt1>
          <a:srgbClr val="FFFFFF"/>
        </a:lt1>
        <a:dk2>
          <a:srgbClr val="000000"/>
        </a:dk2>
        <a:lt2>
          <a:srgbClr val="969696"/>
        </a:lt2>
        <a:accent1>
          <a:srgbClr val="E85C58"/>
        </a:accent1>
        <a:accent2>
          <a:srgbClr val="F88080"/>
        </a:accent2>
        <a:accent3>
          <a:srgbClr val="FFFFFF"/>
        </a:accent3>
        <a:accent4>
          <a:srgbClr val="000000"/>
        </a:accent4>
        <a:accent5>
          <a:srgbClr val="F2B5B4"/>
        </a:accent5>
        <a:accent6>
          <a:srgbClr val="E17373"/>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5">
        <a:dk1>
          <a:srgbClr val="000000"/>
        </a:dk1>
        <a:lt1>
          <a:srgbClr val="FFFFFF"/>
        </a:lt1>
        <a:dk2>
          <a:srgbClr val="000000"/>
        </a:dk2>
        <a:lt2>
          <a:srgbClr val="969696"/>
        </a:lt2>
        <a:accent1>
          <a:srgbClr val="E85C58"/>
        </a:accent1>
        <a:accent2>
          <a:srgbClr val="333399"/>
        </a:accent2>
        <a:accent3>
          <a:srgbClr val="FFFFFF"/>
        </a:accent3>
        <a:accent4>
          <a:srgbClr val="000000"/>
        </a:accent4>
        <a:accent5>
          <a:srgbClr val="F2B5B4"/>
        </a:accent5>
        <a:accent6>
          <a:srgbClr val="2D2D8A"/>
        </a:accent6>
        <a:hlink>
          <a:srgbClr val="0066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ho 5">
    <a:dk1>
      <a:srgbClr val="000000"/>
    </a:dk1>
    <a:lt1>
      <a:srgbClr val="FFFFFF"/>
    </a:lt1>
    <a:dk2>
      <a:srgbClr val="000000"/>
    </a:dk2>
    <a:lt2>
      <a:srgbClr val="969696"/>
    </a:lt2>
    <a:accent1>
      <a:srgbClr val="E85C58"/>
    </a:accent1>
    <a:accent2>
      <a:srgbClr val="333399"/>
    </a:accent2>
    <a:accent3>
      <a:srgbClr val="FFFFFF"/>
    </a:accent3>
    <a:accent4>
      <a:srgbClr val="000000"/>
    </a:accent4>
    <a:accent5>
      <a:srgbClr val="F2B5B4"/>
    </a:accent5>
    <a:accent6>
      <a:srgbClr val="2D2D8A"/>
    </a:accent6>
    <a:hlink>
      <a:srgbClr val="006666"/>
    </a:hlink>
    <a:folHlink>
      <a:srgbClr val="B2B2B2"/>
    </a:folHlink>
  </a:clrScheme>
  <a:fontScheme name="Echo">
    <a:majorFont>
      <a:latin typeface="Arial"/>
      <a:ea typeface="ＭＳ Ｐゴシック"/>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28843</TotalTime>
  <Words>2598</Words>
  <Application>Microsoft Office PowerPoint</Application>
  <PresentationFormat>画面に合わせる (4:3)</PresentationFormat>
  <Paragraphs>833</Paragraphs>
  <Slides>103</Slides>
  <Notes>0</Notes>
  <HiddenSlides>1</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103</vt:i4>
      </vt:variant>
    </vt:vector>
  </HeadingPairs>
  <TitlesOfParts>
    <vt:vector size="105" baseType="lpstr">
      <vt:lpstr>Echo</vt:lpstr>
      <vt:lpstr>Visio</vt:lpstr>
      <vt:lpstr>個客とIAとアクセス解析 クリエイティブに考える新アプローチ</vt:lpstr>
      <vt:lpstr>会社変わりました。</vt:lpstr>
      <vt:lpstr>クリエイティブなアプローチ とは？</vt:lpstr>
      <vt:lpstr>A. 個客視点の情報設計 (IA)とWeb解析</vt:lpstr>
      <vt:lpstr>Flickrのユーザーモデル</vt:lpstr>
      <vt:lpstr>実践CMS*IAのコンセプトダイアグラム v.1</vt:lpstr>
      <vt:lpstr>サイトよりも広く捉えると</vt:lpstr>
      <vt:lpstr>誰が何に何をするのか？</vt:lpstr>
      <vt:lpstr>「実践CMS*IA」のコンセプトダイアグラム</vt:lpstr>
      <vt:lpstr>計測すべき指標を決めやすくなる</vt:lpstr>
      <vt:lpstr>結果を視覚化した例</vt:lpstr>
      <vt:lpstr>知るべきことは何か？</vt:lpstr>
      <vt:lpstr>知るべきことは何か？</vt:lpstr>
      <vt:lpstr>検索キーワードで意図した訪問が分かる</vt:lpstr>
      <vt:lpstr>そもそも何を期待して訪問しているのか？</vt:lpstr>
      <vt:lpstr>かけ合わせKWをグルーピングする</vt:lpstr>
      <vt:lpstr>例：テーマ別の需要と供給バランスは？</vt:lpstr>
      <vt:lpstr>Googleは書くと反応する状態になった</vt:lpstr>
      <vt:lpstr>Googleは書くと反応する状態になった</vt:lpstr>
      <vt:lpstr>カテゴリとタグの調整でアクセスを調整</vt:lpstr>
      <vt:lpstr>検索キーワードをテーマ別に分類し割合を確認</vt:lpstr>
      <vt:lpstr>知るべきことは何か？</vt:lpstr>
      <vt:lpstr>離脱にも種類がある</vt:lpstr>
      <vt:lpstr>クリックの計測をJavaScriptで自動化した</vt:lpstr>
      <vt:lpstr>GAのイベントでトラッキングすると…</vt:lpstr>
      <vt:lpstr>ページの流入キーワードはノイズが多い</vt:lpstr>
      <vt:lpstr>イベントでエンゲージした人に絞り込む</vt:lpstr>
      <vt:lpstr>ロングテールにも関わらず精度が高くなる</vt:lpstr>
      <vt:lpstr>１クリックでグラフまで自動更新</vt:lpstr>
      <vt:lpstr>オフラインの指標も重要</vt:lpstr>
      <vt:lpstr>オンラインならではの指標もある</vt:lpstr>
      <vt:lpstr>反響はtopsy.comや はてブ 、FBを活用</vt:lpstr>
      <vt:lpstr>集客効果：人と情報の流れ</vt:lpstr>
      <vt:lpstr>数字を取れる構成にし、図にマッピング</vt:lpstr>
      <vt:lpstr>知るべきことは何か？</vt:lpstr>
      <vt:lpstr>知りたいことを知るためにツールを活用する</vt:lpstr>
      <vt:lpstr>コンセプトダイアグラムで整理すると</vt:lpstr>
      <vt:lpstr>コンセプトダイアグラムで整理すると</vt:lpstr>
      <vt:lpstr>コンセプトダイアグラムで整理すると</vt:lpstr>
      <vt:lpstr>地ビール販売のコンセプトダイアグラム</vt:lpstr>
      <vt:lpstr>機能・コンテンツの役割</vt:lpstr>
      <vt:lpstr>サイトの成功指標</vt:lpstr>
      <vt:lpstr>サイト構造のまま軸を設定した例</vt:lpstr>
      <vt:lpstr>PowerPoint プレゼンテーション</vt:lpstr>
      <vt:lpstr>演習１</vt:lpstr>
      <vt:lpstr>よくぶつかる壁</vt:lpstr>
      <vt:lpstr>結果だけ分かっても改善につながらない</vt:lpstr>
      <vt:lpstr>「分かること」から「知りたいこと」へ</vt:lpstr>
      <vt:lpstr>B.クリエイティブに考えるWeb解析</vt:lpstr>
      <vt:lpstr>機能や特集コンテンツの貢献度</vt:lpstr>
      <vt:lpstr>機能や特集コンテンツの貢献度</vt:lpstr>
      <vt:lpstr>見たエリア、クリックされた箇所は？</vt:lpstr>
      <vt:lpstr>長いページはスクロールされているか？</vt:lpstr>
      <vt:lpstr>外部リンクは別ウィンドウで開くべきか？</vt:lpstr>
      <vt:lpstr>どのテキストがコピーされたか？</vt:lpstr>
      <vt:lpstr>どのテキストがコピーされたか？</vt:lpstr>
      <vt:lpstr>間接効果は解析できるのか？</vt:lpstr>
      <vt:lpstr>サイト間の遷移は？</vt:lpstr>
      <vt:lpstr>アクセス解析は目的別に複数導入する</vt:lpstr>
      <vt:lpstr>Clickyで毎日確認</vt:lpstr>
      <vt:lpstr>3. 最適化に向けた戦略</vt:lpstr>
      <vt:lpstr>最適化のサイクルを回すために</vt:lpstr>
      <vt:lpstr>レポートを図解すると分かりやすい</vt:lpstr>
      <vt:lpstr>PowerPoint プレゼンテーション</vt:lpstr>
      <vt:lpstr>ウォーターフォールの逆流アプローチ</vt:lpstr>
      <vt:lpstr>最適化のサイクルを回すために</vt:lpstr>
      <vt:lpstr>Web解析はみんなのもの</vt:lpstr>
      <vt:lpstr>ノウハウのエコシステム</vt:lpstr>
      <vt:lpstr>作りっぱなしは宝くじと同じ</vt:lpstr>
      <vt:lpstr>例えば…</vt:lpstr>
      <vt:lpstr>集客でテナント収益UPしたい空港の例</vt:lpstr>
      <vt:lpstr>知りたいことは</vt:lpstr>
      <vt:lpstr>だからイベントや施設を充実しアピール中</vt:lpstr>
      <vt:lpstr>集客でテナント収益UPしたい空港は</vt:lpstr>
      <vt:lpstr>サイト上の行動でユーザーをセグメント</vt:lpstr>
      <vt:lpstr>データを取れるよう仕込んでおく</vt:lpstr>
      <vt:lpstr>改善施策の例</vt:lpstr>
      <vt:lpstr>効果も分かるようにしておく</vt:lpstr>
      <vt:lpstr>最後に 自己紹介</vt:lpstr>
      <vt:lpstr>自己紹介</vt:lpstr>
      <vt:lpstr>コンサルに限界を感じ、インハウスへ</vt:lpstr>
      <vt:lpstr>そして、インハウスで</vt:lpstr>
      <vt:lpstr>業務と個人活動のシナジー</vt:lpstr>
      <vt:lpstr>両方とも重要</vt:lpstr>
      <vt:lpstr>実践ノウハウを執筆・講演で還元</vt:lpstr>
      <vt:lpstr>つまり開拓・実践者です</vt:lpstr>
      <vt:lpstr>C. 開拓のコツ どうすれば進められるのか</vt:lpstr>
      <vt:lpstr>1. 切り開いて進め</vt:lpstr>
      <vt:lpstr>大企業のリソースと知名度を利用しよう</vt:lpstr>
      <vt:lpstr>2. 他の分野と統合セヨ</vt:lpstr>
      <vt:lpstr>3. 実績と事例を増やす</vt:lpstr>
      <vt:lpstr>『実践』のコンセプトダイアグラム</vt:lpstr>
      <vt:lpstr>情報セキュリティ時代のライフハック</vt:lpstr>
      <vt:lpstr>4. マーケットを育てる</vt:lpstr>
      <vt:lpstr>5. 現場の役に立とう</vt:lpstr>
      <vt:lpstr>6. 余計なことをしない</vt:lpstr>
      <vt:lpstr>ありがとうございました。</vt:lpstr>
      <vt:lpstr>IAチャンネル：月１回、オーナー＋専門家が登壇</vt:lpstr>
      <vt:lpstr>記事のご案内</vt:lpstr>
      <vt:lpstr>MdN　Web STRATEGY</vt:lpstr>
      <vt:lpstr>ロフトワーク　WebEXP.jp</vt:lpstr>
      <vt:lpstr>MdN　Web STRATEGY</vt:lpstr>
      <vt:lpstr>Web担当者Forum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CMSセミナー用</dc:title>
  <dc:creator>Makoto Shimizu</dc:creator>
  <cp:lastModifiedBy>mak</cp:lastModifiedBy>
  <cp:revision>1031</cp:revision>
  <cp:lastPrinted>2011-02-23T16:53:08Z</cp:lastPrinted>
  <dcterms:created xsi:type="dcterms:W3CDTF">2007-02-10T04:51:30Z</dcterms:created>
  <dcterms:modified xsi:type="dcterms:W3CDTF">2011-02-23T16:53:44Z</dcterms:modified>
</cp:coreProperties>
</file>