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7.xml" ContentType="application/vnd.openxmlformats-officedocument.drawingml.chart+xml"/>
  <Override PartName="/ppt/slides/slide79.xml" ContentType="application/vnd.openxmlformats-officedocument.presentationml.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0" r:id="rId1"/>
  </p:sldMasterIdLst>
  <p:notesMasterIdLst>
    <p:notesMasterId r:id="rId88"/>
  </p:notesMasterIdLst>
  <p:handoutMasterIdLst>
    <p:handoutMasterId r:id="rId89"/>
  </p:handoutMasterIdLst>
  <p:sldIdLst>
    <p:sldId id="277" r:id="rId2"/>
    <p:sldId id="278" r:id="rId3"/>
    <p:sldId id="438" r:id="rId4"/>
    <p:sldId id="457" r:id="rId5"/>
    <p:sldId id="506" r:id="rId6"/>
    <p:sldId id="460" r:id="rId7"/>
    <p:sldId id="507" r:id="rId8"/>
    <p:sldId id="461" r:id="rId9"/>
    <p:sldId id="462" r:id="rId10"/>
    <p:sldId id="463" r:id="rId11"/>
    <p:sldId id="464" r:id="rId12"/>
    <p:sldId id="465" r:id="rId13"/>
    <p:sldId id="466" r:id="rId14"/>
    <p:sldId id="469" r:id="rId15"/>
    <p:sldId id="467" r:id="rId16"/>
    <p:sldId id="468" r:id="rId17"/>
    <p:sldId id="470" r:id="rId18"/>
    <p:sldId id="471" r:id="rId19"/>
    <p:sldId id="473" r:id="rId20"/>
    <p:sldId id="472" r:id="rId21"/>
    <p:sldId id="474" r:id="rId22"/>
    <p:sldId id="475" r:id="rId23"/>
    <p:sldId id="521" r:id="rId24"/>
    <p:sldId id="476" r:id="rId25"/>
    <p:sldId id="477" r:id="rId26"/>
    <p:sldId id="478" r:id="rId27"/>
    <p:sldId id="479" r:id="rId28"/>
    <p:sldId id="480" r:id="rId29"/>
    <p:sldId id="481" r:id="rId30"/>
    <p:sldId id="519" r:id="rId31"/>
    <p:sldId id="517" r:id="rId32"/>
    <p:sldId id="546" r:id="rId33"/>
    <p:sldId id="559" r:id="rId34"/>
    <p:sldId id="522" r:id="rId35"/>
    <p:sldId id="516" r:id="rId36"/>
    <p:sldId id="488" r:id="rId37"/>
    <p:sldId id="548" r:id="rId38"/>
    <p:sldId id="514" r:id="rId39"/>
    <p:sldId id="542" r:id="rId40"/>
    <p:sldId id="538" r:id="rId41"/>
    <p:sldId id="553" r:id="rId42"/>
    <p:sldId id="544" r:id="rId43"/>
    <p:sldId id="539" r:id="rId44"/>
    <p:sldId id="540" r:id="rId45"/>
    <p:sldId id="554" r:id="rId46"/>
    <p:sldId id="531" r:id="rId47"/>
    <p:sldId id="556" r:id="rId48"/>
    <p:sldId id="530" r:id="rId49"/>
    <p:sldId id="543" r:id="rId50"/>
    <p:sldId id="524" r:id="rId51"/>
    <p:sldId id="557" r:id="rId52"/>
    <p:sldId id="535" r:id="rId53"/>
    <p:sldId id="536" r:id="rId54"/>
    <p:sldId id="545" r:id="rId55"/>
    <p:sldId id="562" r:id="rId56"/>
    <p:sldId id="549" r:id="rId57"/>
    <p:sldId id="550" r:id="rId58"/>
    <p:sldId id="565" r:id="rId59"/>
    <p:sldId id="528" r:id="rId60"/>
    <p:sldId id="561" r:id="rId61"/>
    <p:sldId id="563" r:id="rId62"/>
    <p:sldId id="529" r:id="rId63"/>
    <p:sldId id="564" r:id="rId64"/>
    <p:sldId id="532" r:id="rId65"/>
    <p:sldId id="533" r:id="rId66"/>
    <p:sldId id="560" r:id="rId67"/>
    <p:sldId id="552" r:id="rId68"/>
    <p:sldId id="489" r:id="rId69"/>
    <p:sldId id="523" r:id="rId70"/>
    <p:sldId id="526" r:id="rId71"/>
    <p:sldId id="525" r:id="rId72"/>
    <p:sldId id="508" r:id="rId73"/>
    <p:sldId id="509" r:id="rId74"/>
    <p:sldId id="511" r:id="rId75"/>
    <p:sldId id="518" r:id="rId76"/>
    <p:sldId id="555" r:id="rId77"/>
    <p:sldId id="558" r:id="rId78"/>
    <p:sldId id="504" r:id="rId79"/>
    <p:sldId id="503" r:id="rId80"/>
    <p:sldId id="551" r:id="rId81"/>
    <p:sldId id="451" r:id="rId82"/>
    <p:sldId id="366" r:id="rId83"/>
    <p:sldId id="369" r:id="rId84"/>
    <p:sldId id="367" r:id="rId85"/>
    <p:sldId id="368" r:id="rId86"/>
    <p:sldId id="566" r:id="rId87"/>
  </p:sldIdLst>
  <p:sldSz cx="9144000" cy="6858000" type="screen4x3"/>
  <p:notesSz cx="7099300" cy="102346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A2E5EE"/>
    <a:srgbClr val="96E4EE"/>
    <a:srgbClr val="66DAEA"/>
    <a:srgbClr val="66D4E6"/>
    <a:srgbClr val="4AD4E6"/>
    <a:srgbClr val="47D4E6"/>
    <a:srgbClr val="C0C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3" autoAdjust="0"/>
    <p:restoredTop sz="98765" autoAdjust="0"/>
  </p:normalViewPr>
  <p:slideViewPr>
    <p:cSldViewPr>
      <p:cViewPr varScale="1">
        <p:scale>
          <a:sx n="60" d="100"/>
          <a:sy n="60" d="100"/>
        </p:scale>
        <p:origin x="-870" y="-96"/>
      </p:cViewPr>
      <p:guideLst>
        <p:guide orient="horz" pos="3430"/>
        <p:guide pos="2880"/>
        <p:guide pos="385"/>
        <p:guide pos="4332"/>
        <p:guide pos="1429"/>
        <p:guide pos="5057"/>
        <p:guide pos="703"/>
        <p:guide pos="542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1518" y="-96"/>
      </p:cViewPr>
      <p:guideLst>
        <p:guide orient="horz" pos="3223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koto.shimizu\My%20Documents\&#12480;&#12454;&#12531;&#12525;&#12540;&#12489;\FeedBurner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koto.shimizu\My%20Documents\Analytics_WebNode_200908-200911_(KeywordsReport)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koto.shimizu\My%20Documents\KeywordsReport_200908-200911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koto.shimizu\Local%20Settings\Temp\Analytics_WebNode_200908-200911_(KeywordsReport)-1.csv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koto.shimizu\My%20Documents\&#12480;&#12454;&#12531;&#12525;&#12540;&#12489;\Content%20Matrix2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koto.shimizu\My%20Documents\&#12480;&#12454;&#12531;&#12525;&#12540;&#12489;\Content%20Matrix2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koto.shimizu\My%20Documents\&#12480;&#12454;&#12531;&#12525;&#12540;&#12489;\Content%20Matrix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plotArea>
      <c:layout/>
      <c:barChart>
        <c:barDir val="col"/>
        <c:grouping val="clustered"/>
        <c:ser>
          <c:idx val="1"/>
          <c:order val="2"/>
          <c:tx>
            <c:strRef>
              <c:f>All!$D$116</c:f>
              <c:strCache>
                <c:ptCount val="1"/>
                <c:pt idx="0">
                  <c:v>Click</c:v>
                </c:pt>
              </c:strCache>
            </c:strRef>
          </c:tx>
          <c:spPr>
            <a:solidFill>
              <a:schemeClr val="bg2"/>
            </a:solidFill>
          </c:spPr>
          <c:cat>
            <c:strRef>
              <c:f>All!$B$118:$B$121</c:f>
              <c:strCache>
                <c:ptCount val="4"/>
                <c:pt idx="0">
                  <c:v>お知らせ</c:v>
                </c:pt>
                <c:pt idx="1">
                  <c:v>CMSブログ</c:v>
                </c:pt>
                <c:pt idx="2">
                  <c:v>実践PRJ</c:v>
                </c:pt>
                <c:pt idx="3">
                  <c:v>こどもIA</c:v>
                </c:pt>
              </c:strCache>
            </c:strRef>
          </c:cat>
          <c:val>
            <c:numRef>
              <c:f>All!$D$118:$D$121</c:f>
              <c:numCache>
                <c:formatCode>General</c:formatCode>
                <c:ptCount val="4"/>
                <c:pt idx="0">
                  <c:v>162</c:v>
                </c:pt>
                <c:pt idx="1">
                  <c:v>254</c:v>
                </c:pt>
                <c:pt idx="2">
                  <c:v>167</c:v>
                </c:pt>
                <c:pt idx="3">
                  <c:v>88</c:v>
                </c:pt>
              </c:numCache>
            </c:numRef>
          </c:val>
        </c:ser>
        <c:axId val="42920192"/>
        <c:axId val="42926464"/>
      </c:barChart>
      <c:lineChart>
        <c:grouping val="standard"/>
        <c:ser>
          <c:idx val="0"/>
          <c:order val="0"/>
          <c:tx>
            <c:strRef>
              <c:f>All!$F$116</c:f>
              <c:strCache>
                <c:ptCount val="1"/>
                <c:pt idx="0">
                  <c:v>CTR予想</c:v>
                </c:pt>
              </c:strCache>
            </c:strRef>
          </c:tx>
          <c:spPr>
            <a:ln>
              <a:solidFill>
                <a:srgbClr val="00B050"/>
              </a:solidFill>
              <a:prstDash val="dash"/>
            </a:ln>
          </c:spPr>
          <c:marker>
            <c:symbol val="none"/>
          </c:marker>
          <c:cat>
            <c:strRef>
              <c:f>All!$B$118:$B$121</c:f>
              <c:strCache>
                <c:ptCount val="4"/>
                <c:pt idx="0">
                  <c:v>お知らせ</c:v>
                </c:pt>
                <c:pt idx="1">
                  <c:v>CMSブログ</c:v>
                </c:pt>
                <c:pt idx="2">
                  <c:v>実践PRJ</c:v>
                </c:pt>
                <c:pt idx="3">
                  <c:v>こどもIA</c:v>
                </c:pt>
              </c:strCache>
            </c:strRef>
          </c:cat>
          <c:val>
            <c:numRef>
              <c:f>All!$J$118:$J$121</c:f>
              <c:numCache>
                <c:formatCode>0%</c:formatCode>
                <c:ptCount val="4"/>
                <c:pt idx="0">
                  <c:v>0.17954248366013176</c:v>
                </c:pt>
                <c:pt idx="1">
                  <c:v>0.20751633986928203</c:v>
                </c:pt>
                <c:pt idx="2">
                  <c:v>0.20401960784313741</c:v>
                </c:pt>
                <c:pt idx="3">
                  <c:v>0.17254901960784341</c:v>
                </c:pt>
              </c:numCache>
            </c:numRef>
          </c:val>
        </c:ser>
        <c:ser>
          <c:idx val="2"/>
          <c:order val="1"/>
          <c:tx>
            <c:strRef>
              <c:f>All!$E$116</c:f>
              <c:strCache>
                <c:ptCount val="1"/>
                <c:pt idx="0">
                  <c:v>CTR実績</c:v>
                </c:pt>
              </c:strCache>
            </c:strRef>
          </c:tx>
          <c:spPr>
            <a:ln w="50800">
              <a:solidFill>
                <a:schemeClr val="accent1"/>
              </a:solidFill>
            </a:ln>
          </c:spPr>
          <c:marker>
            <c:symbol val="circle"/>
            <c:size val="11"/>
            <c:spPr>
              <a:solidFill>
                <a:schemeClr val="accent1"/>
              </a:solidFill>
            </c:spPr>
          </c:marker>
          <c:val>
            <c:numRef>
              <c:f>All!$E$118:$E$121</c:f>
              <c:numCache>
                <c:formatCode>0.0%</c:formatCode>
                <c:ptCount val="4"/>
                <c:pt idx="0">
                  <c:v>0.20532319391634984</c:v>
                </c:pt>
                <c:pt idx="1">
                  <c:v>0.20751633986928203</c:v>
                </c:pt>
                <c:pt idx="2">
                  <c:v>0.18473451327433629</c:v>
                </c:pt>
                <c:pt idx="3">
                  <c:v>0.17254901960784341</c:v>
                </c:pt>
              </c:numCache>
            </c:numRef>
          </c:val>
        </c:ser>
        <c:marker val="1"/>
        <c:axId val="42929536"/>
        <c:axId val="42928000"/>
      </c:lineChart>
      <c:catAx>
        <c:axId val="4292019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ja-JP"/>
          </a:p>
        </c:txPr>
        <c:crossAx val="42926464"/>
        <c:crosses val="autoZero"/>
        <c:auto val="1"/>
        <c:lblAlgn val="ctr"/>
        <c:lblOffset val="100"/>
      </c:catAx>
      <c:valAx>
        <c:axId val="42926464"/>
        <c:scaling>
          <c:orientation val="minMax"/>
        </c:scaling>
        <c:axPos val="l"/>
        <c:majorGridlines/>
        <c:numFmt formatCode="General" sourceLinked="1"/>
        <c:tickLblPos val="nextTo"/>
        <c:crossAx val="42920192"/>
        <c:crosses val="autoZero"/>
        <c:crossBetween val="between"/>
      </c:valAx>
      <c:valAx>
        <c:axId val="42928000"/>
        <c:scaling>
          <c:orientation val="minMax"/>
          <c:max val="0.21500000000000041"/>
          <c:min val="0.13"/>
        </c:scaling>
        <c:axPos val="r"/>
        <c:numFmt formatCode="0%" sourceLinked="1"/>
        <c:tickLblPos val="nextTo"/>
        <c:crossAx val="42929536"/>
        <c:crosses val="max"/>
        <c:crossBetween val="between"/>
      </c:valAx>
      <c:catAx>
        <c:axId val="42929536"/>
        <c:scaling>
          <c:orientation val="minMax"/>
        </c:scaling>
        <c:delete val="1"/>
        <c:axPos val="b"/>
        <c:tickLblPos val="none"/>
        <c:crossAx val="42928000"/>
        <c:crosses val="autoZero"/>
        <c:auto val="1"/>
        <c:lblAlgn val="ctr"/>
        <c:lblOffset val="100"/>
      </c:catAx>
    </c:plotArea>
    <c:legend>
      <c:legendPos val="r"/>
    </c:legend>
    <c:plotVisOnly val="1"/>
    <c:dispBlanksAs val="gap"/>
  </c:chart>
  <c:spPr>
    <a:ln w="0"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style val="11"/>
  <c:chart>
    <c:autoTitleDeleted val="1"/>
    <c:plotArea>
      <c:layout>
        <c:manualLayout>
          <c:layoutTarget val="inner"/>
          <c:xMode val="edge"/>
          <c:yMode val="edge"/>
          <c:x val="0.24053028848112473"/>
          <c:y val="0.18468237347464853"/>
          <c:w val="0.53963417543982173"/>
          <c:h val="0.80855486087494732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9.9377993493607097E-2"/>
                  <c:y val="-0.22596637370961131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z="2400" dirty="0">
                        <a:solidFill>
                          <a:schemeClr val="bg1"/>
                        </a:solidFill>
                      </a:rPr>
                      <a:t>CMS</a:t>
                    </a:r>
                  </a:p>
                </c:rich>
              </c:tx>
              <c:showCatName val="1"/>
            </c:dLbl>
            <c:dLbl>
              <c:idx val="3"/>
              <c:layout>
                <c:manualLayout>
                  <c:x val="-2.6464142093103205E-2"/>
                  <c:y val="-5.0999581675369055E-2"/>
                </c:manualLayout>
              </c:layout>
              <c:showCatName val="1"/>
            </c:dLbl>
            <c:dLbl>
              <c:idx val="4"/>
              <c:layout>
                <c:manualLayout>
                  <c:x val="7.526790858459767E-2"/>
                  <c:y val="-2.8543110641185542E-2"/>
                </c:manualLayout>
              </c:layout>
              <c:showCatName val="1"/>
            </c:dLbl>
            <c:txPr>
              <a:bodyPr/>
              <a:lstStyle/>
              <a:p>
                <a:pPr>
                  <a:defRPr sz="1600">
                    <a:latin typeface="+mn-ea"/>
                    <a:ea typeface="+mn-ea"/>
                  </a:defRPr>
                </a:pPr>
                <a:endParaRPr lang="ja-JP"/>
              </a:p>
            </c:txPr>
            <c:showCatName val="1"/>
            <c:showLeaderLines val="1"/>
          </c:dLbls>
          <c:cat>
            <c:strRef>
              <c:f>Sheet1!$A$500:$A$504</c:f>
              <c:strCache>
                <c:ptCount val="5"/>
                <c:pt idx="0">
                  <c:v>CMS</c:v>
                </c:pt>
                <c:pt idx="1">
                  <c:v>アクセス解析</c:v>
                </c:pt>
                <c:pt idx="2">
                  <c:v>DITA</c:v>
                </c:pt>
                <c:pt idx="3">
                  <c:v>イベント</c:v>
                </c:pt>
                <c:pt idx="4">
                  <c:v>SEO</c:v>
                </c:pt>
              </c:strCache>
            </c:strRef>
          </c:cat>
          <c:val>
            <c:numRef>
              <c:f>Sheet1!$B$500:$B$504</c:f>
              <c:numCache>
                <c:formatCode>General</c:formatCode>
                <c:ptCount val="5"/>
                <c:pt idx="0">
                  <c:v>899</c:v>
                </c:pt>
                <c:pt idx="1">
                  <c:v>73</c:v>
                </c:pt>
                <c:pt idx="2">
                  <c:v>56</c:v>
                </c:pt>
                <c:pt idx="3">
                  <c:v>46</c:v>
                </c:pt>
                <c:pt idx="4">
                  <c:v>26</c:v>
                </c:pt>
              </c:numCache>
            </c:numRef>
          </c:val>
        </c:ser>
        <c:dLbls>
          <c:showCatName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ja-JP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style val="11"/>
  <c:chart>
    <c:autoTitleDeleted val="1"/>
    <c:plotArea>
      <c:layout>
        <c:manualLayout>
          <c:layoutTarget val="inner"/>
          <c:xMode val="edge"/>
          <c:yMode val="edge"/>
          <c:x val="0.21854155730533723"/>
          <c:y val="7.8124817731116958E-2"/>
          <c:w val="0.51013910761154868"/>
          <c:h val="0.85023184601924762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6765966754155717"/>
                  <c:y val="9.5972586759988335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z="2400" dirty="0">
                        <a:solidFill>
                          <a:schemeClr val="bg1"/>
                        </a:solidFill>
                      </a:rPr>
                      <a:t>CMS</a:t>
                    </a:r>
                  </a:p>
                </c:rich>
              </c:tx>
              <c:showCatName val="1"/>
            </c:dLbl>
            <c:dLbl>
              <c:idx val="1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ja-JP"/>
                </a:p>
              </c:txPr>
            </c:dLbl>
            <c:showCatName val="1"/>
            <c:showLeaderLines val="1"/>
          </c:dLbls>
          <c:cat>
            <c:strRef>
              <c:f>Sheet1!$A$506:$A$510</c:f>
              <c:strCache>
                <c:ptCount val="5"/>
                <c:pt idx="0">
                  <c:v>CMS</c:v>
                </c:pt>
                <c:pt idx="1">
                  <c:v>アクセス解析</c:v>
                </c:pt>
                <c:pt idx="2">
                  <c:v>DITA</c:v>
                </c:pt>
                <c:pt idx="3">
                  <c:v>イベント</c:v>
                </c:pt>
                <c:pt idx="4">
                  <c:v>SEO</c:v>
                </c:pt>
              </c:strCache>
            </c:strRef>
          </c:cat>
          <c:val>
            <c:numRef>
              <c:f>Sheet1!$B$506:$B$510</c:f>
              <c:numCache>
                <c:formatCode>General</c:formatCode>
                <c:ptCount val="5"/>
                <c:pt idx="0">
                  <c:v>50</c:v>
                </c:pt>
                <c:pt idx="1">
                  <c:v>35</c:v>
                </c:pt>
                <c:pt idx="2">
                  <c:v>4</c:v>
                </c:pt>
                <c:pt idx="3">
                  <c:v>20</c:v>
                </c:pt>
                <c:pt idx="4">
                  <c:v>15</c:v>
                </c:pt>
              </c:numCache>
            </c:numRef>
          </c:val>
        </c:ser>
        <c:dLbls>
          <c:showCatName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ja-JP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style val="4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'Analytics_WebNode_200908-200911'!$C$137</c:f>
              <c:strCache>
                <c:ptCount val="1"/>
                <c:pt idx="0">
                  <c:v>セッション</c:v>
                </c:pt>
              </c:strCache>
            </c:strRef>
          </c:tx>
          <c:cat>
            <c:strRef>
              <c:f>'Analytics_WebNode_200908-200911'!$B$138:$B$155</c:f>
              <c:strCache>
                <c:ptCount val="18"/>
                <c:pt idx="0">
                  <c:v>cms ia</c:v>
                </c:pt>
                <c:pt idx="1">
                  <c:v>cms-ia</c:v>
                </c:pt>
                <c:pt idx="2">
                  <c:v>cms/ia</c:v>
                </c:pt>
                <c:pt idx="3">
                  <c:v>cms+ia</c:v>
                </c:pt>
                <c:pt idx="4">
                  <c:v>cms★ia</c:v>
                </c:pt>
                <c:pt idx="5">
                  <c:v>ia cms</c:v>
                </c:pt>
                <c:pt idx="6">
                  <c:v>実践cms</c:v>
                </c:pt>
                <c:pt idx="7">
                  <c:v>実践 cms</c:v>
                </c:pt>
                <c:pt idx="8">
                  <c:v>実践 cms ia</c:v>
                </c:pt>
                <c:pt idx="9">
                  <c:v>実践cms ia</c:v>
                </c:pt>
                <c:pt idx="10">
                  <c:v>www.cms-ia.info</c:v>
                </c:pt>
                <c:pt idx="11">
                  <c:v>cms-ia.info</c:v>
                </c:pt>
                <c:pt idx="12">
                  <c:v>http://www.cms-ia.info/</c:v>
                </c:pt>
                <c:pt idx="13">
                  <c:v>cms ia info</c:v>
                </c:pt>
                <c:pt idx="14">
                  <c:v>実践的 cms</c:v>
                </c:pt>
                <c:pt idx="15">
                  <c:v>ia 実践</c:v>
                </c:pt>
                <c:pt idx="16">
                  <c:v>楽天 清水 cms</c:v>
                </c:pt>
                <c:pt idx="17">
                  <c:v>清水 cms ブログ</c:v>
                </c:pt>
              </c:strCache>
            </c:strRef>
          </c:cat>
          <c:val>
            <c:numRef>
              <c:f>'Analytics_WebNode_200908-200911'!$C$138:$C$155</c:f>
              <c:numCache>
                <c:formatCode>General</c:formatCode>
                <c:ptCount val="18"/>
                <c:pt idx="0">
                  <c:v>127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  <c:pt idx="4">
                  <c:v>3</c:v>
                </c:pt>
                <c:pt idx="5">
                  <c:v>5</c:v>
                </c:pt>
                <c:pt idx="6">
                  <c:v>7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5</c:v>
                </c:pt>
                <c:pt idx="11">
                  <c:v>4</c:v>
                </c:pt>
                <c:pt idx="12">
                  <c:v>2</c:v>
                </c:pt>
                <c:pt idx="13">
                  <c:v>1</c:v>
                </c:pt>
                <c:pt idx="14">
                  <c:v>1</c:v>
                </c:pt>
                <c:pt idx="15">
                  <c:v>2</c:v>
                </c:pt>
                <c:pt idx="16">
                  <c:v>10</c:v>
                </c:pt>
                <c:pt idx="17">
                  <c:v>1</c:v>
                </c:pt>
              </c:numCache>
            </c:numRef>
          </c:val>
        </c:ser>
        <c:axId val="50579712"/>
        <c:axId val="50606080"/>
      </c:barChart>
      <c:catAx>
        <c:axId val="50579712"/>
        <c:scaling>
          <c:orientation val="minMax"/>
        </c:scaling>
        <c:axPos val="l"/>
        <c:tickLblPos val="nextTo"/>
        <c:crossAx val="50606080"/>
        <c:crosses val="autoZero"/>
        <c:auto val="1"/>
        <c:lblAlgn val="ctr"/>
        <c:lblOffset val="100"/>
      </c:catAx>
      <c:valAx>
        <c:axId val="50606080"/>
        <c:scaling>
          <c:orientation val="minMax"/>
        </c:scaling>
        <c:axPos val="b"/>
        <c:majorGridlines/>
        <c:numFmt formatCode="General" sourceLinked="1"/>
        <c:tickLblPos val="nextTo"/>
        <c:crossAx val="50579712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autoTitleDeleted val="1"/>
    <c:plotArea>
      <c:layout>
        <c:manualLayout>
          <c:layoutTarget val="inner"/>
          <c:xMode val="edge"/>
          <c:yMode val="edge"/>
          <c:x val="3.0555555555555582E-2"/>
          <c:y val="5.1400554097404488E-2"/>
          <c:w val="0.86459492563429574"/>
          <c:h val="0.75750765529309017"/>
        </c:manualLayout>
      </c:layout>
      <c:scatterChart>
        <c:scatterStyle val="lineMarker"/>
        <c:ser>
          <c:idx val="0"/>
          <c:order val="0"/>
          <c:tx>
            <c:strRef>
              <c:f>Visits2!$G$5</c:f>
              <c:strCache>
                <c:ptCount val="1"/>
                <c:pt idx="0">
                  <c:v>訪問数</c:v>
                </c:pt>
              </c:strCache>
            </c:strRef>
          </c:tx>
          <c:spPr>
            <a:ln w="28575">
              <a:noFill/>
            </a:ln>
          </c:spPr>
          <c:xVal>
            <c:numRef>
              <c:f>Visits2!$F$6:$F$128</c:f>
              <c:numCache>
                <c:formatCode>#,##0_ "日"</c:formatCode>
                <c:ptCount val="123"/>
                <c:pt idx="0">
                  <c:v>41.98402777777644</c:v>
                </c:pt>
                <c:pt idx="1">
                  <c:v>64.993750000001455</c:v>
                </c:pt>
                <c:pt idx="2">
                  <c:v>83.932638888887581</c:v>
                </c:pt>
                <c:pt idx="3">
                  <c:v>92.045138888890449</c:v>
                </c:pt>
                <c:pt idx="4">
                  <c:v>98.039583333331379</c:v>
                </c:pt>
                <c:pt idx="5">
                  <c:v>115</c:v>
                </c:pt>
                <c:pt idx="6">
                  <c:v>141.98611111110949</c:v>
                </c:pt>
                <c:pt idx="7">
                  <c:v>147.02777777778101</c:v>
                </c:pt>
                <c:pt idx="8">
                  <c:v>160.05555555555475</c:v>
                </c:pt>
                <c:pt idx="9">
                  <c:v>180.04930555555615</c:v>
                </c:pt>
                <c:pt idx="10">
                  <c:v>213.31597222221865</c:v>
                </c:pt>
                <c:pt idx="11">
                  <c:v>213.33333333333584</c:v>
                </c:pt>
                <c:pt idx="12">
                  <c:v>213.71041666666858</c:v>
                </c:pt>
                <c:pt idx="13">
                  <c:v>7.96875</c:v>
                </c:pt>
                <c:pt idx="14">
                  <c:v>20.041666666664227</c:v>
                </c:pt>
                <c:pt idx="15">
                  <c:v>36.968750000000078</c:v>
                </c:pt>
                <c:pt idx="16">
                  <c:v>61</c:v>
                </c:pt>
                <c:pt idx="17">
                  <c:v>78.978472222224454</c:v>
                </c:pt>
                <c:pt idx="18">
                  <c:v>92.01736111110948</c:v>
                </c:pt>
                <c:pt idx="19">
                  <c:v>95.947916666664327</c:v>
                </c:pt>
                <c:pt idx="20">
                  <c:v>105.00763888889195</c:v>
                </c:pt>
                <c:pt idx="21">
                  <c:v>105.95138888889051</c:v>
                </c:pt>
                <c:pt idx="22">
                  <c:v>108</c:v>
                </c:pt>
                <c:pt idx="23">
                  <c:v>112.99305555555475</c:v>
                </c:pt>
                <c:pt idx="24">
                  <c:v>116</c:v>
                </c:pt>
                <c:pt idx="25">
                  <c:v>119.93750000000016</c:v>
                </c:pt>
                <c:pt idx="26">
                  <c:v>123.04861111110948</c:v>
                </c:pt>
                <c:pt idx="27">
                  <c:v>125.0048611111124</c:v>
                </c:pt>
                <c:pt idx="28">
                  <c:v>136.9201388888911</c:v>
                </c:pt>
                <c:pt idx="29">
                  <c:v>139.01041666666424</c:v>
                </c:pt>
                <c:pt idx="30">
                  <c:v>144.28125</c:v>
                </c:pt>
                <c:pt idx="31">
                  <c:v>144.99305555555475</c:v>
                </c:pt>
                <c:pt idx="32">
                  <c:v>146.06597222221865</c:v>
                </c:pt>
                <c:pt idx="33">
                  <c:v>151.96319444444075</c:v>
                </c:pt>
                <c:pt idx="34">
                  <c:v>153.00347222221865</c:v>
                </c:pt>
                <c:pt idx="35">
                  <c:v>155.95833333333624</c:v>
                </c:pt>
                <c:pt idx="36">
                  <c:v>160.9618055555548</c:v>
                </c:pt>
                <c:pt idx="37">
                  <c:v>165.03472222221865</c:v>
                </c:pt>
                <c:pt idx="38">
                  <c:v>167.00833333333171</c:v>
                </c:pt>
                <c:pt idx="39">
                  <c:v>169.48611111110949</c:v>
                </c:pt>
                <c:pt idx="40">
                  <c:v>171.12152777778101</c:v>
                </c:pt>
                <c:pt idx="41">
                  <c:v>174.0041666666657</c:v>
                </c:pt>
                <c:pt idx="42">
                  <c:v>177.04305555555709</c:v>
                </c:pt>
                <c:pt idx="43">
                  <c:v>181.30486111110761</c:v>
                </c:pt>
                <c:pt idx="44">
                  <c:v>186.3576388888911</c:v>
                </c:pt>
                <c:pt idx="45">
                  <c:v>188.96041666666861</c:v>
                </c:pt>
                <c:pt idx="46">
                  <c:v>189.17013888889082</c:v>
                </c:pt>
                <c:pt idx="47">
                  <c:v>191.01805555555615</c:v>
                </c:pt>
                <c:pt idx="48">
                  <c:v>197.00694444444525</c:v>
                </c:pt>
                <c:pt idx="49">
                  <c:v>198.0006944444464</c:v>
                </c:pt>
                <c:pt idx="50">
                  <c:v>202.37291666666721</c:v>
                </c:pt>
                <c:pt idx="51">
                  <c:v>202.91666666666418</c:v>
                </c:pt>
                <c:pt idx="52">
                  <c:v>205.08333333333584</c:v>
                </c:pt>
                <c:pt idx="53">
                  <c:v>207.90555555555318</c:v>
                </c:pt>
                <c:pt idx="54">
                  <c:v>208.02083333333584</c:v>
                </c:pt>
                <c:pt idx="55">
                  <c:v>211.04097222222478</c:v>
                </c:pt>
                <c:pt idx="56">
                  <c:v>213.71041666666858</c:v>
                </c:pt>
                <c:pt idx="57">
                  <c:v>124</c:v>
                </c:pt>
                <c:pt idx="58">
                  <c:v>124</c:v>
                </c:pt>
                <c:pt idx="59">
                  <c:v>112.99305555555475</c:v>
                </c:pt>
                <c:pt idx="60">
                  <c:v>108</c:v>
                </c:pt>
                <c:pt idx="61">
                  <c:v>172</c:v>
                </c:pt>
                <c:pt idx="62">
                  <c:v>39.25</c:v>
                </c:pt>
                <c:pt idx="63">
                  <c:v>171.1875</c:v>
                </c:pt>
                <c:pt idx="64">
                  <c:v>39.25</c:v>
                </c:pt>
                <c:pt idx="65">
                  <c:v>171.1875</c:v>
                </c:pt>
                <c:pt idx="66">
                  <c:v>171.1875</c:v>
                </c:pt>
                <c:pt idx="67">
                  <c:v>171.1875</c:v>
                </c:pt>
                <c:pt idx="68">
                  <c:v>171.1875</c:v>
                </c:pt>
                <c:pt idx="69">
                  <c:v>171.1875</c:v>
                </c:pt>
                <c:pt idx="70">
                  <c:v>171.1875</c:v>
                </c:pt>
                <c:pt idx="71">
                  <c:v>171.1875</c:v>
                </c:pt>
                <c:pt idx="72">
                  <c:v>144.32222222222524</c:v>
                </c:pt>
                <c:pt idx="73">
                  <c:v>39.25</c:v>
                </c:pt>
                <c:pt idx="74">
                  <c:v>160.9618055555548</c:v>
                </c:pt>
                <c:pt idx="75">
                  <c:v>124</c:v>
                </c:pt>
                <c:pt idx="76">
                  <c:v>124</c:v>
                </c:pt>
                <c:pt idx="77">
                  <c:v>80.01736111110948</c:v>
                </c:pt>
                <c:pt idx="78">
                  <c:v>80.120833333334033</c:v>
                </c:pt>
                <c:pt idx="79">
                  <c:v>80.120833333334033</c:v>
                </c:pt>
                <c:pt idx="80">
                  <c:v>78.020833333335759</c:v>
                </c:pt>
                <c:pt idx="81">
                  <c:v>71.958333333335759</c:v>
                </c:pt>
                <c:pt idx="82">
                  <c:v>66.354166666664241</c:v>
                </c:pt>
                <c:pt idx="83">
                  <c:v>169.5</c:v>
                </c:pt>
                <c:pt idx="84">
                  <c:v>169.50486111111195</c:v>
                </c:pt>
                <c:pt idx="85">
                  <c:v>169.50138888888645</c:v>
                </c:pt>
                <c:pt idx="86">
                  <c:v>174</c:v>
                </c:pt>
                <c:pt idx="87">
                  <c:v>63.971527777779478</c:v>
                </c:pt>
                <c:pt idx="88">
                  <c:v>116.03125000000016</c:v>
                </c:pt>
                <c:pt idx="89">
                  <c:v>129.02777777778101</c:v>
                </c:pt>
                <c:pt idx="90">
                  <c:v>150.05555555555475</c:v>
                </c:pt>
                <c:pt idx="91">
                  <c:v>166.04166666666418</c:v>
                </c:pt>
                <c:pt idx="92">
                  <c:v>172.10069444444494</c:v>
                </c:pt>
                <c:pt idx="93">
                  <c:v>175.98819444444234</c:v>
                </c:pt>
                <c:pt idx="94">
                  <c:v>176.00694444444525</c:v>
                </c:pt>
                <c:pt idx="95">
                  <c:v>212</c:v>
                </c:pt>
                <c:pt idx="96">
                  <c:v>212</c:v>
                </c:pt>
                <c:pt idx="97">
                  <c:v>66.041666666664327</c:v>
                </c:pt>
                <c:pt idx="98">
                  <c:v>75.982638888890449</c:v>
                </c:pt>
                <c:pt idx="99">
                  <c:v>78.004861111112405</c:v>
                </c:pt>
                <c:pt idx="100">
                  <c:v>80</c:v>
                </c:pt>
                <c:pt idx="101">
                  <c:v>139.95833333333624</c:v>
                </c:pt>
                <c:pt idx="102">
                  <c:v>151.20833333333584</c:v>
                </c:pt>
                <c:pt idx="103">
                  <c:v>157.45347222222341</c:v>
                </c:pt>
                <c:pt idx="104">
                  <c:v>161.97916666666418</c:v>
                </c:pt>
                <c:pt idx="105">
                  <c:v>175.00972222222478</c:v>
                </c:pt>
                <c:pt idx="106">
                  <c:v>186.98472222222341</c:v>
                </c:pt>
                <c:pt idx="107">
                  <c:v>196.02777777778101</c:v>
                </c:pt>
                <c:pt idx="108">
                  <c:v>205.3201388888925</c:v>
                </c:pt>
                <c:pt idx="109">
                  <c:v>206.98819444444234</c:v>
                </c:pt>
                <c:pt idx="110">
                  <c:v>207.34097222222042</c:v>
                </c:pt>
                <c:pt idx="111">
                  <c:v>209.0006944444464</c:v>
                </c:pt>
                <c:pt idx="112">
                  <c:v>211</c:v>
                </c:pt>
                <c:pt idx="113">
                  <c:v>211</c:v>
                </c:pt>
                <c:pt idx="114">
                  <c:v>211.04097222222478</c:v>
                </c:pt>
                <c:pt idx="115">
                  <c:v>163</c:v>
                </c:pt>
                <c:pt idx="116">
                  <c:v>41.98402777777644</c:v>
                </c:pt>
                <c:pt idx="117">
                  <c:v>83.958333333335759</c:v>
                </c:pt>
                <c:pt idx="118">
                  <c:v>101.00347222221895</c:v>
                </c:pt>
                <c:pt idx="119">
                  <c:v>110.98958333333576</c:v>
                </c:pt>
                <c:pt idx="120">
                  <c:v>163</c:v>
                </c:pt>
                <c:pt idx="121">
                  <c:v>212</c:v>
                </c:pt>
                <c:pt idx="122" formatCode="0_);[Red]\(0\)&quot;日&quot;">
                  <c:v>213.33333333333584</c:v>
                </c:pt>
              </c:numCache>
            </c:numRef>
          </c:xVal>
          <c:yVal>
            <c:numRef>
              <c:f>Visits2!$G$6:$G$128</c:f>
              <c:numCache>
                <c:formatCode>0_);[Red]\(0\)"日"</c:formatCode>
                <c:ptCount val="123"/>
                <c:pt idx="0">
                  <c:v>3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4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66</c:v>
                </c:pt>
                <c:pt idx="14">
                  <c:v>38</c:v>
                </c:pt>
                <c:pt idx="15">
                  <c:v>6</c:v>
                </c:pt>
                <c:pt idx="16">
                  <c:v>36</c:v>
                </c:pt>
                <c:pt idx="17">
                  <c:v>10</c:v>
                </c:pt>
                <c:pt idx="18">
                  <c:v>6</c:v>
                </c:pt>
                <c:pt idx="19">
                  <c:v>0</c:v>
                </c:pt>
                <c:pt idx="20">
                  <c:v>8</c:v>
                </c:pt>
                <c:pt idx="21">
                  <c:v>4</c:v>
                </c:pt>
                <c:pt idx="22">
                  <c:v>9</c:v>
                </c:pt>
                <c:pt idx="23">
                  <c:v>5</c:v>
                </c:pt>
                <c:pt idx="24">
                  <c:v>1</c:v>
                </c:pt>
                <c:pt idx="25">
                  <c:v>11</c:v>
                </c:pt>
                <c:pt idx="26">
                  <c:v>7</c:v>
                </c:pt>
                <c:pt idx="27">
                  <c:v>12</c:v>
                </c:pt>
                <c:pt idx="28">
                  <c:v>9</c:v>
                </c:pt>
                <c:pt idx="29">
                  <c:v>6</c:v>
                </c:pt>
                <c:pt idx="30">
                  <c:v>2</c:v>
                </c:pt>
                <c:pt idx="31">
                  <c:v>1</c:v>
                </c:pt>
                <c:pt idx="32">
                  <c:v>1</c:v>
                </c:pt>
                <c:pt idx="33">
                  <c:v>16</c:v>
                </c:pt>
                <c:pt idx="34">
                  <c:v>5</c:v>
                </c:pt>
                <c:pt idx="35">
                  <c:v>2</c:v>
                </c:pt>
                <c:pt idx="36">
                  <c:v>5</c:v>
                </c:pt>
                <c:pt idx="37">
                  <c:v>1</c:v>
                </c:pt>
                <c:pt idx="38">
                  <c:v>9</c:v>
                </c:pt>
                <c:pt idx="39">
                  <c:v>0</c:v>
                </c:pt>
                <c:pt idx="40">
                  <c:v>8</c:v>
                </c:pt>
                <c:pt idx="41">
                  <c:v>3</c:v>
                </c:pt>
                <c:pt idx="42">
                  <c:v>9</c:v>
                </c:pt>
                <c:pt idx="43">
                  <c:v>1</c:v>
                </c:pt>
                <c:pt idx="44">
                  <c:v>2</c:v>
                </c:pt>
                <c:pt idx="45">
                  <c:v>15</c:v>
                </c:pt>
                <c:pt idx="46">
                  <c:v>2</c:v>
                </c:pt>
                <c:pt idx="47">
                  <c:v>4</c:v>
                </c:pt>
                <c:pt idx="48">
                  <c:v>61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6</c:v>
                </c:pt>
                <c:pt idx="55">
                  <c:v>0</c:v>
                </c:pt>
                <c:pt idx="56">
                  <c:v>1</c:v>
                </c:pt>
                <c:pt idx="57">
                  <c:v>22</c:v>
                </c:pt>
                <c:pt idx="58">
                  <c:v>2</c:v>
                </c:pt>
                <c:pt idx="59">
                  <c:v>15</c:v>
                </c:pt>
                <c:pt idx="60">
                  <c:v>5</c:v>
                </c:pt>
                <c:pt idx="61">
                  <c:v>8</c:v>
                </c:pt>
                <c:pt idx="62">
                  <c:v>2</c:v>
                </c:pt>
                <c:pt idx="63">
                  <c:v>65</c:v>
                </c:pt>
                <c:pt idx="64">
                  <c:v>6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1</c:v>
                </c:pt>
                <c:pt idx="70">
                  <c:v>0</c:v>
                </c:pt>
                <c:pt idx="71">
                  <c:v>1</c:v>
                </c:pt>
                <c:pt idx="72">
                  <c:v>0</c:v>
                </c:pt>
                <c:pt idx="73">
                  <c:v>24</c:v>
                </c:pt>
                <c:pt idx="74">
                  <c:v>47</c:v>
                </c:pt>
                <c:pt idx="75">
                  <c:v>7</c:v>
                </c:pt>
                <c:pt idx="76">
                  <c:v>1</c:v>
                </c:pt>
                <c:pt idx="77">
                  <c:v>3</c:v>
                </c:pt>
                <c:pt idx="78">
                  <c:v>1</c:v>
                </c:pt>
                <c:pt idx="79">
                  <c:v>2</c:v>
                </c:pt>
                <c:pt idx="80">
                  <c:v>30</c:v>
                </c:pt>
                <c:pt idx="81">
                  <c:v>58</c:v>
                </c:pt>
                <c:pt idx="82">
                  <c:v>42</c:v>
                </c:pt>
                <c:pt idx="83">
                  <c:v>0</c:v>
                </c:pt>
                <c:pt idx="84">
                  <c:v>3</c:v>
                </c:pt>
                <c:pt idx="85">
                  <c:v>8</c:v>
                </c:pt>
                <c:pt idx="86">
                  <c:v>3</c:v>
                </c:pt>
                <c:pt idx="87">
                  <c:v>13</c:v>
                </c:pt>
                <c:pt idx="88">
                  <c:v>0</c:v>
                </c:pt>
                <c:pt idx="89">
                  <c:v>4</c:v>
                </c:pt>
                <c:pt idx="90">
                  <c:v>0</c:v>
                </c:pt>
                <c:pt idx="91">
                  <c:v>0</c:v>
                </c:pt>
                <c:pt idx="92">
                  <c:v>1</c:v>
                </c:pt>
                <c:pt idx="93">
                  <c:v>0</c:v>
                </c:pt>
                <c:pt idx="94">
                  <c:v>0</c:v>
                </c:pt>
                <c:pt idx="95">
                  <c:v>1</c:v>
                </c:pt>
                <c:pt idx="96">
                  <c:v>0</c:v>
                </c:pt>
                <c:pt idx="97">
                  <c:v>0</c:v>
                </c:pt>
                <c:pt idx="98">
                  <c:v>34</c:v>
                </c:pt>
                <c:pt idx="99">
                  <c:v>2</c:v>
                </c:pt>
                <c:pt idx="100">
                  <c:v>2</c:v>
                </c:pt>
                <c:pt idx="101">
                  <c:v>3</c:v>
                </c:pt>
                <c:pt idx="102">
                  <c:v>79</c:v>
                </c:pt>
                <c:pt idx="103">
                  <c:v>24</c:v>
                </c:pt>
                <c:pt idx="104">
                  <c:v>1</c:v>
                </c:pt>
                <c:pt idx="105">
                  <c:v>3</c:v>
                </c:pt>
                <c:pt idx="106">
                  <c:v>2</c:v>
                </c:pt>
                <c:pt idx="107">
                  <c:v>4</c:v>
                </c:pt>
                <c:pt idx="108">
                  <c:v>0</c:v>
                </c:pt>
                <c:pt idx="109">
                  <c:v>0</c:v>
                </c:pt>
                <c:pt idx="110">
                  <c:v>1</c:v>
                </c:pt>
                <c:pt idx="111">
                  <c:v>1</c:v>
                </c:pt>
                <c:pt idx="112">
                  <c:v>0</c:v>
                </c:pt>
                <c:pt idx="113">
                  <c:v>0</c:v>
                </c:pt>
                <c:pt idx="114">
                  <c:v>5</c:v>
                </c:pt>
                <c:pt idx="115">
                  <c:v>0</c:v>
                </c:pt>
                <c:pt idx="116">
                  <c:v>0</c:v>
                </c:pt>
                <c:pt idx="117">
                  <c:v>11</c:v>
                </c:pt>
                <c:pt idx="118">
                  <c:v>8</c:v>
                </c:pt>
                <c:pt idx="119">
                  <c:v>0</c:v>
                </c:pt>
                <c:pt idx="120">
                  <c:v>2</c:v>
                </c:pt>
                <c:pt idx="121">
                  <c:v>12</c:v>
                </c:pt>
                <c:pt idx="122">
                  <c:v>2</c:v>
                </c:pt>
              </c:numCache>
            </c:numRef>
          </c:yVal>
        </c:ser>
        <c:axId val="55751424"/>
        <c:axId val="55752960"/>
      </c:scatterChart>
      <c:valAx>
        <c:axId val="55751424"/>
        <c:scaling>
          <c:orientation val="minMax"/>
        </c:scaling>
        <c:axPos val="b"/>
        <c:numFmt formatCode="#,##0_ &quot;日&quot;" sourceLinked="1"/>
        <c:tickLblPos val="nextTo"/>
        <c:txPr>
          <a:bodyPr rot="-5400000" vert="horz"/>
          <a:lstStyle/>
          <a:p>
            <a:pPr>
              <a:defRPr/>
            </a:pPr>
            <a:endParaRPr lang="ja-JP"/>
          </a:p>
        </c:txPr>
        <c:crossAx val="55752960"/>
        <c:crosses val="autoZero"/>
        <c:crossBetween val="midCat"/>
      </c:valAx>
      <c:valAx>
        <c:axId val="55752960"/>
        <c:scaling>
          <c:orientation val="minMax"/>
        </c:scaling>
        <c:axPos val="l"/>
        <c:majorGridlines/>
        <c:numFmt formatCode="0_);[Red]\(0\)&quot;日&quot;" sourceLinked="1"/>
        <c:tickLblPos val="nextTo"/>
        <c:crossAx val="55751424"/>
        <c:crosses val="autoZero"/>
        <c:crossBetween val="midCat"/>
        <c:majorUnit val="50"/>
      </c:valAx>
    </c:plotArea>
    <c:plotVisOnly val="1"/>
  </c:chart>
  <c:spPr>
    <a:ln>
      <a:noFill/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autoTitleDeleted val="1"/>
    <c:plotArea>
      <c:layout>
        <c:manualLayout>
          <c:layoutTarget val="inner"/>
          <c:xMode val="edge"/>
          <c:yMode val="edge"/>
          <c:x val="3.0555555555555582E-2"/>
          <c:y val="5.1400554097404488E-2"/>
          <c:w val="0.86459492563429574"/>
          <c:h val="0.81733674316351479"/>
        </c:manualLayout>
      </c:layout>
      <c:scatterChart>
        <c:scatterStyle val="lineMarker"/>
        <c:ser>
          <c:idx val="0"/>
          <c:order val="0"/>
          <c:tx>
            <c:strRef>
              <c:f>Visits2!$G$5</c:f>
              <c:strCache>
                <c:ptCount val="1"/>
                <c:pt idx="0">
                  <c:v>訪問数</c:v>
                </c:pt>
              </c:strCache>
            </c:strRef>
          </c:tx>
          <c:spPr>
            <a:ln w="28575">
              <a:noFill/>
            </a:ln>
          </c:spPr>
          <c:xVal>
            <c:strRef>
              <c:f>Visits2!$F$6:$F$127</c:f>
              <c:strCache>
                <c:ptCount val="103"/>
                <c:pt idx="0">
                  <c:v>6 日</c:v>
                </c:pt>
                <c:pt idx="1">
                  <c:v>6 日</c:v>
                </c:pt>
                <c:pt idx="2">
                  <c:v>10 日</c:v>
                </c:pt>
                <c:pt idx="3">
                  <c:v>12 日</c:v>
                </c:pt>
                <c:pt idx="4">
                  <c:v>15 日</c:v>
                </c:pt>
                <c:pt idx="5">
                  <c:v>19 日</c:v>
                </c:pt>
                <c:pt idx="6">
                  <c:v>20 日</c:v>
                </c:pt>
                <c:pt idx="7">
                  <c:v>22 日</c:v>
                </c:pt>
                <c:pt idx="8">
                  <c:v>22 日</c:v>
                </c:pt>
                <c:pt idx="9">
                  <c:v>25 日</c:v>
                </c:pt>
                <c:pt idx="10">
                  <c:v>27 日</c:v>
                </c:pt>
                <c:pt idx="11">
                  <c:v>27 日</c:v>
                </c:pt>
                <c:pt idx="12">
                  <c:v>29 日</c:v>
                </c:pt>
                <c:pt idx="13">
                  <c:v>30 日</c:v>
                </c:pt>
                <c:pt idx="14">
                  <c:v>30 日</c:v>
                </c:pt>
                <c:pt idx="15">
                  <c:v>34 日</c:v>
                </c:pt>
                <c:pt idx="16">
                  <c:v>37 日</c:v>
                </c:pt>
                <c:pt idx="17">
                  <c:v>38 日</c:v>
                </c:pt>
                <c:pt idx="18">
                  <c:v>38 日</c:v>
                </c:pt>
                <c:pt idx="19">
                  <c:v>38 日</c:v>
                </c:pt>
                <c:pt idx="20">
                  <c:v>38 日</c:v>
                </c:pt>
                <c:pt idx="21">
                  <c:v>39 日</c:v>
                </c:pt>
                <c:pt idx="22">
                  <c:v>43 日</c:v>
                </c:pt>
                <c:pt idx="23">
                  <c:v>51 日</c:v>
                </c:pt>
                <c:pt idx="24">
                  <c:v>53 日</c:v>
                </c:pt>
                <c:pt idx="25">
                  <c:v>54 日</c:v>
                </c:pt>
                <c:pt idx="26">
                  <c:v>56 日</c:v>
                </c:pt>
                <c:pt idx="27">
                  <c:v>58 日</c:v>
                </c:pt>
                <c:pt idx="28">
                  <c:v>58 日</c:v>
                </c:pt>
                <c:pt idx="29">
                  <c:v>59 日</c:v>
                </c:pt>
                <c:pt idx="30">
                  <c:v>60 日</c:v>
                </c:pt>
                <c:pt idx="31">
                  <c:v>61 日</c:v>
                </c:pt>
                <c:pt idx="32">
                  <c:v>64 日</c:v>
                </c:pt>
                <c:pt idx="33">
                  <c:v>65 日</c:v>
                </c:pt>
                <c:pt idx="34">
                  <c:v>66 日</c:v>
                </c:pt>
                <c:pt idx="35">
                  <c:v>67 日</c:v>
                </c:pt>
                <c:pt idx="36">
                  <c:v>70 日</c:v>
                </c:pt>
                <c:pt idx="37">
                  <c:v>71 日</c:v>
                </c:pt>
                <c:pt idx="38">
                  <c:v>74 日</c:v>
                </c:pt>
                <c:pt idx="39">
                  <c:v>75 日</c:v>
                </c:pt>
                <c:pt idx="40">
                  <c:v>75 日</c:v>
                </c:pt>
                <c:pt idx="41">
                  <c:v>76 日</c:v>
                </c:pt>
                <c:pt idx="42">
                  <c:v>77 日</c:v>
                </c:pt>
                <c:pt idx="43">
                  <c:v>77 日</c:v>
                </c:pt>
                <c:pt idx="44">
                  <c:v>79 日</c:v>
                </c:pt>
                <c:pt idx="45">
                  <c:v>80 日</c:v>
                </c:pt>
                <c:pt idx="46">
                  <c:v>81 日</c:v>
                </c:pt>
                <c:pt idx="47">
                  <c:v>83 日</c:v>
                </c:pt>
                <c:pt idx="48">
                  <c:v>84 日</c:v>
                </c:pt>
                <c:pt idx="49">
                  <c:v>84 日</c:v>
                </c:pt>
                <c:pt idx="50">
                  <c:v>84 日</c:v>
                </c:pt>
                <c:pt idx="51">
                  <c:v>85 日</c:v>
                </c:pt>
                <c:pt idx="52">
                  <c:v>85 日</c:v>
                </c:pt>
                <c:pt idx="53">
                  <c:v>85 日</c:v>
                </c:pt>
                <c:pt idx="54">
                  <c:v>85 日</c:v>
                </c:pt>
                <c:pt idx="55">
                  <c:v>85 日</c:v>
                </c:pt>
                <c:pt idx="56">
                  <c:v>85 日</c:v>
                </c:pt>
                <c:pt idx="57">
                  <c:v>85 日</c:v>
                </c:pt>
                <c:pt idx="58">
                  <c:v>85 日</c:v>
                </c:pt>
                <c:pt idx="59">
                  <c:v>85 日</c:v>
                </c:pt>
                <c:pt idx="60">
                  <c:v>86 日</c:v>
                </c:pt>
                <c:pt idx="61">
                  <c:v>86 日</c:v>
                </c:pt>
                <c:pt idx="62">
                  <c:v>88 日</c:v>
                </c:pt>
                <c:pt idx="63">
                  <c:v>88 日</c:v>
                </c:pt>
                <c:pt idx="64">
                  <c:v>89 日</c:v>
                </c:pt>
                <c:pt idx="65">
                  <c:v>90 日</c:v>
                </c:pt>
                <c:pt idx="66">
                  <c:v>90 日</c:v>
                </c:pt>
                <c:pt idx="67">
                  <c:v>91 日</c:v>
                </c:pt>
                <c:pt idx="68">
                  <c:v>94 日</c:v>
                </c:pt>
                <c:pt idx="69">
                  <c:v>95 日</c:v>
                </c:pt>
                <c:pt idx="70">
                  <c:v>100 日</c:v>
                </c:pt>
                <c:pt idx="71">
                  <c:v>101 日</c:v>
                </c:pt>
                <c:pt idx="72">
                  <c:v>103 日</c:v>
                </c:pt>
                <c:pt idx="73">
                  <c:v>103 日</c:v>
                </c:pt>
                <c:pt idx="74">
                  <c:v>105 日</c:v>
                </c:pt>
                <c:pt idx="75">
                  <c:v>110 日</c:v>
                </c:pt>
                <c:pt idx="76">
                  <c:v>111 日</c:v>
                </c:pt>
                <c:pt idx="77">
                  <c:v>112 日</c:v>
                </c:pt>
                <c:pt idx="78">
                  <c:v>116 日</c:v>
                </c:pt>
                <c:pt idx="79">
                  <c:v>117 日</c:v>
                </c:pt>
                <c:pt idx="80">
                  <c:v>119 日</c:v>
                </c:pt>
                <c:pt idx="81">
                  <c:v>119 日</c:v>
                </c:pt>
                <c:pt idx="82">
                  <c:v>121 日</c:v>
                </c:pt>
                <c:pt idx="83">
                  <c:v>121 日</c:v>
                </c:pt>
                <c:pt idx="84">
                  <c:v>122 日</c:v>
                </c:pt>
                <c:pt idx="85">
                  <c:v>122 日</c:v>
                </c:pt>
                <c:pt idx="86">
                  <c:v>123 日</c:v>
                </c:pt>
                <c:pt idx="87">
                  <c:v>125 日</c:v>
                </c:pt>
                <c:pt idx="88">
                  <c:v>125 日</c:v>
                </c:pt>
                <c:pt idx="89">
                  <c:v>125 日</c:v>
                </c:pt>
                <c:pt idx="90">
                  <c:v>125 日</c:v>
                </c:pt>
                <c:pt idx="91">
                  <c:v>125 日</c:v>
                </c:pt>
                <c:pt idx="92">
                  <c:v>125 日</c:v>
                </c:pt>
                <c:pt idx="93">
                  <c:v>126 日</c:v>
                </c:pt>
                <c:pt idx="94">
                  <c:v>126 日</c:v>
                </c:pt>
                <c:pt idx="95">
                  <c:v>126 日</c:v>
                </c:pt>
                <c:pt idx="96">
                  <c:v>127 日</c:v>
                </c:pt>
                <c:pt idx="97">
                  <c:v>127 日</c:v>
                </c:pt>
                <c:pt idx="98">
                  <c:v>127 日</c:v>
                </c:pt>
                <c:pt idx="99">
                  <c:v>127 日</c:v>
                </c:pt>
                <c:pt idx="100">
                  <c:v>127 日</c:v>
                </c:pt>
                <c:pt idx="101">
                  <c:v>128 日</c:v>
                </c:pt>
                <c:pt idx="102">
                  <c:v>128 日</c:v>
                </c:pt>
              </c:strCache>
            </c:strRef>
          </c:xVal>
          <c:yVal>
            <c:numRef>
              <c:f>Visits2!$G$6:$G$127</c:f>
              <c:numCache>
                <c:formatCode>0_);[Red]\(0\)"日"</c:formatCode>
                <c:ptCount val="122"/>
                <c:pt idx="0">
                  <c:v>9</c:v>
                </c:pt>
                <c:pt idx="1">
                  <c:v>6</c:v>
                </c:pt>
                <c:pt idx="2">
                  <c:v>41</c:v>
                </c:pt>
                <c:pt idx="3">
                  <c:v>3</c:v>
                </c:pt>
                <c:pt idx="4">
                  <c:v>263</c:v>
                </c:pt>
                <c:pt idx="5">
                  <c:v>10</c:v>
                </c:pt>
                <c:pt idx="6">
                  <c:v>17</c:v>
                </c:pt>
                <c:pt idx="7">
                  <c:v>59</c:v>
                </c:pt>
                <c:pt idx="8">
                  <c:v>0</c:v>
                </c:pt>
                <c:pt idx="9">
                  <c:v>0</c:v>
                </c:pt>
                <c:pt idx="10">
                  <c:v>11</c:v>
                </c:pt>
                <c:pt idx="11">
                  <c:v>19</c:v>
                </c:pt>
                <c:pt idx="12">
                  <c:v>9</c:v>
                </c:pt>
                <c:pt idx="13">
                  <c:v>9</c:v>
                </c:pt>
                <c:pt idx="14">
                  <c:v>3</c:v>
                </c:pt>
                <c:pt idx="15">
                  <c:v>7</c:v>
                </c:pt>
                <c:pt idx="16">
                  <c:v>9</c:v>
                </c:pt>
                <c:pt idx="17">
                  <c:v>7</c:v>
                </c:pt>
                <c:pt idx="18">
                  <c:v>4</c:v>
                </c:pt>
                <c:pt idx="19">
                  <c:v>8</c:v>
                </c:pt>
                <c:pt idx="20">
                  <c:v>1</c:v>
                </c:pt>
                <c:pt idx="21">
                  <c:v>33</c:v>
                </c:pt>
                <c:pt idx="22">
                  <c:v>4</c:v>
                </c:pt>
                <c:pt idx="23">
                  <c:v>15</c:v>
                </c:pt>
                <c:pt idx="24">
                  <c:v>5</c:v>
                </c:pt>
                <c:pt idx="25">
                  <c:v>5</c:v>
                </c:pt>
                <c:pt idx="26">
                  <c:v>6</c:v>
                </c:pt>
                <c:pt idx="27">
                  <c:v>6</c:v>
                </c:pt>
                <c:pt idx="28">
                  <c:v>0</c:v>
                </c:pt>
                <c:pt idx="29">
                  <c:v>4</c:v>
                </c:pt>
                <c:pt idx="30">
                  <c:v>7</c:v>
                </c:pt>
                <c:pt idx="31">
                  <c:v>9</c:v>
                </c:pt>
                <c:pt idx="32">
                  <c:v>1</c:v>
                </c:pt>
                <c:pt idx="33">
                  <c:v>192</c:v>
                </c:pt>
                <c:pt idx="34">
                  <c:v>21</c:v>
                </c:pt>
                <c:pt idx="35">
                  <c:v>17</c:v>
                </c:pt>
                <c:pt idx="36">
                  <c:v>1</c:v>
                </c:pt>
                <c:pt idx="37">
                  <c:v>31</c:v>
                </c:pt>
                <c:pt idx="38">
                  <c:v>0</c:v>
                </c:pt>
                <c:pt idx="39">
                  <c:v>8</c:v>
                </c:pt>
                <c:pt idx="40">
                  <c:v>27</c:v>
                </c:pt>
                <c:pt idx="41">
                  <c:v>0</c:v>
                </c:pt>
                <c:pt idx="42">
                  <c:v>0</c:v>
                </c:pt>
                <c:pt idx="43">
                  <c:v>2</c:v>
                </c:pt>
                <c:pt idx="44">
                  <c:v>2</c:v>
                </c:pt>
                <c:pt idx="45">
                  <c:v>0</c:v>
                </c:pt>
                <c:pt idx="46">
                  <c:v>8</c:v>
                </c:pt>
                <c:pt idx="47">
                  <c:v>0</c:v>
                </c:pt>
                <c:pt idx="48">
                  <c:v>2</c:v>
                </c:pt>
                <c:pt idx="49">
                  <c:v>12</c:v>
                </c:pt>
                <c:pt idx="50">
                  <c:v>1</c:v>
                </c:pt>
                <c:pt idx="51">
                  <c:v>20</c:v>
                </c:pt>
                <c:pt idx="52">
                  <c:v>65</c:v>
                </c:pt>
                <c:pt idx="53">
                  <c:v>0</c:v>
                </c:pt>
                <c:pt idx="54">
                  <c:v>3</c:v>
                </c:pt>
                <c:pt idx="55">
                  <c:v>0</c:v>
                </c:pt>
                <c:pt idx="56">
                  <c:v>2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7</c:v>
                </c:pt>
                <c:pt idx="61">
                  <c:v>1</c:v>
                </c:pt>
                <c:pt idx="62">
                  <c:v>11</c:v>
                </c:pt>
                <c:pt idx="63">
                  <c:v>1</c:v>
                </c:pt>
                <c:pt idx="64">
                  <c:v>1</c:v>
                </c:pt>
                <c:pt idx="65">
                  <c:v>4</c:v>
                </c:pt>
                <c:pt idx="66">
                  <c:v>0</c:v>
                </c:pt>
                <c:pt idx="67">
                  <c:v>5</c:v>
                </c:pt>
                <c:pt idx="68">
                  <c:v>1</c:v>
                </c:pt>
                <c:pt idx="69">
                  <c:v>0</c:v>
                </c:pt>
                <c:pt idx="70">
                  <c:v>1</c:v>
                </c:pt>
                <c:pt idx="71">
                  <c:v>1</c:v>
                </c:pt>
                <c:pt idx="72">
                  <c:v>18</c:v>
                </c:pt>
                <c:pt idx="73">
                  <c:v>1</c:v>
                </c:pt>
                <c:pt idx="74">
                  <c:v>8</c:v>
                </c:pt>
                <c:pt idx="75">
                  <c:v>9</c:v>
                </c:pt>
                <c:pt idx="76">
                  <c:v>33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1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4</c:v>
                </c:pt>
                <c:pt idx="91">
                  <c:v>3</c:v>
                </c:pt>
                <c:pt idx="92">
                  <c:v>4</c:v>
                </c:pt>
                <c:pt idx="93">
                  <c:v>1</c:v>
                </c:pt>
                <c:pt idx="94">
                  <c:v>0</c:v>
                </c:pt>
                <c:pt idx="95">
                  <c:v>60</c:v>
                </c:pt>
                <c:pt idx="96">
                  <c:v>2</c:v>
                </c:pt>
                <c:pt idx="97">
                  <c:v>0</c:v>
                </c:pt>
                <c:pt idx="98">
                  <c:v>0</c:v>
                </c:pt>
                <c:pt idx="99">
                  <c:v>1</c:v>
                </c:pt>
                <c:pt idx="100" formatCode="General">
                  <c:v>1</c:v>
                </c:pt>
                <c:pt idx="101">
                  <c:v>12</c:v>
                </c:pt>
                <c:pt idx="102">
                  <c:v>3</c:v>
                </c:pt>
                <c:pt idx="104">
                  <c:v>0</c:v>
                </c:pt>
                <c:pt idx="105">
                  <c:v>0</c:v>
                </c:pt>
                <c:pt idx="106" formatCode="General">
                  <c:v>0</c:v>
                </c:pt>
                <c:pt idx="107" formatCode="General">
                  <c:v>0</c:v>
                </c:pt>
                <c:pt idx="108" formatCode="General">
                  <c:v>0</c:v>
                </c:pt>
                <c:pt idx="109">
                  <c:v>0</c:v>
                </c:pt>
                <c:pt idx="110">
                  <c:v>0</c:v>
                </c:pt>
                <c:pt idx="111" formatCode="General">
                  <c:v>0</c:v>
                </c:pt>
                <c:pt idx="112" formatCode="General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</c:numCache>
            </c:numRef>
          </c:yVal>
        </c:ser>
        <c:axId val="55635968"/>
        <c:axId val="55637504"/>
      </c:scatterChart>
      <c:valAx>
        <c:axId val="55635968"/>
        <c:scaling>
          <c:orientation val="minMax"/>
        </c:scaling>
        <c:axPos val="b"/>
        <c:numFmt formatCode="#,##0_ &quot;日&quot;" sourceLinked="1"/>
        <c:tickLblPos val="nextTo"/>
        <c:txPr>
          <a:bodyPr rot="-5400000" vert="horz"/>
          <a:lstStyle/>
          <a:p>
            <a:pPr>
              <a:defRPr/>
            </a:pPr>
            <a:endParaRPr lang="ja-JP"/>
          </a:p>
        </c:txPr>
        <c:crossAx val="55637504"/>
        <c:crosses val="autoZero"/>
        <c:crossBetween val="midCat"/>
        <c:majorUnit val="50"/>
      </c:valAx>
      <c:valAx>
        <c:axId val="55637504"/>
        <c:scaling>
          <c:orientation val="minMax"/>
        </c:scaling>
        <c:axPos val="l"/>
        <c:majorGridlines/>
        <c:numFmt formatCode="0_);[Red]\(0\)&quot;日&quot;" sourceLinked="1"/>
        <c:tickLblPos val="nextTo"/>
        <c:crossAx val="55635968"/>
        <c:crosses val="autoZero"/>
        <c:crossBetween val="midCat"/>
      </c:valAx>
    </c:plotArea>
    <c:plotVisOnly val="1"/>
  </c:chart>
  <c:spPr>
    <a:ln>
      <a:noFill/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autoTitleDeleted val="1"/>
    <c:plotArea>
      <c:layout>
        <c:manualLayout>
          <c:layoutTarget val="inner"/>
          <c:xMode val="edge"/>
          <c:yMode val="edge"/>
          <c:x val="3.0555555555555582E-2"/>
          <c:y val="5.1400554097404488E-2"/>
          <c:w val="0.86459492563429574"/>
          <c:h val="0.75750765529309039"/>
        </c:manualLayout>
      </c:layout>
      <c:scatterChart>
        <c:scatterStyle val="lineMarker"/>
        <c:ser>
          <c:idx val="0"/>
          <c:order val="0"/>
          <c:tx>
            <c:strRef>
              <c:f>Visits1002!$G$5</c:f>
              <c:strCache>
                <c:ptCount val="1"/>
                <c:pt idx="0">
                  <c:v>訪問数</c:v>
                </c:pt>
              </c:strCache>
            </c:strRef>
          </c:tx>
          <c:spPr>
            <a:ln w="28575">
              <a:noFill/>
            </a:ln>
          </c:spPr>
          <c:xVal>
            <c:numRef>
              <c:f>Visits1002!$F$6:$F$128</c:f>
              <c:numCache>
                <c:formatCode>#,##0_ "日"</c:formatCode>
                <c:ptCount val="123"/>
                <c:pt idx="0">
                  <c:v>41.984027777776461</c:v>
                </c:pt>
                <c:pt idx="1">
                  <c:v>64.993750000001455</c:v>
                </c:pt>
                <c:pt idx="2">
                  <c:v>83.932638888887581</c:v>
                </c:pt>
                <c:pt idx="3">
                  <c:v>92.045138888890449</c:v>
                </c:pt>
                <c:pt idx="4">
                  <c:v>98.039583333331379</c:v>
                </c:pt>
                <c:pt idx="5">
                  <c:v>115</c:v>
                </c:pt>
                <c:pt idx="6">
                  <c:v>141.98611111110949</c:v>
                </c:pt>
                <c:pt idx="7">
                  <c:v>147.02777777778101</c:v>
                </c:pt>
                <c:pt idx="8">
                  <c:v>160.05555555555475</c:v>
                </c:pt>
                <c:pt idx="9">
                  <c:v>180.04930555555615</c:v>
                </c:pt>
                <c:pt idx="10">
                  <c:v>213.31597222221868</c:v>
                </c:pt>
                <c:pt idx="11">
                  <c:v>213.33333333333584</c:v>
                </c:pt>
                <c:pt idx="12">
                  <c:v>213.71041666666858</c:v>
                </c:pt>
                <c:pt idx="13">
                  <c:v>7.96875</c:v>
                </c:pt>
                <c:pt idx="14">
                  <c:v>20.041666666664227</c:v>
                </c:pt>
                <c:pt idx="15">
                  <c:v>36.968750000000071</c:v>
                </c:pt>
                <c:pt idx="16">
                  <c:v>61</c:v>
                </c:pt>
                <c:pt idx="17">
                  <c:v>78.978472222224482</c:v>
                </c:pt>
                <c:pt idx="18">
                  <c:v>92.01736111110948</c:v>
                </c:pt>
                <c:pt idx="19">
                  <c:v>95.947916666664327</c:v>
                </c:pt>
                <c:pt idx="20">
                  <c:v>105.00763888889195</c:v>
                </c:pt>
                <c:pt idx="21">
                  <c:v>105.95138888889051</c:v>
                </c:pt>
                <c:pt idx="22">
                  <c:v>108</c:v>
                </c:pt>
                <c:pt idx="23">
                  <c:v>112.99305555555475</c:v>
                </c:pt>
                <c:pt idx="24">
                  <c:v>116</c:v>
                </c:pt>
                <c:pt idx="25">
                  <c:v>119.93750000000014</c:v>
                </c:pt>
                <c:pt idx="26">
                  <c:v>123.04861111110948</c:v>
                </c:pt>
                <c:pt idx="27">
                  <c:v>125.0048611111124</c:v>
                </c:pt>
                <c:pt idx="28">
                  <c:v>136.92013888889107</c:v>
                </c:pt>
                <c:pt idx="29">
                  <c:v>139.01041666666424</c:v>
                </c:pt>
                <c:pt idx="30">
                  <c:v>144.28125</c:v>
                </c:pt>
                <c:pt idx="31">
                  <c:v>144.99305555555475</c:v>
                </c:pt>
                <c:pt idx="32">
                  <c:v>146.06597222221868</c:v>
                </c:pt>
                <c:pt idx="33">
                  <c:v>151.96319444444075</c:v>
                </c:pt>
                <c:pt idx="34">
                  <c:v>153.00347222221868</c:v>
                </c:pt>
                <c:pt idx="35">
                  <c:v>155.95833333333621</c:v>
                </c:pt>
                <c:pt idx="36">
                  <c:v>160.9618055555548</c:v>
                </c:pt>
                <c:pt idx="37">
                  <c:v>165.03472222221868</c:v>
                </c:pt>
                <c:pt idx="38">
                  <c:v>167.00833333333168</c:v>
                </c:pt>
                <c:pt idx="39">
                  <c:v>169.48611111110949</c:v>
                </c:pt>
                <c:pt idx="40">
                  <c:v>171.12152777778101</c:v>
                </c:pt>
                <c:pt idx="41">
                  <c:v>174.0041666666657</c:v>
                </c:pt>
                <c:pt idx="42">
                  <c:v>177.04305555555712</c:v>
                </c:pt>
                <c:pt idx="43">
                  <c:v>181.30486111110767</c:v>
                </c:pt>
                <c:pt idx="44">
                  <c:v>186.35763888889107</c:v>
                </c:pt>
                <c:pt idx="45">
                  <c:v>188.96041666666861</c:v>
                </c:pt>
                <c:pt idx="46">
                  <c:v>189.17013888889079</c:v>
                </c:pt>
                <c:pt idx="47">
                  <c:v>191.01805555555615</c:v>
                </c:pt>
                <c:pt idx="48">
                  <c:v>197.00694444444525</c:v>
                </c:pt>
                <c:pt idx="49">
                  <c:v>198.00069444444642</c:v>
                </c:pt>
                <c:pt idx="50">
                  <c:v>202.37291666666721</c:v>
                </c:pt>
                <c:pt idx="51">
                  <c:v>202.91666666666418</c:v>
                </c:pt>
                <c:pt idx="52">
                  <c:v>205.08333333333584</c:v>
                </c:pt>
                <c:pt idx="53">
                  <c:v>207.90555555555318</c:v>
                </c:pt>
                <c:pt idx="54">
                  <c:v>208.02083333333584</c:v>
                </c:pt>
                <c:pt idx="55">
                  <c:v>211.04097222222478</c:v>
                </c:pt>
                <c:pt idx="56">
                  <c:v>213.71041666666858</c:v>
                </c:pt>
                <c:pt idx="57">
                  <c:v>124</c:v>
                </c:pt>
                <c:pt idx="58">
                  <c:v>124</c:v>
                </c:pt>
                <c:pt idx="59">
                  <c:v>112.99305555555475</c:v>
                </c:pt>
                <c:pt idx="60">
                  <c:v>108</c:v>
                </c:pt>
                <c:pt idx="61">
                  <c:v>172</c:v>
                </c:pt>
                <c:pt idx="62">
                  <c:v>39.25</c:v>
                </c:pt>
                <c:pt idx="63">
                  <c:v>171.1875</c:v>
                </c:pt>
                <c:pt idx="64">
                  <c:v>39.25</c:v>
                </c:pt>
                <c:pt idx="65">
                  <c:v>171.1875</c:v>
                </c:pt>
                <c:pt idx="66">
                  <c:v>171.1875</c:v>
                </c:pt>
                <c:pt idx="67">
                  <c:v>171.1875</c:v>
                </c:pt>
                <c:pt idx="68">
                  <c:v>171.1875</c:v>
                </c:pt>
                <c:pt idx="69">
                  <c:v>171.1875</c:v>
                </c:pt>
                <c:pt idx="70">
                  <c:v>171.1875</c:v>
                </c:pt>
                <c:pt idx="71">
                  <c:v>171.1875</c:v>
                </c:pt>
                <c:pt idx="72">
                  <c:v>144.32222222222518</c:v>
                </c:pt>
                <c:pt idx="73">
                  <c:v>39.25</c:v>
                </c:pt>
                <c:pt idx="74">
                  <c:v>160.9618055555548</c:v>
                </c:pt>
                <c:pt idx="75">
                  <c:v>124</c:v>
                </c:pt>
                <c:pt idx="76">
                  <c:v>124</c:v>
                </c:pt>
                <c:pt idx="77">
                  <c:v>80.01736111110948</c:v>
                </c:pt>
                <c:pt idx="78">
                  <c:v>80.120833333334048</c:v>
                </c:pt>
                <c:pt idx="79">
                  <c:v>80.120833333334048</c:v>
                </c:pt>
                <c:pt idx="80">
                  <c:v>78.020833333335759</c:v>
                </c:pt>
                <c:pt idx="81">
                  <c:v>71.958333333335759</c:v>
                </c:pt>
                <c:pt idx="82">
                  <c:v>66.354166666664241</c:v>
                </c:pt>
                <c:pt idx="83">
                  <c:v>169.5</c:v>
                </c:pt>
                <c:pt idx="84">
                  <c:v>169.50486111111198</c:v>
                </c:pt>
                <c:pt idx="85">
                  <c:v>169.50138888888642</c:v>
                </c:pt>
                <c:pt idx="86">
                  <c:v>174</c:v>
                </c:pt>
                <c:pt idx="87">
                  <c:v>63.971527777779485</c:v>
                </c:pt>
                <c:pt idx="88">
                  <c:v>116.03125000000014</c:v>
                </c:pt>
                <c:pt idx="89">
                  <c:v>129.02777777778101</c:v>
                </c:pt>
                <c:pt idx="90">
                  <c:v>150.05555555555475</c:v>
                </c:pt>
                <c:pt idx="91">
                  <c:v>166.04166666666418</c:v>
                </c:pt>
                <c:pt idx="92">
                  <c:v>172.10069444444497</c:v>
                </c:pt>
                <c:pt idx="93">
                  <c:v>175.98819444444234</c:v>
                </c:pt>
                <c:pt idx="94">
                  <c:v>176.00694444444525</c:v>
                </c:pt>
                <c:pt idx="95">
                  <c:v>212</c:v>
                </c:pt>
                <c:pt idx="96">
                  <c:v>212</c:v>
                </c:pt>
                <c:pt idx="97">
                  <c:v>66.041666666664327</c:v>
                </c:pt>
                <c:pt idx="98">
                  <c:v>75.982638888890449</c:v>
                </c:pt>
                <c:pt idx="99">
                  <c:v>78.004861111112405</c:v>
                </c:pt>
                <c:pt idx="100">
                  <c:v>80</c:v>
                </c:pt>
                <c:pt idx="101">
                  <c:v>139.95833333333621</c:v>
                </c:pt>
                <c:pt idx="102">
                  <c:v>151.20833333333584</c:v>
                </c:pt>
                <c:pt idx="103">
                  <c:v>157.45347222222341</c:v>
                </c:pt>
                <c:pt idx="104">
                  <c:v>161.97916666666418</c:v>
                </c:pt>
                <c:pt idx="105">
                  <c:v>175.00972222222478</c:v>
                </c:pt>
                <c:pt idx="106">
                  <c:v>186.98472222222341</c:v>
                </c:pt>
                <c:pt idx="107">
                  <c:v>196.02777777778101</c:v>
                </c:pt>
                <c:pt idx="108">
                  <c:v>205.32013888889247</c:v>
                </c:pt>
                <c:pt idx="109">
                  <c:v>206.98819444444234</c:v>
                </c:pt>
                <c:pt idx="110">
                  <c:v>207.34097222222042</c:v>
                </c:pt>
                <c:pt idx="111">
                  <c:v>209.00069444444642</c:v>
                </c:pt>
                <c:pt idx="112">
                  <c:v>211</c:v>
                </c:pt>
                <c:pt idx="113">
                  <c:v>211</c:v>
                </c:pt>
                <c:pt idx="114">
                  <c:v>211.04097222222478</c:v>
                </c:pt>
                <c:pt idx="115">
                  <c:v>163</c:v>
                </c:pt>
                <c:pt idx="116">
                  <c:v>41.984027777776461</c:v>
                </c:pt>
                <c:pt idx="117">
                  <c:v>83.958333333335759</c:v>
                </c:pt>
                <c:pt idx="118">
                  <c:v>101.00347222221895</c:v>
                </c:pt>
                <c:pt idx="119">
                  <c:v>110.98958333333576</c:v>
                </c:pt>
                <c:pt idx="120">
                  <c:v>163</c:v>
                </c:pt>
                <c:pt idx="121">
                  <c:v>212</c:v>
                </c:pt>
                <c:pt idx="122" formatCode="0_);[Red]\(0\)&quot;日&quot;">
                  <c:v>213.33333333333584</c:v>
                </c:pt>
              </c:numCache>
            </c:numRef>
          </c:xVal>
          <c:yVal>
            <c:numRef>
              <c:f>Visits1002!$G$6:$G$128</c:f>
              <c:numCache>
                <c:formatCode>0_);[Red]\(0\)"日"</c:formatCode>
                <c:ptCount val="123"/>
                <c:pt idx="0">
                  <c:v>3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4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66</c:v>
                </c:pt>
                <c:pt idx="14">
                  <c:v>38</c:v>
                </c:pt>
                <c:pt idx="15">
                  <c:v>6</c:v>
                </c:pt>
                <c:pt idx="16">
                  <c:v>36</c:v>
                </c:pt>
                <c:pt idx="17">
                  <c:v>10</c:v>
                </c:pt>
                <c:pt idx="18">
                  <c:v>6</c:v>
                </c:pt>
                <c:pt idx="19">
                  <c:v>0</c:v>
                </c:pt>
                <c:pt idx="20">
                  <c:v>8</c:v>
                </c:pt>
                <c:pt idx="21">
                  <c:v>4</c:v>
                </c:pt>
                <c:pt idx="22">
                  <c:v>9</c:v>
                </c:pt>
                <c:pt idx="23">
                  <c:v>5</c:v>
                </c:pt>
                <c:pt idx="24">
                  <c:v>1</c:v>
                </c:pt>
                <c:pt idx="25">
                  <c:v>11</c:v>
                </c:pt>
                <c:pt idx="26">
                  <c:v>7</c:v>
                </c:pt>
                <c:pt idx="27">
                  <c:v>12</c:v>
                </c:pt>
                <c:pt idx="28">
                  <c:v>9</c:v>
                </c:pt>
                <c:pt idx="29">
                  <c:v>6</c:v>
                </c:pt>
                <c:pt idx="30">
                  <c:v>2</c:v>
                </c:pt>
                <c:pt idx="31">
                  <c:v>1</c:v>
                </c:pt>
                <c:pt idx="32">
                  <c:v>1</c:v>
                </c:pt>
                <c:pt idx="33">
                  <c:v>16</c:v>
                </c:pt>
                <c:pt idx="34">
                  <c:v>5</c:v>
                </c:pt>
                <c:pt idx="35">
                  <c:v>2</c:v>
                </c:pt>
                <c:pt idx="36">
                  <c:v>5</c:v>
                </c:pt>
                <c:pt idx="37">
                  <c:v>1</c:v>
                </c:pt>
                <c:pt idx="38">
                  <c:v>9</c:v>
                </c:pt>
                <c:pt idx="39">
                  <c:v>0</c:v>
                </c:pt>
                <c:pt idx="40">
                  <c:v>8</c:v>
                </c:pt>
                <c:pt idx="41">
                  <c:v>3</c:v>
                </c:pt>
                <c:pt idx="42">
                  <c:v>9</c:v>
                </c:pt>
                <c:pt idx="43">
                  <c:v>1</c:v>
                </c:pt>
                <c:pt idx="44">
                  <c:v>2</c:v>
                </c:pt>
                <c:pt idx="45">
                  <c:v>15</c:v>
                </c:pt>
                <c:pt idx="46">
                  <c:v>2</c:v>
                </c:pt>
                <c:pt idx="47">
                  <c:v>4</c:v>
                </c:pt>
                <c:pt idx="48">
                  <c:v>61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6</c:v>
                </c:pt>
                <c:pt idx="55">
                  <c:v>0</c:v>
                </c:pt>
                <c:pt idx="56">
                  <c:v>1</c:v>
                </c:pt>
                <c:pt idx="57">
                  <c:v>22</c:v>
                </c:pt>
                <c:pt idx="58">
                  <c:v>2</c:v>
                </c:pt>
                <c:pt idx="59">
                  <c:v>15</c:v>
                </c:pt>
                <c:pt idx="60">
                  <c:v>5</c:v>
                </c:pt>
                <c:pt idx="61">
                  <c:v>8</c:v>
                </c:pt>
                <c:pt idx="62">
                  <c:v>2</c:v>
                </c:pt>
                <c:pt idx="63">
                  <c:v>65</c:v>
                </c:pt>
                <c:pt idx="64">
                  <c:v>6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1</c:v>
                </c:pt>
                <c:pt idx="70">
                  <c:v>0</c:v>
                </c:pt>
                <c:pt idx="71">
                  <c:v>1</c:v>
                </c:pt>
                <c:pt idx="72">
                  <c:v>0</c:v>
                </c:pt>
                <c:pt idx="73">
                  <c:v>24</c:v>
                </c:pt>
                <c:pt idx="74">
                  <c:v>47</c:v>
                </c:pt>
                <c:pt idx="75">
                  <c:v>7</c:v>
                </c:pt>
                <c:pt idx="76">
                  <c:v>1</c:v>
                </c:pt>
                <c:pt idx="77">
                  <c:v>3</c:v>
                </c:pt>
                <c:pt idx="78">
                  <c:v>1</c:v>
                </c:pt>
                <c:pt idx="79">
                  <c:v>2</c:v>
                </c:pt>
                <c:pt idx="80">
                  <c:v>30</c:v>
                </c:pt>
                <c:pt idx="81">
                  <c:v>58</c:v>
                </c:pt>
                <c:pt idx="82">
                  <c:v>42</c:v>
                </c:pt>
                <c:pt idx="83">
                  <c:v>0</c:v>
                </c:pt>
                <c:pt idx="84">
                  <c:v>3</c:v>
                </c:pt>
                <c:pt idx="85">
                  <c:v>8</c:v>
                </c:pt>
                <c:pt idx="86">
                  <c:v>3</c:v>
                </c:pt>
                <c:pt idx="87">
                  <c:v>13</c:v>
                </c:pt>
                <c:pt idx="88">
                  <c:v>0</c:v>
                </c:pt>
                <c:pt idx="89">
                  <c:v>4</c:v>
                </c:pt>
                <c:pt idx="90">
                  <c:v>0</c:v>
                </c:pt>
                <c:pt idx="91">
                  <c:v>0</c:v>
                </c:pt>
                <c:pt idx="92">
                  <c:v>1</c:v>
                </c:pt>
                <c:pt idx="93">
                  <c:v>0</c:v>
                </c:pt>
                <c:pt idx="94">
                  <c:v>0</c:v>
                </c:pt>
                <c:pt idx="95">
                  <c:v>1</c:v>
                </c:pt>
                <c:pt idx="96">
                  <c:v>0</c:v>
                </c:pt>
                <c:pt idx="97">
                  <c:v>0</c:v>
                </c:pt>
                <c:pt idx="98">
                  <c:v>34</c:v>
                </c:pt>
                <c:pt idx="99">
                  <c:v>2</c:v>
                </c:pt>
                <c:pt idx="100">
                  <c:v>2</c:v>
                </c:pt>
                <c:pt idx="101">
                  <c:v>3</c:v>
                </c:pt>
                <c:pt idx="102">
                  <c:v>79</c:v>
                </c:pt>
                <c:pt idx="103">
                  <c:v>24</c:v>
                </c:pt>
                <c:pt idx="104">
                  <c:v>1</c:v>
                </c:pt>
                <c:pt idx="105">
                  <c:v>3</c:v>
                </c:pt>
                <c:pt idx="106">
                  <c:v>2</c:v>
                </c:pt>
                <c:pt idx="107">
                  <c:v>4</c:v>
                </c:pt>
                <c:pt idx="108">
                  <c:v>0</c:v>
                </c:pt>
                <c:pt idx="109">
                  <c:v>0</c:v>
                </c:pt>
                <c:pt idx="110">
                  <c:v>1</c:v>
                </c:pt>
                <c:pt idx="111">
                  <c:v>1</c:v>
                </c:pt>
                <c:pt idx="112">
                  <c:v>0</c:v>
                </c:pt>
                <c:pt idx="113">
                  <c:v>0</c:v>
                </c:pt>
                <c:pt idx="114">
                  <c:v>5</c:v>
                </c:pt>
                <c:pt idx="115">
                  <c:v>0</c:v>
                </c:pt>
                <c:pt idx="116">
                  <c:v>0</c:v>
                </c:pt>
                <c:pt idx="117">
                  <c:v>11</c:v>
                </c:pt>
                <c:pt idx="118">
                  <c:v>8</c:v>
                </c:pt>
                <c:pt idx="119">
                  <c:v>0</c:v>
                </c:pt>
                <c:pt idx="120">
                  <c:v>2</c:v>
                </c:pt>
                <c:pt idx="121">
                  <c:v>12</c:v>
                </c:pt>
                <c:pt idx="122">
                  <c:v>2</c:v>
                </c:pt>
              </c:numCache>
            </c:numRef>
          </c:yVal>
        </c:ser>
        <c:axId val="55660928"/>
        <c:axId val="55662464"/>
      </c:scatterChart>
      <c:valAx>
        <c:axId val="55660928"/>
        <c:scaling>
          <c:orientation val="minMax"/>
        </c:scaling>
        <c:axPos val="b"/>
        <c:numFmt formatCode="#,##0_ &quot;日&quot;" sourceLinked="1"/>
        <c:tickLblPos val="nextTo"/>
        <c:txPr>
          <a:bodyPr rot="-5400000" vert="horz"/>
          <a:lstStyle/>
          <a:p>
            <a:pPr>
              <a:defRPr/>
            </a:pPr>
            <a:endParaRPr lang="ja-JP"/>
          </a:p>
        </c:txPr>
        <c:crossAx val="55662464"/>
        <c:crosses val="autoZero"/>
        <c:crossBetween val="midCat"/>
      </c:valAx>
      <c:valAx>
        <c:axId val="55662464"/>
        <c:scaling>
          <c:orientation val="minMax"/>
          <c:max val="200"/>
        </c:scaling>
        <c:axPos val="l"/>
        <c:majorGridlines/>
        <c:numFmt formatCode="0_);[Red]\(0\)&quot;日&quot;" sourceLinked="1"/>
        <c:tickLblPos val="nextTo"/>
        <c:crossAx val="55660928"/>
        <c:crosses val="autoZero"/>
        <c:crossBetween val="midCat"/>
        <c:majorUnit val="50"/>
      </c:valAx>
    </c:plotArea>
    <c:plotVisOnly val="1"/>
  </c:chart>
  <c:spPr>
    <a:ln>
      <a:noFill/>
    </a:ln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1" tIns="45705" rIns="91411" bIns="45705" numCol="1" anchor="t" anchorCtr="0" compatLnSpc="1">
            <a:prstTxWarp prst="textNoShape">
              <a:avLst/>
            </a:prstTxWarp>
          </a:bodyPr>
          <a:lstStyle>
            <a:lvl1pPr defTabSz="954088">
              <a:defRPr sz="11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1" tIns="45705" rIns="91411" bIns="45705" numCol="1" anchor="t" anchorCtr="0" compatLnSpc="1">
            <a:prstTxWarp prst="textNoShape">
              <a:avLst/>
            </a:prstTxWarp>
          </a:bodyPr>
          <a:lstStyle>
            <a:lvl1pPr algn="r" defTabSz="954088">
              <a:defRPr sz="11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66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1" tIns="45705" rIns="91411" bIns="45705" numCol="1" anchor="b" anchorCtr="0" compatLnSpc="1">
            <a:prstTxWarp prst="textNoShape">
              <a:avLst/>
            </a:prstTxWarp>
          </a:bodyPr>
          <a:lstStyle>
            <a:lvl1pPr defTabSz="954088">
              <a:defRPr sz="11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66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1" tIns="45705" rIns="91411" bIns="45705" numCol="1" anchor="b" anchorCtr="0" compatLnSpc="1">
            <a:prstTxWarp prst="textNoShape">
              <a:avLst/>
            </a:prstTxWarp>
          </a:bodyPr>
          <a:lstStyle>
            <a:lvl1pPr algn="r" defTabSz="954088">
              <a:defRPr sz="1100"/>
            </a:lvl1pPr>
          </a:lstStyle>
          <a:p>
            <a:pPr>
              <a:defRPr/>
            </a:pPr>
            <a:fld id="{8B4BB2F2-74E1-431F-AF6C-03B43DD209EA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1" tIns="45705" rIns="91411" bIns="45705" numCol="1" anchor="t" anchorCtr="0" compatLnSpc="1">
            <a:prstTxWarp prst="textNoShape">
              <a:avLst/>
            </a:prstTxWarp>
          </a:bodyPr>
          <a:lstStyle>
            <a:lvl1pPr defTabSz="954088">
              <a:defRPr sz="11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1" tIns="45705" rIns="91411" bIns="45705" numCol="1" anchor="t" anchorCtr="0" compatLnSpc="1">
            <a:prstTxWarp prst="textNoShape">
              <a:avLst/>
            </a:prstTxWarp>
          </a:bodyPr>
          <a:lstStyle>
            <a:lvl1pPr algn="r" defTabSz="954088">
              <a:defRPr sz="11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4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1" tIns="45705" rIns="91411" bIns="4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294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1" tIns="45705" rIns="91411" bIns="45705" numCol="1" anchor="b" anchorCtr="0" compatLnSpc="1">
            <a:prstTxWarp prst="textNoShape">
              <a:avLst/>
            </a:prstTxWarp>
          </a:bodyPr>
          <a:lstStyle>
            <a:lvl1pPr defTabSz="954088">
              <a:defRPr sz="11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4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1" tIns="45705" rIns="91411" bIns="45705" numCol="1" anchor="b" anchorCtr="0" compatLnSpc="1">
            <a:prstTxWarp prst="textNoShape">
              <a:avLst/>
            </a:prstTxWarp>
          </a:bodyPr>
          <a:lstStyle>
            <a:lvl1pPr algn="r" defTabSz="954088">
              <a:defRPr sz="1100"/>
            </a:lvl1pPr>
          </a:lstStyle>
          <a:p>
            <a:pPr>
              <a:defRPr/>
            </a:pPr>
            <a:fld id="{6F5AC97E-6E36-401D-AFAC-2E25CB8BA536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 userDrawn="1"/>
        </p:nvSpPr>
        <p:spPr bwMode="gray">
          <a:xfrm>
            <a:off x="1588" y="-26988"/>
            <a:ext cx="9142412" cy="79057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62000" anchor="ctr"/>
          <a:lstStyle/>
          <a:p>
            <a:pPr algn="ctr">
              <a:defRPr/>
            </a:pPr>
            <a:r>
              <a:rPr lang="en-US" altLang="ja-JP" sz="2400" b="1">
                <a:solidFill>
                  <a:schemeClr val="bg1"/>
                </a:solidFill>
                <a:ea typeface="ＭＳ Ｐゴシック" pitchFamily="50" charset="-128"/>
              </a:rPr>
              <a:t>IA 2010</a:t>
            </a:r>
          </a:p>
        </p:txBody>
      </p:sp>
      <p:sp>
        <p:nvSpPr>
          <p:cNvPr id="5" name="Rectangle 12"/>
          <p:cNvSpPr>
            <a:spLocks noChangeArrowheads="1"/>
          </p:cNvSpPr>
          <p:nvPr userDrawn="1"/>
        </p:nvSpPr>
        <p:spPr bwMode="gray">
          <a:xfrm>
            <a:off x="1619250" y="1196975"/>
            <a:ext cx="358775" cy="2016125"/>
          </a:xfrm>
          <a:prstGeom prst="rect">
            <a:avLst/>
          </a:prstGeom>
          <a:solidFill>
            <a:srgbClr val="F8CCC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6" name="Line 13"/>
          <p:cNvSpPr>
            <a:spLocks noChangeShapeType="1"/>
          </p:cNvSpPr>
          <p:nvPr userDrawn="1"/>
        </p:nvSpPr>
        <p:spPr bwMode="gray">
          <a:xfrm>
            <a:off x="1042988" y="6381750"/>
            <a:ext cx="7416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2133600" y="1371600"/>
            <a:ext cx="6254750" cy="1752600"/>
          </a:xfrm>
        </p:spPr>
        <p:txBody>
          <a:bodyPr/>
          <a:lstStyle>
            <a:lvl1pPr>
              <a:defRPr sz="36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268538" y="4005263"/>
            <a:ext cx="4608512" cy="1709737"/>
          </a:xfrm>
        </p:spPr>
        <p:txBody>
          <a:bodyPr anchor="ctr"/>
          <a:lstStyle>
            <a:lvl1pPr marL="0" indent="0" algn="r">
              <a:buFont typeface="Wingdings" pitchFamily="2" charset="2"/>
              <a:buNone/>
              <a:defRPr sz="24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gray">
          <a:xfrm>
            <a:off x="7086600" y="6453188"/>
            <a:ext cx="1524000" cy="2524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B713456B-E4AD-403F-9DE1-35EC7AFB2744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 bwMode="gray">
          <a:xfrm>
            <a:off x="3276600" y="6453188"/>
            <a:ext cx="2895600" cy="252412"/>
          </a:xfrm>
        </p:spPr>
        <p:txBody>
          <a:bodyPr/>
          <a:lstStyle>
            <a:lvl1pPr>
              <a:tabLst/>
              <a:defRPr/>
            </a:lvl1pPr>
          </a:lstStyle>
          <a:p>
            <a:pPr>
              <a:defRPr/>
            </a:pPr>
            <a:r>
              <a:rPr lang="en-US" altLang="ja-JP"/>
              <a:t>© 2009 Makoto Shimizu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© 2010 Makoto Shimizu	</a:t>
            </a:r>
            <a:fld id="{0E018C93-9C7F-4619-AD5A-48B37259BB80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05588" y="549275"/>
            <a:ext cx="1878012" cy="532765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969963" y="549275"/>
            <a:ext cx="5483225" cy="532765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© 2010 Makoto Shimizu	</a:t>
            </a:r>
            <a:fld id="{3E202987-3298-4C0D-8082-17D3A433CC6B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-3175" y="-1588"/>
            <a:ext cx="9147175" cy="5032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indent="444500">
              <a:defRPr/>
            </a:pPr>
            <a:endParaRPr lang="ja-JP" altLang="ja-JP" sz="2000" b="1">
              <a:solidFill>
                <a:schemeClr val="bg1"/>
              </a:solidFill>
              <a:ea typeface="ＭＳ Ｐゴシック" pitchFamily="50" charset="-128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539750" y="620713"/>
            <a:ext cx="358775" cy="720725"/>
          </a:xfrm>
          <a:prstGeom prst="rect">
            <a:avLst/>
          </a:prstGeom>
          <a:solidFill>
            <a:srgbClr val="F8CCC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6" name="Line 14"/>
          <p:cNvSpPr>
            <a:spLocks noChangeShapeType="1"/>
          </p:cNvSpPr>
          <p:nvPr/>
        </p:nvSpPr>
        <p:spPr bwMode="auto">
          <a:xfrm>
            <a:off x="1042988" y="6381750"/>
            <a:ext cx="7416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8416925" y="6453188"/>
            <a:ext cx="7191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1200" dirty="0"/>
              <a:t>/ </a:t>
            </a:r>
            <a:r>
              <a:rPr lang="en-US" altLang="ja-JP" sz="1200" dirty="0"/>
              <a:t>86</a:t>
            </a:r>
            <a:endParaRPr lang="en-US" altLang="ja-JP" sz="12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969963" y="1457419"/>
            <a:ext cx="7513637" cy="4392612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© 2010 Makoto Shimizu	</a:t>
            </a:r>
            <a:fld id="{4D2FD681-ADC4-494F-AB6F-D489BED4B896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© 2010 Makoto Shimizu	</a:t>
            </a:r>
            <a:fld id="{CF29C979-A23D-4184-B19E-AA08CBB54B03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969963" y="1484313"/>
            <a:ext cx="3679825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802188" y="1484313"/>
            <a:ext cx="3681412" cy="4392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© 2010 Makoto Shimizu	</a:t>
            </a:r>
            <a:fld id="{ADC4740B-2153-4FAC-8D54-87281757E554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© 2010 Makoto Shimizu	</a:t>
            </a:r>
            <a:fld id="{E6D6BBE7-495A-4557-8D26-5CD3E192DD5D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© 2010 Makoto Shimizu	</a:t>
            </a:r>
            <a:fld id="{B8539D45-FD75-45AD-B3EF-38F8714B4748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© 2010 Makoto Shimizu	</a:t>
            </a:r>
            <a:fld id="{D9B9BD02-230A-4A8F-A6E4-244BC436148A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© 2010 Makoto Shimizu	</a:t>
            </a:r>
            <a:fld id="{A9A5781E-1274-4AF3-89F9-D2B891006BF8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© 2010 Makoto Shimizu	</a:t>
            </a:r>
            <a:fld id="{DF164FCA-CCB1-4668-9FF8-86F6DE311B5C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9963" y="549275"/>
            <a:ext cx="7513637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9963" y="1484313"/>
            <a:ext cx="7513637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79838" y="6453188"/>
            <a:ext cx="475297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5029200" algn="r"/>
              </a:tabLst>
              <a:defRPr kumimoji="0" sz="1200"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en-US" altLang="ja-JP"/>
              <a:t>© 2010 Makoto Shimizu	</a:t>
            </a:r>
            <a:fld id="{F51D5D5B-8F2B-42F3-83FB-AA63737FA3A6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-3175" y="-1588"/>
            <a:ext cx="9147175" cy="5032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indent="444500">
              <a:defRPr/>
            </a:pPr>
            <a:endParaRPr lang="ja-JP" altLang="ja-JP" sz="2000" b="1">
              <a:solidFill>
                <a:schemeClr val="bg1"/>
              </a:solidFill>
              <a:ea typeface="ＭＳ Ｐゴシック" pitchFamily="50" charset="-128"/>
            </a:endParaRPr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539750" y="620713"/>
            <a:ext cx="358775" cy="720725"/>
          </a:xfrm>
          <a:prstGeom prst="rect">
            <a:avLst/>
          </a:prstGeom>
          <a:solidFill>
            <a:srgbClr val="F8CCC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60430" name="Line 14"/>
          <p:cNvSpPr>
            <a:spLocks noChangeShapeType="1"/>
          </p:cNvSpPr>
          <p:nvPr/>
        </p:nvSpPr>
        <p:spPr bwMode="auto">
          <a:xfrm>
            <a:off x="1042988" y="6381750"/>
            <a:ext cx="7416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60432" name="Text Box 16"/>
          <p:cNvSpPr txBox="1">
            <a:spLocks noChangeArrowheads="1"/>
          </p:cNvSpPr>
          <p:nvPr/>
        </p:nvSpPr>
        <p:spPr bwMode="auto">
          <a:xfrm>
            <a:off x="8416925" y="6453188"/>
            <a:ext cx="7191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1200" dirty="0">
                <a:ea typeface="ＭＳ Ｐゴシック" pitchFamily="50" charset="-128"/>
              </a:rPr>
              <a:t>/ 81</a:t>
            </a: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fld id="{AD0E0553-AAF6-4BED-A84E-9B98B49F12BA}" type="slidenum">
              <a:rPr lang="ja-JP" altLang="en-US"/>
              <a:pPr>
                <a:defRPr/>
              </a:pPr>
              <a:t>&lt;#&gt;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" pitchFamily="2" charset="2"/>
        <a:buChar char="n"/>
        <a:defRPr kumimoji="1" sz="26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l"/>
        <a:defRPr kumimoji="1" sz="2600">
          <a:solidFill>
            <a:schemeClr val="tx2"/>
          </a:solidFill>
          <a:latin typeface="+mj-lt"/>
          <a:ea typeface="+mj-ea"/>
        </a:defRPr>
      </a:lvl2pPr>
      <a:lvl3pPr marL="11430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kumimoji="1" sz="2600">
          <a:solidFill>
            <a:schemeClr val="tx2"/>
          </a:solidFill>
          <a:latin typeface="+mj-lt"/>
          <a:ea typeface="+mj-ea"/>
        </a:defRPr>
      </a:lvl3pPr>
      <a:lvl4pPr marL="16002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400">
          <a:solidFill>
            <a:schemeClr val="tx2"/>
          </a:solidFill>
          <a:latin typeface="+mj-lt"/>
          <a:ea typeface="+mj-ea"/>
        </a:defRPr>
      </a:lvl4pPr>
      <a:lvl5pPr marL="2057400" indent="-2286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•"/>
        <a:defRPr kumimoji="1" sz="2200">
          <a:solidFill>
            <a:schemeClr val="tx2"/>
          </a:solidFill>
          <a:latin typeface="+mj-lt"/>
          <a:ea typeface="+mj-ea"/>
        </a:defRPr>
      </a:lvl5pPr>
      <a:lvl6pPr marL="25146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har char="•"/>
        <a:defRPr kumimoji="1" sz="2200">
          <a:solidFill>
            <a:schemeClr val="tx2"/>
          </a:solidFill>
          <a:latin typeface="+mj-lt"/>
          <a:ea typeface="+mj-ea"/>
        </a:defRPr>
      </a:lvl6pPr>
      <a:lvl7pPr marL="29718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har char="•"/>
        <a:defRPr kumimoji="1" sz="2200">
          <a:solidFill>
            <a:schemeClr val="tx2"/>
          </a:solidFill>
          <a:latin typeface="+mj-lt"/>
          <a:ea typeface="+mj-ea"/>
        </a:defRPr>
      </a:lvl7pPr>
      <a:lvl8pPr marL="34290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har char="•"/>
        <a:defRPr kumimoji="1" sz="2200">
          <a:solidFill>
            <a:schemeClr val="tx2"/>
          </a:solidFill>
          <a:latin typeface="+mj-lt"/>
          <a:ea typeface="+mj-ea"/>
        </a:defRPr>
      </a:lvl8pPr>
      <a:lvl9pPr marL="3886200" indent="-228600" algn="l" rtl="0" fontAlgn="base">
        <a:lnSpc>
          <a:spcPct val="110000"/>
        </a:lnSpc>
        <a:spcBef>
          <a:spcPct val="20000"/>
        </a:spcBef>
        <a:spcAft>
          <a:spcPct val="0"/>
        </a:spcAft>
        <a:buChar char="•"/>
        <a:defRPr kumimoji="1" sz="2200">
          <a:solidFill>
            <a:schemeClr val="tx2"/>
          </a:solidFill>
          <a:latin typeface="+mj-lt"/>
          <a:ea typeface="+mj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oldierant.net/archives/2005/10/flickr_user_mod.html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eb-tan.forum.impressrd.jp/e/2009/11/18/6679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node.com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activeside/157793329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dn.co.jp/di/articles/529/?page=4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ms-ia.info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0.emf"/><Relationship Id="rId4" Type="http://schemas.openxmlformats.org/officeDocument/2006/relationships/oleObject" Target="../embeddings/oleObject11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3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ms-ia.info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://www.cms-ia.info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mdn.co.jp/di/articles/529/?page=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exp.jp/feature/200902/20090203_cmsia2_1.html" TargetMode="External"/><Relationship Id="rId2" Type="http://schemas.openxmlformats.org/officeDocument/2006/relationships/hyperlink" Target="http://www.webexp.jp/feature/200811/20081125_cmsia1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hyperlink" Target="http://www.webexp.jp/feature/200911/20091104_ascii1.html" TargetMode="External"/><Relationship Id="rId4" Type="http://schemas.openxmlformats.org/officeDocument/2006/relationships/hyperlink" Target="http://www.webexp.jp/feature/200906/20090627_cmsia3_1.html" TargetMode="Externa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mdn.co.jp/di/articles/315/?page=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://web-tan.forum.impressrd.jp/e/2009/02/20/4875" TargetMode="External"/><Relationship Id="rId2" Type="http://schemas.openxmlformats.org/officeDocument/2006/relationships/hyperlink" Target="http://web-tan.forum.impressrd.jp/l/249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accent2"/>
                </a:solidFill>
                <a:ea typeface="HGP創英角ｺﾞｼｯｸUB" pitchFamily="50" charset="-128"/>
              </a:rPr>
              <a:t>情報設計の根拠を把握する</a:t>
            </a:r>
            <a:r>
              <a:rPr lang="ja-JP" altLang="en-US" sz="4400" smtClean="0">
                <a:ea typeface="HGP創英角ｺﾞｼｯｸUB" pitchFamily="50" charset="-128"/>
              </a:rPr>
              <a:t/>
            </a:r>
            <a:br>
              <a:rPr lang="ja-JP" altLang="en-US" sz="4400" smtClean="0">
                <a:ea typeface="HGP創英角ｺﾞｼｯｸUB" pitchFamily="50" charset="-128"/>
              </a:rPr>
            </a:br>
            <a:r>
              <a:rPr lang="ja-JP" altLang="en-US" sz="3300" smtClean="0">
                <a:latin typeface="ＭＳ Ｐゴシック" charset="-128"/>
              </a:rPr>
              <a:t>アジャイル時代の</a:t>
            </a:r>
            <a:r>
              <a:rPr lang="en-US" altLang="ja-JP" sz="3300" smtClean="0">
                <a:latin typeface="ＭＳ Ｐゴシック" charset="-128"/>
              </a:rPr>
              <a:t>Web</a:t>
            </a:r>
            <a:r>
              <a:rPr lang="ja-JP" altLang="en-US" sz="3300" smtClean="0">
                <a:latin typeface="ＭＳ Ｐゴシック" charset="-128"/>
              </a:rPr>
              <a:t>解析事例</a:t>
            </a:r>
          </a:p>
        </p:txBody>
      </p:sp>
      <p:sp>
        <p:nvSpPr>
          <p:cNvPr id="15362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3789363"/>
            <a:ext cx="5256212" cy="19256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dirty="0" smtClean="0">
                <a:latin typeface="+mj-lt"/>
                <a:ea typeface="ＭＳ Ｐゴシック" charset="-128"/>
              </a:rPr>
              <a:t>2010-2-27</a:t>
            </a:r>
          </a:p>
          <a:p>
            <a:pPr eaLnBrk="1" hangingPunct="1">
              <a:defRPr/>
            </a:pPr>
            <a:r>
              <a:rPr lang="en-US" altLang="ja-JP" dirty="0" err="1" smtClean="0">
                <a:latin typeface="+mj-lt"/>
                <a:ea typeface="ＭＳ Ｐゴシック" charset="-128"/>
              </a:rPr>
              <a:t>Rakuten</a:t>
            </a:r>
            <a:r>
              <a:rPr lang="en-US" altLang="ja-JP" dirty="0" smtClean="0">
                <a:latin typeface="+mj-lt"/>
                <a:ea typeface="ＭＳ Ｐゴシック" charset="-128"/>
              </a:rPr>
              <a:t>, Inc.</a:t>
            </a:r>
            <a:endParaRPr lang="ja-JP" altLang="en-US" dirty="0" smtClean="0">
              <a:latin typeface="+mj-lt"/>
              <a:ea typeface="ＭＳ Ｐゴシック" charset="-128"/>
            </a:endParaRPr>
          </a:p>
          <a:p>
            <a:pPr eaLnBrk="1" hangingPunct="1">
              <a:defRPr/>
            </a:pPr>
            <a:r>
              <a:rPr lang="en-US" altLang="ja-JP" dirty="0" smtClean="0">
                <a:latin typeface="+mj-lt"/>
                <a:ea typeface="ＭＳ Ｐゴシック" charset="-128"/>
              </a:rPr>
              <a:t>Web Analytics &amp; Optimization Lead</a:t>
            </a:r>
            <a:endParaRPr lang="ja-JP" altLang="en-US" dirty="0" smtClean="0">
              <a:latin typeface="+mj-lt"/>
              <a:ea typeface="ＭＳ Ｐゴシック" charset="-128"/>
            </a:endParaRPr>
          </a:p>
          <a:p>
            <a:pPr eaLnBrk="1" hangingPunct="1">
              <a:defRPr/>
            </a:pPr>
            <a:r>
              <a:rPr lang="ja-JP" altLang="en-US" dirty="0" smtClean="0">
                <a:latin typeface="+mn-ea"/>
              </a:rPr>
              <a:t>清水　誠</a:t>
            </a:r>
          </a:p>
        </p:txBody>
      </p:sp>
      <p:sp>
        <p:nvSpPr>
          <p:cNvPr id="15363" name="Text Box 7"/>
          <p:cNvSpPr txBox="1">
            <a:spLocks noChangeArrowheads="1"/>
          </p:cNvSpPr>
          <p:nvPr/>
        </p:nvSpPr>
        <p:spPr bwMode="auto">
          <a:xfrm>
            <a:off x="6072188" y="2928938"/>
            <a:ext cx="1609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 i="1"/>
              <a:t>Twitter</a:t>
            </a:r>
            <a:r>
              <a:rPr lang="ja-JP" altLang="en-US" sz="1400" i="1"/>
              <a:t>質問対応版</a:t>
            </a:r>
            <a:endParaRPr lang="en-US" altLang="ja-JP" sz="14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ea typeface="ＭＳ Ｐゴシック" charset="-128"/>
              </a:rPr>
              <a:t>© 2010 Makoto Shimizu	</a:t>
            </a:r>
            <a:fld id="{D5C6DDBA-C46D-42EF-BE72-4888994D5A3F}" type="slidenum">
              <a:rPr lang="en-US" altLang="ja-JP" smtClean="0">
                <a:ea typeface="ＭＳ Ｐゴシック" charset="-128"/>
              </a:rPr>
              <a:pPr/>
              <a:t>10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２．機能・コンテンツ：そもそも目的は？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9963" y="1412875"/>
            <a:ext cx="7513637" cy="658813"/>
          </a:xfrm>
        </p:spPr>
        <p:txBody>
          <a:bodyPr>
            <a:normAutofit/>
          </a:bodyPr>
          <a:lstStyle/>
          <a:p>
            <a:pPr marL="552450" indent="-495300" eaLnBrk="1" hangingPunct="1">
              <a:tabLst>
                <a:tab pos="2508250" algn="l"/>
              </a:tabLst>
              <a:defRPr/>
            </a:pPr>
            <a:r>
              <a:rPr lang="ja-JP" altLang="en-US" dirty="0" smtClean="0"/>
              <a:t>コンセプトダイアグラムで図解</a:t>
            </a:r>
            <a:endParaRPr lang="ja-JP" altLang="en-US" dirty="0" smtClean="0">
              <a:latin typeface="+mj-ea"/>
              <a:ea typeface="+mj-ea"/>
            </a:endParaRPr>
          </a:p>
        </p:txBody>
      </p:sp>
      <p:grpSp>
        <p:nvGrpSpPr>
          <p:cNvPr id="2" name="Group 94"/>
          <p:cNvGrpSpPr>
            <a:grpSpLocks/>
          </p:cNvGrpSpPr>
          <p:nvPr/>
        </p:nvGrpSpPr>
        <p:grpSpPr bwMode="auto">
          <a:xfrm>
            <a:off x="23813" y="1341438"/>
            <a:ext cx="3714750" cy="3092450"/>
            <a:chOff x="15" y="845"/>
            <a:chExt cx="2340" cy="1948"/>
          </a:xfrm>
        </p:grpSpPr>
        <p:sp>
          <p:nvSpPr>
            <p:cNvPr id="24618" name="Rectangle 40"/>
            <p:cNvSpPr>
              <a:spLocks noChangeArrowheads="1"/>
            </p:cNvSpPr>
            <p:nvPr/>
          </p:nvSpPr>
          <p:spPr bwMode="auto">
            <a:xfrm>
              <a:off x="702" y="1333"/>
              <a:ext cx="905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kumimoji="0" lang="ja-JP" altLang="en-US" sz="2800">
                  <a:solidFill>
                    <a:schemeClr val="accent1"/>
                  </a:solidFill>
                  <a:ea typeface="HGP創英角ｺﾞｼｯｸUB" pitchFamily="50" charset="-128"/>
                </a:rPr>
                <a:t>事業会社</a:t>
              </a:r>
              <a:endParaRPr kumimoji="0" lang="en-US" altLang="ja-JP" sz="2800">
                <a:solidFill>
                  <a:schemeClr val="accent1"/>
                </a:solidFill>
                <a:ea typeface="HGP創英角ｺﾞｼｯｸUB" pitchFamily="50" charset="-128"/>
              </a:endParaRPr>
            </a:p>
          </p:txBody>
        </p:sp>
        <p:sp>
          <p:nvSpPr>
            <p:cNvPr id="18" name="円弧 17"/>
            <p:cNvSpPr/>
            <p:nvPr/>
          </p:nvSpPr>
          <p:spPr>
            <a:xfrm rot="2597958">
              <a:off x="15" y="845"/>
              <a:ext cx="2340" cy="1948"/>
            </a:xfrm>
            <a:prstGeom prst="arc">
              <a:avLst>
                <a:gd name="adj1" fmla="val 17875796"/>
                <a:gd name="adj2" fmla="val 3011468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grpSp>
          <p:nvGrpSpPr>
            <p:cNvPr id="24620" name="Group 92"/>
            <p:cNvGrpSpPr>
              <a:grpSpLocks/>
            </p:cNvGrpSpPr>
            <p:nvPr/>
          </p:nvGrpSpPr>
          <p:grpSpPr bwMode="auto">
            <a:xfrm>
              <a:off x="1164" y="1638"/>
              <a:ext cx="1007" cy="1098"/>
              <a:chOff x="1164" y="1638"/>
              <a:chExt cx="1007" cy="1098"/>
            </a:xfrm>
          </p:grpSpPr>
          <p:grpSp>
            <p:nvGrpSpPr>
              <p:cNvPr id="24621" name="グループ化 100"/>
              <p:cNvGrpSpPr>
                <a:grpSpLocks/>
              </p:cNvGrpSpPr>
              <p:nvPr/>
            </p:nvGrpSpPr>
            <p:grpSpPr bwMode="auto">
              <a:xfrm rot="-6010491">
                <a:off x="1202" y="2264"/>
                <a:ext cx="479" cy="466"/>
                <a:chOff x="1774432" y="3409894"/>
                <a:chExt cx="760889" cy="740682"/>
              </a:xfrm>
            </p:grpSpPr>
            <p:grpSp>
              <p:nvGrpSpPr>
                <p:cNvPr id="24636" name="グループ化 45"/>
                <p:cNvGrpSpPr>
                  <a:grpSpLocks/>
                </p:cNvGrpSpPr>
                <p:nvPr/>
              </p:nvGrpSpPr>
              <p:grpSpPr bwMode="auto">
                <a:xfrm rot="-2644664">
                  <a:off x="1774432" y="3409894"/>
                  <a:ext cx="379632" cy="571504"/>
                  <a:chOff x="1071538" y="5072074"/>
                  <a:chExt cx="379632" cy="571504"/>
                </a:xfrm>
              </p:grpSpPr>
              <p:grpSp>
                <p:nvGrpSpPr>
                  <p:cNvPr id="24638" name="五角形 46"/>
                  <p:cNvGrpSpPr>
                    <a:grpSpLocks/>
                  </p:cNvGrpSpPr>
                  <p:nvPr/>
                </p:nvGrpSpPr>
                <p:grpSpPr bwMode="auto">
                  <a:xfrm rot="8655155">
                    <a:off x="1056094" y="5276908"/>
                    <a:ext cx="432816" cy="426720"/>
                    <a:chOff x="1621536" y="3840480"/>
                    <a:chExt cx="432816" cy="426720"/>
                  </a:xfrm>
                </p:grpSpPr>
                <p:pic>
                  <p:nvPicPr>
                    <p:cNvPr id="24640" name="五角形 46"/>
                    <p:cNvPicPr>
                      <a:picLocks noChangeArrowheads="1"/>
                    </p:cNvPicPr>
                    <p:nvPr/>
                  </p:nvPicPr>
                  <p:blipFill>
                    <a:blip r:embed="rId2"/>
                    <a:srcRect/>
                    <a:stretch>
                      <a:fillRect/>
                    </a:stretch>
                  </p:blipFill>
                  <p:spPr bwMode="auto">
                    <a:xfrm>
                      <a:off x="1621536" y="3840480"/>
                      <a:ext cx="432816" cy="42672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24641" name="Text Box 81"/>
                    <p:cNvSpPr txBox="1">
                      <a:spLocks noChangeArrowheads="1"/>
                    </p:cNvSpPr>
                    <p:nvPr/>
                  </p:nvSpPr>
                  <p:spPr bwMode="auto">
                    <a:xfrm rot="-8655156">
                      <a:off x="1734529" y="3908608"/>
                      <a:ext cx="234626" cy="29001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10800000" anchor="ctr"/>
                    <a:lstStyle/>
                    <a:p>
                      <a:pPr algn="ctr"/>
                      <a:endParaRPr lang="ja-JP" altLang="en-US">
                        <a:solidFill>
                          <a:srgbClr val="FFFFFF"/>
                        </a:solidFill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p:txBody>
                </p:sp>
              </p:grpSp>
              <p:sp>
                <p:nvSpPr>
                  <p:cNvPr id="48" name="円/楕円 47"/>
                  <p:cNvSpPr>
                    <a:spLocks noChangeArrowheads="1"/>
                  </p:cNvSpPr>
                  <p:nvPr/>
                </p:nvSpPr>
                <p:spPr bwMode="auto">
                  <a:xfrm>
                    <a:off x="1127800" y="5078744"/>
                    <a:ext cx="284340" cy="28927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B8B8B8"/>
                      </a:gs>
                      <a:gs pos="50000">
                        <a:srgbClr val="D3D3D3"/>
                      </a:gs>
                      <a:gs pos="100000">
                        <a:srgbClr val="E9E9E9"/>
                      </a:gs>
                    </a:gsLst>
                    <a:lin ang="2700000" scaled="1"/>
                  </a:gradFill>
                  <a:ln w="38100" algn="ctr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rot="10800000" anchor="ctr"/>
                  <a:lstStyle/>
                  <a:p>
                    <a:pPr algn="ctr">
                      <a:defRPr/>
                    </a:pPr>
                    <a:endParaRPr lang="ja-JP" altLang="en-US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</p:grpSp>
            <p:sp>
              <p:nvSpPr>
                <p:cNvPr id="24637" name="Rectangle 40"/>
                <p:cNvSpPr>
                  <a:spLocks noChangeArrowheads="1"/>
                </p:cNvSpPr>
                <p:nvPr/>
              </p:nvSpPr>
              <p:spPr bwMode="auto">
                <a:xfrm rot="-2644664">
                  <a:off x="2027003" y="3845402"/>
                  <a:ext cx="508318" cy="305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/>
                  <a:r>
                    <a:rPr kumimoji="0" lang="ja-JP" altLang="en-US" sz="2000"/>
                    <a:t>制作</a:t>
                  </a:r>
                  <a:endParaRPr kumimoji="0" lang="en-US" altLang="ja-JP" sz="2000"/>
                </a:p>
              </p:txBody>
            </p:sp>
          </p:grpSp>
          <p:grpSp>
            <p:nvGrpSpPr>
              <p:cNvPr id="24622" name="グループ化 99"/>
              <p:cNvGrpSpPr>
                <a:grpSpLocks/>
              </p:cNvGrpSpPr>
              <p:nvPr/>
            </p:nvGrpSpPr>
            <p:grpSpPr bwMode="auto">
              <a:xfrm rot="4187507">
                <a:off x="1677" y="1679"/>
                <a:ext cx="535" cy="453"/>
                <a:chOff x="2385445" y="2576857"/>
                <a:chExt cx="849037" cy="718687"/>
              </a:xfrm>
            </p:grpSpPr>
            <p:grpSp>
              <p:nvGrpSpPr>
                <p:cNvPr id="24630" name="グループ化 42"/>
                <p:cNvGrpSpPr>
                  <a:grpSpLocks/>
                </p:cNvGrpSpPr>
                <p:nvPr/>
              </p:nvGrpSpPr>
              <p:grpSpPr bwMode="auto">
                <a:xfrm rot="-2644664">
                  <a:off x="2385445" y="2576857"/>
                  <a:ext cx="379632" cy="571504"/>
                  <a:chOff x="1071538" y="5072074"/>
                  <a:chExt cx="379632" cy="571504"/>
                </a:xfrm>
              </p:grpSpPr>
              <p:sp>
                <p:nvSpPr>
                  <p:cNvPr id="44" name="五角形 43"/>
                  <p:cNvSpPr/>
                  <p:nvPr/>
                </p:nvSpPr>
                <p:spPr>
                  <a:xfrm>
                    <a:off x="1071538" y="5263946"/>
                    <a:ext cx="379632" cy="379632"/>
                  </a:xfrm>
                  <a:prstGeom prst="pentagon">
                    <a:avLst/>
                  </a:prstGeom>
                  <a:gradFill flip="none" rotWithShape="1">
                    <a:gsLst>
                      <a:gs pos="26000">
                        <a:schemeClr val="accent2"/>
                      </a:gs>
                      <a:gs pos="50000">
                        <a:schemeClr val="accent2">
                          <a:tint val="44500"/>
                          <a:satMod val="160000"/>
                        </a:schemeClr>
                      </a:gs>
                      <a:gs pos="100000">
                        <a:schemeClr val="accent2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r="100000" b="100000"/>
                    </a:path>
                    <a:tileRect l="-100000" t="-100000"/>
                  </a:gradFill>
                  <a:ln w="381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/>
                  </a:p>
                </p:txBody>
              </p:sp>
              <p:sp>
                <p:nvSpPr>
                  <p:cNvPr id="45" name="円/楕円 44"/>
                  <p:cNvSpPr/>
                  <p:nvPr/>
                </p:nvSpPr>
                <p:spPr>
                  <a:xfrm>
                    <a:off x="1060045" y="5044738"/>
                    <a:ext cx="277722" cy="282398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tx1">
                          <a:lumMod val="50000"/>
                          <a:lumOff val="50000"/>
                          <a:tint val="66000"/>
                          <a:satMod val="160000"/>
                        </a:schemeClr>
                      </a:gs>
                      <a:gs pos="50000">
                        <a:schemeClr val="tx1">
                          <a:lumMod val="50000"/>
                          <a:lumOff val="50000"/>
                          <a:tint val="44500"/>
                          <a:satMod val="160000"/>
                        </a:schemeClr>
                      </a:gs>
                      <a:gs pos="100000">
                        <a:schemeClr val="tx1">
                          <a:lumMod val="50000"/>
                          <a:lumOff val="50000"/>
                          <a:tint val="23500"/>
                          <a:satMod val="160000"/>
                        </a:schemeClr>
                      </a:gs>
                    </a:gsLst>
                    <a:lin ang="2700000" scaled="1"/>
                    <a:tileRect/>
                  </a:gradFill>
                  <a:ln w="381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ja-JP" altLang="en-US"/>
                  </a:p>
                </p:txBody>
              </p:sp>
            </p:grpSp>
            <p:sp>
              <p:nvSpPr>
                <p:cNvPr id="24631" name="Rectangle 40"/>
                <p:cNvSpPr>
                  <a:spLocks noChangeArrowheads="1"/>
                </p:cNvSpPr>
                <p:nvPr/>
              </p:nvSpPr>
              <p:spPr bwMode="auto">
                <a:xfrm rot="-2644664">
                  <a:off x="2525100" y="2990935"/>
                  <a:ext cx="709382" cy="3046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/>
                  <a:r>
                    <a:rPr kumimoji="0" lang="ja-JP" altLang="en-US" sz="2000"/>
                    <a:t>マーケ</a:t>
                  </a:r>
                  <a:endParaRPr kumimoji="0" lang="en-US" altLang="ja-JP" sz="2000"/>
                </a:p>
              </p:txBody>
            </p:sp>
          </p:grpSp>
          <p:grpSp>
            <p:nvGrpSpPr>
              <p:cNvPr id="24623" name="グループ化 98"/>
              <p:cNvGrpSpPr>
                <a:grpSpLocks/>
              </p:cNvGrpSpPr>
              <p:nvPr/>
            </p:nvGrpSpPr>
            <p:grpSpPr bwMode="auto">
              <a:xfrm rot="-979908">
                <a:off x="1164" y="1746"/>
                <a:ext cx="386" cy="470"/>
                <a:chOff x="1666283" y="2572717"/>
                <a:chExt cx="611387" cy="745834"/>
              </a:xfrm>
            </p:grpSpPr>
            <p:grpSp>
              <p:nvGrpSpPr>
                <p:cNvPr id="24624" name="グループ化 28"/>
                <p:cNvGrpSpPr>
                  <a:grpSpLocks/>
                </p:cNvGrpSpPr>
                <p:nvPr/>
              </p:nvGrpSpPr>
              <p:grpSpPr bwMode="auto">
                <a:xfrm rot="-2644664">
                  <a:off x="1666283" y="2572717"/>
                  <a:ext cx="379632" cy="571504"/>
                  <a:chOff x="1071538" y="5072074"/>
                  <a:chExt cx="379632" cy="571504"/>
                </a:xfrm>
              </p:grpSpPr>
              <p:grpSp>
                <p:nvGrpSpPr>
                  <p:cNvPr id="24626" name="五角形 24"/>
                  <p:cNvGrpSpPr>
                    <a:grpSpLocks/>
                  </p:cNvGrpSpPr>
                  <p:nvPr/>
                </p:nvGrpSpPr>
                <p:grpSpPr bwMode="auto">
                  <a:xfrm rot="3624572">
                    <a:off x="1053164" y="5261230"/>
                    <a:ext cx="438912" cy="432816"/>
                    <a:chOff x="1438656" y="2926080"/>
                    <a:chExt cx="438912" cy="432816"/>
                  </a:xfrm>
                </p:grpSpPr>
                <p:pic>
                  <p:nvPicPr>
                    <p:cNvPr id="24628" name="五角形 24"/>
                    <p:cNvPicPr>
                      <a:picLocks noChangeArrowheads="1"/>
                    </p:cNvPicPr>
                    <p:nvPr/>
                  </p:nvPicPr>
                  <p:blipFill>
                    <a:blip r:embed="rId3"/>
                    <a:srcRect/>
                    <a:stretch>
                      <a:fillRect/>
                    </a:stretch>
                  </p:blipFill>
                  <p:spPr bwMode="auto">
                    <a:xfrm>
                      <a:off x="1438656" y="2926080"/>
                      <a:ext cx="438912" cy="43281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24629" name="Text Box 69"/>
                    <p:cNvSpPr txBox="1">
                      <a:spLocks noChangeArrowheads="1"/>
                    </p:cNvSpPr>
                    <p:nvPr/>
                  </p:nvSpPr>
                  <p:spPr bwMode="auto">
                    <a:xfrm rot="-3624573">
                      <a:off x="1553439" y="3017616"/>
                      <a:ext cx="234626" cy="29001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eaVert" anchor="ctr"/>
                    <a:lstStyle/>
                    <a:p>
                      <a:pPr algn="ctr"/>
                      <a:endParaRPr lang="ja-JP" altLang="en-US">
                        <a:solidFill>
                          <a:srgbClr val="FFFFFF"/>
                        </a:solidFill>
                        <a:latin typeface="HGP創英角ｺﾞｼｯｸUB" pitchFamily="50" charset="-128"/>
                        <a:ea typeface="HGP創英角ｺﾞｼｯｸUB" pitchFamily="50" charset="-128"/>
                      </a:endParaRPr>
                    </a:p>
                  </p:txBody>
                </p:sp>
              </p:grpSp>
              <p:sp>
                <p:nvSpPr>
                  <p:cNvPr id="28" name="円/楕円 27"/>
                  <p:cNvSpPr>
                    <a:spLocks noChangeArrowheads="1"/>
                  </p:cNvSpPr>
                  <p:nvPr/>
                </p:nvSpPr>
                <p:spPr bwMode="auto">
                  <a:xfrm>
                    <a:off x="1168449" y="5015985"/>
                    <a:ext cx="293022" cy="28563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B8B8B8"/>
                      </a:gs>
                      <a:gs pos="50000">
                        <a:srgbClr val="D3D3D3"/>
                      </a:gs>
                      <a:gs pos="100000">
                        <a:srgbClr val="E9E9E9"/>
                      </a:gs>
                    </a:gsLst>
                    <a:lin ang="2700000" scaled="1"/>
                  </a:gradFill>
                  <a:ln w="38100" algn="ctr">
                    <a:solidFill>
                      <a:srgbClr val="404040"/>
                    </a:solidFill>
                    <a:round/>
                    <a:headEnd/>
                    <a:tailEnd/>
                  </a:ln>
                </p:spPr>
                <p:txBody>
                  <a:bodyPr vert="eaVert" anchor="ctr"/>
                  <a:lstStyle/>
                  <a:p>
                    <a:pPr algn="ctr">
                      <a:defRPr/>
                    </a:pPr>
                    <a:endParaRPr lang="ja-JP" altLang="en-US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</p:grpSp>
            <p:sp>
              <p:nvSpPr>
                <p:cNvPr id="24625" name="Rectangle 40"/>
                <p:cNvSpPr>
                  <a:spLocks noChangeArrowheads="1"/>
                </p:cNvSpPr>
                <p:nvPr/>
              </p:nvSpPr>
              <p:spPr bwMode="auto">
                <a:xfrm rot="-2644664">
                  <a:off x="2052756" y="3013870"/>
                  <a:ext cx="224914" cy="3046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/>
                  <a:r>
                    <a:rPr kumimoji="0" lang="en-US" altLang="ja-JP" sz="2000"/>
                    <a:t>IT</a:t>
                  </a:r>
                </a:p>
              </p:txBody>
            </p:sp>
          </p:grpSp>
        </p:grpSp>
      </p:grpSp>
      <p:cxnSp>
        <p:nvCxnSpPr>
          <p:cNvPr id="87" name="直線矢印コネクタ 86"/>
          <p:cNvCxnSpPr>
            <a:cxnSpLocks noChangeShapeType="1"/>
          </p:cNvCxnSpPr>
          <p:nvPr/>
        </p:nvCxnSpPr>
        <p:spPr bwMode="auto">
          <a:xfrm>
            <a:off x="3827463" y="2857500"/>
            <a:ext cx="2071687" cy="1588"/>
          </a:xfrm>
          <a:prstGeom prst="straightConnector1">
            <a:avLst/>
          </a:prstGeom>
          <a:noFill/>
          <a:ln w="76200" algn="ctr">
            <a:solidFill>
              <a:schemeClr val="accent2"/>
            </a:solidFill>
            <a:prstDash val="sysDot"/>
            <a:round/>
            <a:headEnd type="arrow" w="med" len="med"/>
            <a:tailEnd type="arrow" w="med" len="med"/>
          </a:ln>
        </p:spPr>
      </p:cxnSp>
      <p:cxnSp>
        <p:nvCxnSpPr>
          <p:cNvPr id="89" name="直線矢印コネクタ 88"/>
          <p:cNvCxnSpPr>
            <a:cxnSpLocks noChangeShapeType="1"/>
          </p:cNvCxnSpPr>
          <p:nvPr/>
        </p:nvCxnSpPr>
        <p:spPr bwMode="auto">
          <a:xfrm>
            <a:off x="3113088" y="4357688"/>
            <a:ext cx="1428750" cy="1214437"/>
          </a:xfrm>
          <a:prstGeom prst="straightConnector1">
            <a:avLst/>
          </a:prstGeom>
          <a:noFill/>
          <a:ln w="76200" algn="ctr">
            <a:solidFill>
              <a:schemeClr val="accent2"/>
            </a:solidFill>
            <a:prstDash val="sysDot"/>
            <a:round/>
            <a:headEnd type="arrow" w="med" len="med"/>
            <a:tailEnd/>
          </a:ln>
        </p:spPr>
      </p:cxnSp>
      <p:cxnSp>
        <p:nvCxnSpPr>
          <p:cNvPr id="92" name="直線矢印コネクタ 91"/>
          <p:cNvCxnSpPr>
            <a:cxnSpLocks noChangeShapeType="1"/>
          </p:cNvCxnSpPr>
          <p:nvPr/>
        </p:nvCxnSpPr>
        <p:spPr bwMode="auto">
          <a:xfrm flipH="1">
            <a:off x="5256213" y="4357688"/>
            <a:ext cx="1428750" cy="1214437"/>
          </a:xfrm>
          <a:prstGeom prst="straightConnector1">
            <a:avLst/>
          </a:prstGeom>
          <a:noFill/>
          <a:ln w="76200" algn="ctr">
            <a:solidFill>
              <a:schemeClr val="accent2"/>
            </a:solidFill>
            <a:prstDash val="sysDot"/>
            <a:round/>
            <a:headEnd type="arrow" w="med" len="med"/>
            <a:tailEnd/>
          </a:ln>
        </p:spPr>
      </p:cxnSp>
      <p:grpSp>
        <p:nvGrpSpPr>
          <p:cNvPr id="17" name="Group 95"/>
          <p:cNvGrpSpPr>
            <a:grpSpLocks/>
          </p:cNvGrpSpPr>
          <p:nvPr/>
        </p:nvGrpSpPr>
        <p:grpSpPr bwMode="auto">
          <a:xfrm>
            <a:off x="6113463" y="1357313"/>
            <a:ext cx="3714750" cy="3092450"/>
            <a:chOff x="3851" y="855"/>
            <a:chExt cx="2340" cy="1948"/>
          </a:xfrm>
        </p:grpSpPr>
        <p:sp>
          <p:nvSpPr>
            <p:cNvPr id="24597" name="Rectangle 40"/>
            <p:cNvSpPr>
              <a:spLocks noChangeArrowheads="1"/>
            </p:cNvSpPr>
            <p:nvPr/>
          </p:nvSpPr>
          <p:spPr bwMode="auto">
            <a:xfrm flipH="1">
              <a:off x="4537" y="1342"/>
              <a:ext cx="78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kumimoji="0" lang="ja-JP" altLang="en-US" sz="2800">
                  <a:solidFill>
                    <a:schemeClr val="accent1"/>
                  </a:solidFill>
                  <a:ea typeface="HGP創英角ｺﾞｼｯｸUB" pitchFamily="50" charset="-128"/>
                </a:rPr>
                <a:t>ベンダー</a:t>
              </a:r>
              <a:endParaRPr kumimoji="0" lang="en-US" altLang="ja-JP" sz="2800">
                <a:solidFill>
                  <a:schemeClr val="accent1"/>
                </a:solidFill>
                <a:ea typeface="HGP創英角ｺﾞｼｯｸUB" pitchFamily="50" charset="-128"/>
              </a:endParaRPr>
            </a:p>
          </p:txBody>
        </p:sp>
        <p:sp>
          <p:nvSpPr>
            <p:cNvPr id="113" name="円弧 112"/>
            <p:cNvSpPr/>
            <p:nvPr/>
          </p:nvSpPr>
          <p:spPr>
            <a:xfrm rot="19002042" flipH="1">
              <a:off x="3851" y="855"/>
              <a:ext cx="2340" cy="1947"/>
            </a:xfrm>
            <a:prstGeom prst="arc">
              <a:avLst>
                <a:gd name="adj1" fmla="val 17875796"/>
                <a:gd name="adj2" fmla="val 3011468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grpSp>
          <p:nvGrpSpPr>
            <p:cNvPr id="24599" name="Group 91"/>
            <p:cNvGrpSpPr>
              <a:grpSpLocks/>
            </p:cNvGrpSpPr>
            <p:nvPr/>
          </p:nvGrpSpPr>
          <p:grpSpPr bwMode="auto">
            <a:xfrm>
              <a:off x="4114" y="1570"/>
              <a:ext cx="951" cy="1233"/>
              <a:chOff x="4114" y="1570"/>
              <a:chExt cx="951" cy="1233"/>
            </a:xfrm>
          </p:grpSpPr>
          <p:grpSp>
            <p:nvGrpSpPr>
              <p:cNvPr id="24600" name="グループ化 45"/>
              <p:cNvGrpSpPr>
                <a:grpSpLocks/>
              </p:cNvGrpSpPr>
              <p:nvPr/>
            </p:nvGrpSpPr>
            <p:grpSpPr bwMode="auto">
              <a:xfrm rot="8655155" flipH="1">
                <a:off x="4689" y="2443"/>
                <a:ext cx="239" cy="360"/>
                <a:chOff x="1071538" y="5072074"/>
                <a:chExt cx="379632" cy="571504"/>
              </a:xfrm>
            </p:grpSpPr>
            <p:grpSp>
              <p:nvGrpSpPr>
                <p:cNvPr id="24614" name="五角形 116"/>
                <p:cNvGrpSpPr>
                  <a:grpSpLocks/>
                </p:cNvGrpSpPr>
                <p:nvPr/>
              </p:nvGrpSpPr>
              <p:grpSpPr bwMode="auto">
                <a:xfrm rot="8655155" flipH="1">
                  <a:off x="1054095" y="5274421"/>
                  <a:ext cx="432816" cy="426720"/>
                  <a:chOff x="6858000" y="3858768"/>
                  <a:chExt cx="432816" cy="426720"/>
                </a:xfrm>
              </p:grpSpPr>
              <p:pic>
                <p:nvPicPr>
                  <p:cNvPr id="24616" name="五角形 116"/>
                  <p:cNvPicPr>
                    <a:picLocks noChangeArrowheads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6858000" y="3858768"/>
                    <a:ext cx="432816" cy="42672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4617" name="Text Box 51"/>
                  <p:cNvSpPr txBox="1">
                    <a:spLocks noChangeArrowheads="1"/>
                  </p:cNvSpPr>
                  <p:nvPr/>
                </p:nvSpPr>
                <p:spPr bwMode="auto">
                  <a:xfrm rot="8655155">
                    <a:off x="6943366" y="3923709"/>
                    <a:ext cx="234626" cy="29001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anchor="ctr"/>
                  <a:lstStyle/>
                  <a:p>
                    <a:pPr algn="ctr"/>
                    <a:endParaRPr lang="ja-JP" altLang="en-US">
                      <a:solidFill>
                        <a:srgbClr val="FFFFFF"/>
                      </a:solidFill>
                      <a:latin typeface="HGP創英角ｺﾞｼｯｸUB" pitchFamily="50" charset="-128"/>
                      <a:ea typeface="HGP創英角ｺﾞｼｯｸUB" pitchFamily="50" charset="-128"/>
                    </a:endParaRPr>
                  </a:p>
                </p:txBody>
              </p:sp>
            </p:grpSp>
            <p:sp>
              <p:nvSpPr>
                <p:cNvPr id="118" name="円/楕円 117"/>
                <p:cNvSpPr>
                  <a:spLocks noChangeArrowheads="1"/>
                </p:cNvSpPr>
                <p:nvPr/>
              </p:nvSpPr>
              <p:spPr bwMode="auto">
                <a:xfrm>
                  <a:off x="1118485" y="5072670"/>
                  <a:ext cx="284326" cy="2857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B8B8B8"/>
                    </a:gs>
                    <a:gs pos="50000">
                      <a:srgbClr val="D3D3D3"/>
                    </a:gs>
                    <a:gs pos="100000">
                      <a:srgbClr val="E9E9E9"/>
                    </a:gs>
                  </a:gsLst>
                  <a:lin ang="2700000" scaled="1"/>
                </a:gradFill>
                <a:ln w="38100" algn="ctr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rot="10800000" anchor="ctr"/>
                <a:lstStyle/>
                <a:p>
                  <a:pPr algn="ctr">
                    <a:defRPr/>
                  </a:pPr>
                  <a:endParaRPr lang="ja-JP" alt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</p:grpSp>
          <p:sp>
            <p:nvSpPr>
              <p:cNvPr id="24601" name="Rectangle 40"/>
              <p:cNvSpPr>
                <a:spLocks noChangeArrowheads="1"/>
              </p:cNvSpPr>
              <p:nvPr/>
            </p:nvSpPr>
            <p:spPr bwMode="auto">
              <a:xfrm rot="8655155" flipH="1">
                <a:off x="4487" y="2307"/>
                <a:ext cx="305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kumimoji="0" lang="ja-JP" altLang="en-US" sz="2000"/>
                  <a:t>ＳＩ</a:t>
                </a:r>
                <a:r>
                  <a:rPr kumimoji="0" lang="en-US" altLang="ja-JP" sz="2000"/>
                  <a:t>er</a:t>
                </a:r>
              </a:p>
            </p:txBody>
          </p:sp>
          <p:grpSp>
            <p:nvGrpSpPr>
              <p:cNvPr id="24602" name="グループ化 42"/>
              <p:cNvGrpSpPr>
                <a:grpSpLocks/>
              </p:cNvGrpSpPr>
              <p:nvPr/>
            </p:nvGrpSpPr>
            <p:grpSpPr bwMode="auto">
              <a:xfrm rot="20057157" flipH="1">
                <a:off x="4114" y="1570"/>
                <a:ext cx="239" cy="359"/>
                <a:chOff x="1071538" y="5072074"/>
                <a:chExt cx="379632" cy="571504"/>
              </a:xfrm>
            </p:grpSpPr>
            <p:sp>
              <p:nvSpPr>
                <p:cNvPr id="122" name="五角形 121"/>
                <p:cNvSpPr/>
                <p:nvPr/>
              </p:nvSpPr>
              <p:spPr>
                <a:xfrm>
                  <a:off x="1071538" y="5263946"/>
                  <a:ext cx="379632" cy="379632"/>
                </a:xfrm>
                <a:prstGeom prst="pentagon">
                  <a:avLst/>
                </a:prstGeom>
                <a:gradFill flip="none" rotWithShape="1">
                  <a:gsLst>
                    <a:gs pos="26000">
                      <a:schemeClr val="accent2"/>
                    </a:gs>
                    <a:gs pos="50000">
                      <a:schemeClr val="accent2">
                        <a:tint val="44500"/>
                        <a:satMod val="160000"/>
                      </a:schemeClr>
                    </a:gs>
                    <a:gs pos="100000">
                      <a:schemeClr val="accent2">
                        <a:tint val="23500"/>
                        <a:satMod val="160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381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123" name="円/楕円 122"/>
                <p:cNvSpPr/>
                <p:nvPr/>
              </p:nvSpPr>
              <p:spPr>
                <a:xfrm>
                  <a:off x="1140514" y="5046121"/>
                  <a:ext cx="284327" cy="28654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  <a:tint val="66000"/>
                        <a:satMod val="160000"/>
                      </a:schemeClr>
                    </a:gs>
                    <a:gs pos="50000">
                      <a:schemeClr val="tx1">
                        <a:lumMod val="50000"/>
                        <a:lumOff val="50000"/>
                        <a:tint val="44500"/>
                        <a:satMod val="160000"/>
                      </a:schemeClr>
                    </a:gs>
                    <a:gs pos="100000">
                      <a:schemeClr val="tx1">
                        <a:lumMod val="50000"/>
                        <a:lumOff val="50000"/>
                        <a:tint val="23500"/>
                        <a:satMod val="160000"/>
                      </a:schemeClr>
                    </a:gs>
                  </a:gsLst>
                  <a:lin ang="2700000" scaled="1"/>
                  <a:tileRect/>
                </a:gradFill>
                <a:ln w="381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</p:grpSp>
          <p:sp>
            <p:nvSpPr>
              <p:cNvPr id="24603" name="Rectangle 40"/>
              <p:cNvSpPr>
                <a:spLocks noChangeArrowheads="1"/>
              </p:cNvSpPr>
              <p:nvPr/>
            </p:nvSpPr>
            <p:spPr bwMode="auto">
              <a:xfrm rot="20057157" flipH="1">
                <a:off x="4198" y="1901"/>
                <a:ext cx="32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kumimoji="0" lang="ja-JP" altLang="en-US" sz="2000"/>
                  <a:t>制作</a:t>
                </a:r>
                <a:endParaRPr kumimoji="0" lang="en-US" altLang="ja-JP" sz="2000"/>
              </a:p>
            </p:txBody>
          </p:sp>
          <p:grpSp>
            <p:nvGrpSpPr>
              <p:cNvPr id="24604" name="グループ化 28"/>
              <p:cNvGrpSpPr>
                <a:grpSpLocks/>
              </p:cNvGrpSpPr>
              <p:nvPr/>
            </p:nvGrpSpPr>
            <p:grpSpPr bwMode="auto">
              <a:xfrm rot="3624572" flipH="1">
                <a:off x="4765" y="1751"/>
                <a:ext cx="239" cy="360"/>
                <a:chOff x="1071538" y="5072074"/>
                <a:chExt cx="379632" cy="571504"/>
              </a:xfrm>
            </p:grpSpPr>
            <p:grpSp>
              <p:nvGrpSpPr>
                <p:cNvPr id="24606" name="五角形 126"/>
                <p:cNvGrpSpPr>
                  <a:grpSpLocks/>
                </p:cNvGrpSpPr>
                <p:nvPr/>
              </p:nvGrpSpPr>
              <p:grpSpPr bwMode="auto">
                <a:xfrm rot="3624572" flipH="1">
                  <a:off x="1050477" y="5262949"/>
                  <a:ext cx="438912" cy="432816"/>
                  <a:chOff x="7034784" y="2944368"/>
                  <a:chExt cx="438912" cy="432816"/>
                </a:xfrm>
              </p:grpSpPr>
              <p:pic>
                <p:nvPicPr>
                  <p:cNvPr id="24608" name="五角形 126"/>
                  <p:cNvPicPr>
                    <a:picLocks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7034784" y="2944368"/>
                    <a:ext cx="438912" cy="43281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4609" name="Text Box 39"/>
                  <p:cNvSpPr txBox="1">
                    <a:spLocks noChangeArrowheads="1"/>
                  </p:cNvSpPr>
                  <p:nvPr/>
                </p:nvSpPr>
                <p:spPr bwMode="auto">
                  <a:xfrm rot="3624572">
                    <a:off x="7124455" y="3032718"/>
                    <a:ext cx="234626" cy="29001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rot="10800000" vert="eaVert" anchor="ctr"/>
                  <a:lstStyle/>
                  <a:p>
                    <a:pPr algn="ctr"/>
                    <a:endParaRPr lang="ja-JP" altLang="en-US">
                      <a:solidFill>
                        <a:srgbClr val="FFFFFF"/>
                      </a:solidFill>
                      <a:latin typeface="HGP創英角ｺﾞｼｯｸUB" pitchFamily="50" charset="-128"/>
                      <a:ea typeface="HGP創英角ｺﾞｼｯｸUB" pitchFamily="50" charset="-128"/>
                    </a:endParaRPr>
                  </a:p>
                </p:txBody>
              </p:sp>
            </p:grpSp>
            <p:sp>
              <p:nvSpPr>
                <p:cNvPr id="128" name="円/楕円 127"/>
                <p:cNvSpPr>
                  <a:spLocks noChangeArrowheads="1"/>
                </p:cNvSpPr>
                <p:nvPr/>
              </p:nvSpPr>
              <p:spPr bwMode="auto">
                <a:xfrm>
                  <a:off x="1143761" y="5054046"/>
                  <a:ext cx="284327" cy="2857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B8B8B8"/>
                    </a:gs>
                    <a:gs pos="50000">
                      <a:srgbClr val="D3D3D3"/>
                    </a:gs>
                    <a:gs pos="100000">
                      <a:srgbClr val="E9E9E9"/>
                    </a:gs>
                  </a:gsLst>
                  <a:lin ang="2700000" scaled="1"/>
                </a:gradFill>
                <a:ln w="38100" algn="ctr">
                  <a:solidFill>
                    <a:srgbClr val="404040"/>
                  </a:solidFill>
                  <a:round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>
                    <a:defRPr/>
                  </a:pPr>
                  <a:endParaRPr lang="ja-JP" alt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</p:grpSp>
          <p:sp>
            <p:nvSpPr>
              <p:cNvPr id="24605" name="Rectangle 40"/>
              <p:cNvSpPr>
                <a:spLocks noChangeArrowheads="1"/>
              </p:cNvSpPr>
              <p:nvPr/>
            </p:nvSpPr>
            <p:spPr bwMode="auto">
              <a:xfrm rot="3624572" flipH="1">
                <a:off x="4496" y="1991"/>
                <a:ext cx="387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kumimoji="0" lang="ja-JP" altLang="en-US" sz="2000"/>
                  <a:t>ＣＭＳ</a:t>
                </a:r>
                <a:endParaRPr kumimoji="0" lang="en-US" altLang="ja-JP" sz="2000"/>
              </a:p>
            </p:txBody>
          </p:sp>
        </p:grpSp>
      </p:grpSp>
      <p:grpSp>
        <p:nvGrpSpPr>
          <p:cNvPr id="25" name="Group 96"/>
          <p:cNvGrpSpPr>
            <a:grpSpLocks/>
          </p:cNvGrpSpPr>
          <p:nvPr/>
        </p:nvGrpSpPr>
        <p:grpSpPr bwMode="auto">
          <a:xfrm>
            <a:off x="3644900" y="5572125"/>
            <a:ext cx="2540000" cy="1571625"/>
            <a:chOff x="2296" y="3510"/>
            <a:chExt cx="1600" cy="990"/>
          </a:xfrm>
        </p:grpSpPr>
        <p:sp>
          <p:nvSpPr>
            <p:cNvPr id="85" name="円弧 84"/>
            <p:cNvSpPr>
              <a:spLocks noChangeArrowheads="1"/>
            </p:cNvSpPr>
            <p:nvPr/>
          </p:nvSpPr>
          <p:spPr bwMode="auto">
            <a:xfrm rot="16200000" flipV="1">
              <a:off x="2601" y="3205"/>
              <a:ext cx="990" cy="1600"/>
            </a:xfrm>
            <a:custGeom>
              <a:avLst/>
              <a:gdLst>
                <a:gd name="T0" fmla="*/ 925767 w 1571636"/>
                <a:gd name="T1" fmla="*/ 20303 h 2540018"/>
                <a:gd name="T2" fmla="*/ 785818 w 1571636"/>
                <a:gd name="T3" fmla="*/ 1270009 h 2540018"/>
                <a:gd name="T4" fmla="*/ 888241 w 1571636"/>
                <a:gd name="T5" fmla="*/ 2529184 h 2540018"/>
                <a:gd name="T6" fmla="*/ 11796480 60000 65536"/>
                <a:gd name="T7" fmla="*/ 11796480 60000 65536"/>
                <a:gd name="T8" fmla="*/ 11796480 60000 65536"/>
                <a:gd name="T9" fmla="*/ 888241 w 1571636"/>
                <a:gd name="T10" fmla="*/ 20303 h 2540018"/>
                <a:gd name="T11" fmla="*/ 1571636 w 1571636"/>
                <a:gd name="T12" fmla="*/ 2529184 h 25400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1636" h="2540018" stroke="0">
                  <a:moveTo>
                    <a:pt x="925767" y="20303"/>
                  </a:moveTo>
                  <a:lnTo>
                    <a:pt x="925767" y="20302"/>
                  </a:lnTo>
                  <a:cubicBezTo>
                    <a:pt x="1299705" y="129681"/>
                    <a:pt x="1571636" y="655845"/>
                    <a:pt x="1571636" y="1270009"/>
                  </a:cubicBezTo>
                  <a:cubicBezTo>
                    <a:pt x="1571636" y="1907431"/>
                    <a:pt x="1279279" y="2446104"/>
                    <a:pt x="888238" y="2529184"/>
                  </a:cubicBezTo>
                  <a:lnTo>
                    <a:pt x="785818" y="1270009"/>
                  </a:lnTo>
                  <a:close/>
                </a:path>
                <a:path w="1571636" h="2540018" fill="none">
                  <a:moveTo>
                    <a:pt x="925767" y="20303"/>
                  </a:moveTo>
                  <a:lnTo>
                    <a:pt x="925767" y="20302"/>
                  </a:lnTo>
                  <a:cubicBezTo>
                    <a:pt x="1299705" y="129681"/>
                    <a:pt x="1571636" y="655845"/>
                    <a:pt x="1571636" y="1270009"/>
                  </a:cubicBezTo>
                  <a:cubicBezTo>
                    <a:pt x="1571636" y="1907431"/>
                    <a:pt x="1279279" y="2446104"/>
                    <a:pt x="888238" y="2529184"/>
                  </a:cubicBezTo>
                </a:path>
              </a:pathLst>
            </a:custGeom>
            <a:noFill/>
            <a:ln w="38100" algn="ctr">
              <a:solidFill>
                <a:srgbClr val="E65652"/>
              </a:solidFill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>
                <a:defRPr/>
              </a:pPr>
              <a:endParaRPr lang="ja-JP" altLang="en-US">
                <a:latin typeface="+mn-lt"/>
                <a:ea typeface="+mn-ea"/>
              </a:endParaRPr>
            </a:p>
          </p:txBody>
        </p:sp>
        <p:sp>
          <p:nvSpPr>
            <p:cNvPr id="24596" name="Rectangle 40"/>
            <p:cNvSpPr>
              <a:spLocks noChangeArrowheads="1"/>
            </p:cNvSpPr>
            <p:nvPr/>
          </p:nvSpPr>
          <p:spPr bwMode="auto">
            <a:xfrm flipH="1">
              <a:off x="2745" y="3702"/>
              <a:ext cx="61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kumimoji="0" lang="ja-JP" altLang="en-US" sz="2400">
                  <a:solidFill>
                    <a:schemeClr val="accent1"/>
                  </a:solidFill>
                  <a:ea typeface="HGP創英角ｺﾞｼｯｸUB" pitchFamily="50" charset="-128"/>
                </a:rPr>
                <a:t>メディア</a:t>
              </a:r>
              <a:endParaRPr kumimoji="0" lang="en-US" altLang="ja-JP" sz="2400">
                <a:solidFill>
                  <a:schemeClr val="accent1"/>
                </a:solidFill>
                <a:ea typeface="HGP創英角ｺﾞｼｯｸUB" pitchFamily="50" charset="-128"/>
              </a:endParaRPr>
            </a:p>
          </p:txBody>
        </p:sp>
      </p:grpSp>
      <p:sp>
        <p:nvSpPr>
          <p:cNvPr id="24586" name="WordArt 86"/>
          <p:cNvSpPr>
            <a:spLocks noChangeArrowheads="1" noChangeShapeType="1" noTextEdit="1"/>
          </p:cNvSpPr>
          <p:nvPr/>
        </p:nvSpPr>
        <p:spPr bwMode="auto">
          <a:xfrm>
            <a:off x="865188" y="4724400"/>
            <a:ext cx="2376487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ja-JP" sz="3600" kern="10">
                <a:ln w="9525">
                  <a:noFill/>
                  <a:round/>
                  <a:headEnd/>
                  <a:tailEnd/>
                </a:ln>
                <a:solidFill>
                  <a:schemeClr val="bg2"/>
                </a:solidFill>
                <a:latin typeface="Franklin Gothic Heavy"/>
              </a:rPr>
              <a:t>CMS</a:t>
            </a:r>
            <a:endParaRPr lang="ja-JP" altLang="en-US" sz="3600" kern="10">
              <a:ln w="9525">
                <a:noFill/>
                <a:round/>
                <a:headEnd/>
                <a:tailEnd/>
              </a:ln>
              <a:solidFill>
                <a:schemeClr val="bg2"/>
              </a:solidFill>
              <a:latin typeface="Franklin Gothic Heavy"/>
            </a:endParaRPr>
          </a:p>
        </p:txBody>
      </p:sp>
      <p:sp>
        <p:nvSpPr>
          <p:cNvPr id="24587" name="WordArt 87"/>
          <p:cNvSpPr>
            <a:spLocks noChangeArrowheads="1" noChangeShapeType="1" noTextEdit="1"/>
          </p:cNvSpPr>
          <p:nvPr/>
        </p:nvSpPr>
        <p:spPr bwMode="auto">
          <a:xfrm>
            <a:off x="6626225" y="4724400"/>
            <a:ext cx="1368425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ja-JP" sz="3600" kern="10">
                <a:ln w="9525">
                  <a:noFill/>
                  <a:round/>
                  <a:headEnd/>
                  <a:tailEnd/>
                </a:ln>
                <a:solidFill>
                  <a:schemeClr val="bg2"/>
                </a:solidFill>
                <a:latin typeface="Franklin Gothic Heavy"/>
              </a:rPr>
              <a:t>IA</a:t>
            </a:r>
            <a:endParaRPr lang="ja-JP" altLang="en-US" sz="3600" kern="10">
              <a:ln w="9525">
                <a:noFill/>
                <a:round/>
                <a:headEnd/>
                <a:tailEnd/>
              </a:ln>
              <a:solidFill>
                <a:schemeClr val="bg2"/>
              </a:solidFill>
              <a:latin typeface="Franklin Gothic Heavy"/>
            </a:endParaRPr>
          </a:p>
        </p:txBody>
      </p:sp>
      <p:sp>
        <p:nvSpPr>
          <p:cNvPr id="1113" name="AutoShape 89"/>
          <p:cNvSpPr>
            <a:spLocks noChangeArrowheads="1"/>
          </p:cNvSpPr>
          <p:nvPr/>
        </p:nvSpPr>
        <p:spPr bwMode="auto">
          <a:xfrm>
            <a:off x="2738438" y="2133600"/>
            <a:ext cx="4319587" cy="3600450"/>
          </a:xfrm>
          <a:prstGeom prst="star5">
            <a:avLst/>
          </a:prstGeom>
          <a:gradFill rotWithShape="1">
            <a:gsLst>
              <a:gs pos="0">
                <a:srgbClr val="FFFF00">
                  <a:gamma/>
                  <a:tint val="28627"/>
                  <a:invGamma/>
                </a:srgbClr>
              </a:gs>
              <a:gs pos="100000">
                <a:srgbClr val="FFFF00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ja-JP" altLang="en-US" sz="3200">
                <a:solidFill>
                  <a:schemeClr val="accent1"/>
                </a:solidFill>
                <a:ea typeface="HGP創英角ｺﾞｼｯｸUB" pitchFamily="50" charset="-128"/>
              </a:rPr>
              <a:t>相乗</a:t>
            </a:r>
          </a:p>
          <a:p>
            <a:pPr algn="ctr">
              <a:defRPr/>
            </a:pPr>
            <a:r>
              <a:rPr lang="ja-JP" altLang="en-US" sz="3200">
                <a:solidFill>
                  <a:schemeClr val="accent1"/>
                </a:solidFill>
                <a:ea typeface="HGP創英角ｺﾞｼｯｸUB" pitchFamily="50" charset="-128"/>
              </a:rPr>
              <a:t>融合</a:t>
            </a:r>
          </a:p>
        </p:txBody>
      </p:sp>
      <p:sp>
        <p:nvSpPr>
          <p:cNvPr id="9" name="角丸四角形 8"/>
          <p:cNvSpPr/>
          <p:nvPr/>
        </p:nvSpPr>
        <p:spPr>
          <a:xfrm>
            <a:off x="4178300" y="4652963"/>
            <a:ext cx="1357313" cy="4984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000">
                <a:solidFill>
                  <a:srgbClr val="C00000"/>
                </a:solidFill>
              </a:rPr>
              <a:t>ブログ</a:t>
            </a:r>
          </a:p>
        </p:txBody>
      </p:sp>
      <p:sp>
        <p:nvSpPr>
          <p:cNvPr id="10" name="角丸四角形 9"/>
          <p:cNvSpPr>
            <a:spLocks noChangeArrowheads="1"/>
          </p:cNvSpPr>
          <p:nvPr/>
        </p:nvSpPr>
        <p:spPr bwMode="auto">
          <a:xfrm>
            <a:off x="4178300" y="2997200"/>
            <a:ext cx="1357313" cy="7858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AA413E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ja-JP" altLang="en-US" sz="230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実践</a:t>
            </a:r>
            <a:r>
              <a:rPr lang="ja-JP" altLang="en-US" sz="2000">
                <a:solidFill>
                  <a:srgbClr val="C00000"/>
                </a:solidFill>
                <a:latin typeface="HGP創英角ｺﾞｼｯｸUB" pitchFamily="50" charset="-128"/>
                <a:ea typeface="HGP創英角ｺﾞｼｯｸUB" pitchFamily="50" charset="-128"/>
              </a:rPr>
              <a:t>メモ</a:t>
            </a:r>
          </a:p>
        </p:txBody>
      </p:sp>
      <p:sp>
        <p:nvSpPr>
          <p:cNvPr id="11" name="角丸四角形 10"/>
          <p:cNvSpPr/>
          <p:nvPr/>
        </p:nvSpPr>
        <p:spPr>
          <a:xfrm>
            <a:off x="4908550" y="3598863"/>
            <a:ext cx="1357313" cy="6477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300">
                <a:solidFill>
                  <a:srgbClr val="C00000"/>
                </a:solidFill>
              </a:rPr>
              <a:t>講演</a:t>
            </a:r>
            <a:r>
              <a:rPr lang="ja-JP" altLang="en-US" sz="2000">
                <a:solidFill>
                  <a:srgbClr val="C00000"/>
                </a:solidFill>
              </a:rPr>
              <a:t>資料</a:t>
            </a:r>
          </a:p>
        </p:txBody>
      </p:sp>
      <p:sp>
        <p:nvSpPr>
          <p:cNvPr id="12" name="角丸四角形 11"/>
          <p:cNvSpPr/>
          <p:nvPr/>
        </p:nvSpPr>
        <p:spPr>
          <a:xfrm>
            <a:off x="3540125" y="3598863"/>
            <a:ext cx="1357313" cy="6477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300">
                <a:solidFill>
                  <a:srgbClr val="C00000"/>
                </a:solidFill>
              </a:rPr>
              <a:t>執筆</a:t>
            </a:r>
            <a:r>
              <a:rPr lang="ja-JP" altLang="en-US" sz="2000">
                <a:solidFill>
                  <a:srgbClr val="C00000"/>
                </a:solidFill>
              </a:rPr>
              <a:t>記事</a:t>
            </a:r>
          </a:p>
        </p:txBody>
      </p:sp>
      <p:sp>
        <p:nvSpPr>
          <p:cNvPr id="7" name="角丸四角形 6"/>
          <p:cNvSpPr>
            <a:spLocks noChangeArrowheads="1"/>
          </p:cNvSpPr>
          <p:nvPr/>
        </p:nvSpPr>
        <p:spPr bwMode="auto">
          <a:xfrm>
            <a:off x="4249738" y="4148138"/>
            <a:ext cx="1223962" cy="4333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AA413E"/>
            </a:solidFill>
            <a:round/>
            <a:headEnd/>
            <a:tailEnd/>
          </a:ln>
        </p:spPr>
        <p:txBody>
          <a:bodyPr tIns="10800" anchor="ctr"/>
          <a:lstStyle/>
          <a:p>
            <a:pPr algn="ctr">
              <a:defRPr/>
            </a:pPr>
            <a:r>
              <a:rPr lang="ja-JP" altLang="en-US" sz="2000" dirty="0">
                <a:solidFill>
                  <a:srgbClr val="C00000"/>
                </a:solidFill>
                <a:latin typeface="+mn-lt"/>
                <a:ea typeface="+mn-ea"/>
              </a:rPr>
              <a:t>お知らせ</a:t>
            </a:r>
          </a:p>
        </p:txBody>
      </p:sp>
      <p:sp>
        <p:nvSpPr>
          <p:cNvPr id="24594" name="Rectangle 4"/>
          <p:cNvSpPr>
            <a:spLocks noChangeArrowheads="1"/>
          </p:cNvSpPr>
          <p:nvPr/>
        </p:nvSpPr>
        <p:spPr bwMode="auto">
          <a:xfrm>
            <a:off x="971550" y="33338"/>
            <a:ext cx="75136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2400">
                <a:solidFill>
                  <a:schemeClr val="bg1"/>
                </a:solidFill>
              </a:rPr>
              <a:t>B</a:t>
            </a:r>
            <a:r>
              <a:rPr lang="ja-JP" altLang="en-US" sz="2400">
                <a:solidFill>
                  <a:schemeClr val="bg1"/>
                </a:solidFill>
              </a:rPr>
              <a:t>．事例：仮説に基づく設計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ea typeface="ＭＳ Ｐゴシック" charset="-128"/>
              </a:rPr>
              <a:t>© 2010 Makoto Shimizu	</a:t>
            </a:r>
            <a:fld id="{9E7D03B0-2489-44BF-94AA-68E79E1D298A}" type="slidenum">
              <a:rPr lang="en-US" altLang="ja-JP" smtClean="0">
                <a:ea typeface="ＭＳ Ｐゴシック" charset="-128"/>
              </a:rPr>
              <a:pPr/>
              <a:t>11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（参考）</a:t>
            </a:r>
            <a:r>
              <a:rPr lang="en-US" altLang="ja-JP" smtClean="0"/>
              <a:t>Flickr</a:t>
            </a:r>
            <a:r>
              <a:rPr lang="ja-JP" altLang="en-US" smtClean="0"/>
              <a:t>のユーザーモデル</a:t>
            </a:r>
            <a:endParaRPr lang="ja-JP" altLang="en-US" sz="2400" smtClean="0"/>
          </a:p>
        </p:txBody>
      </p:sp>
      <p:pic>
        <p:nvPicPr>
          <p:cNvPr id="25603" name="Picture 4" descr="Flickr"/>
          <p:cNvPicPr>
            <a:picLocks noChangeAspect="1" noChangeArrowheads="1"/>
          </p:cNvPicPr>
          <p:nvPr/>
        </p:nvPicPr>
        <p:blipFill>
          <a:blip r:embed="rId2"/>
          <a:srcRect t="3076"/>
          <a:stretch>
            <a:fillRect/>
          </a:stretch>
        </p:blipFill>
        <p:spPr bwMode="auto">
          <a:xfrm>
            <a:off x="1014413" y="1285875"/>
            <a:ext cx="7272337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Box 7"/>
          <p:cNvSpPr txBox="1">
            <a:spLocks noChangeArrowheads="1"/>
          </p:cNvSpPr>
          <p:nvPr/>
        </p:nvSpPr>
        <p:spPr bwMode="auto">
          <a:xfrm>
            <a:off x="4140200" y="5929313"/>
            <a:ext cx="42799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ja-JP" sz="1200">
                <a:solidFill>
                  <a:srgbClr val="000000"/>
                </a:solidFill>
                <a:hlinkClick r:id="rId3"/>
              </a:rPr>
              <a:t>http://soldierant.net/archives/2005/10/flickr_user_mod.html</a:t>
            </a:r>
            <a:endParaRPr lang="en-US" altLang="ja-JP" sz="1200"/>
          </a:p>
        </p:txBody>
      </p:sp>
      <p:sp>
        <p:nvSpPr>
          <p:cNvPr id="11" name="正方形/長方形 10"/>
          <p:cNvSpPr/>
          <p:nvPr/>
        </p:nvSpPr>
        <p:spPr>
          <a:xfrm>
            <a:off x="500063" y="571500"/>
            <a:ext cx="428625" cy="785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5606" name="Rectangle 4"/>
          <p:cNvSpPr>
            <a:spLocks noChangeArrowheads="1"/>
          </p:cNvSpPr>
          <p:nvPr/>
        </p:nvSpPr>
        <p:spPr bwMode="auto">
          <a:xfrm>
            <a:off x="971550" y="33338"/>
            <a:ext cx="75136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2400">
                <a:solidFill>
                  <a:schemeClr val="bg1"/>
                </a:solidFill>
              </a:rPr>
              <a:t>B</a:t>
            </a:r>
            <a:r>
              <a:rPr lang="ja-JP" altLang="en-US" sz="2400">
                <a:solidFill>
                  <a:schemeClr val="bg1"/>
                </a:solidFill>
              </a:rPr>
              <a:t>．事例：仮説に基づく設計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ea typeface="ＭＳ Ｐゴシック" charset="-128"/>
              </a:rPr>
              <a:t>© 2010 Makoto Shimizu	</a:t>
            </a:r>
            <a:fld id="{B8A7AC3F-C600-48D5-9095-D1E1DEB0530D}" type="slidenum">
              <a:rPr lang="en-US" altLang="ja-JP" smtClean="0">
                <a:ea typeface="ＭＳ Ｐゴシック" charset="-128"/>
              </a:rPr>
              <a:pPr/>
              <a:t>12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３．サイト名：分かりやすくコンセプトを表す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9963" y="1457325"/>
            <a:ext cx="7513637" cy="4694238"/>
          </a:xfrm>
        </p:spPr>
        <p:txBody>
          <a:bodyPr/>
          <a:lstStyle/>
          <a:p>
            <a:pPr marL="552450" indent="-495300" eaLnBrk="1" hangingPunct="1">
              <a:tabLst>
                <a:tab pos="2508250" algn="l"/>
              </a:tabLst>
              <a:defRPr/>
            </a:pPr>
            <a:r>
              <a:rPr lang="ja-JP" altLang="en-US" dirty="0" smtClean="0"/>
              <a:t>まずは内容と特徴をキーワード化</a:t>
            </a:r>
            <a:endParaRPr lang="en-US" altLang="ja-JP" dirty="0" smtClean="0"/>
          </a:p>
          <a:p>
            <a:pPr marL="952500" lvl="1" indent="-495300" eaLnBrk="1" hangingPunct="1">
              <a:tabLst>
                <a:tab pos="2508250" algn="l"/>
              </a:tabLst>
              <a:defRPr/>
            </a:pPr>
            <a:r>
              <a:rPr lang="ja-JP" altLang="en-US" dirty="0" smtClean="0"/>
              <a:t>「</a:t>
            </a:r>
            <a:r>
              <a:rPr lang="ja-JP" altLang="en-US" dirty="0" smtClean="0">
                <a:solidFill>
                  <a:schemeClr val="accent2"/>
                </a:solidFill>
                <a:latin typeface="+mn-ea"/>
                <a:ea typeface="+mn-ea"/>
              </a:rPr>
              <a:t>実践</a:t>
            </a:r>
            <a:r>
              <a:rPr lang="ja-JP" altLang="en-US" dirty="0" smtClean="0"/>
              <a:t>」</a:t>
            </a:r>
            <a:endParaRPr lang="en-US" altLang="ja-JP" dirty="0" smtClean="0"/>
          </a:p>
          <a:p>
            <a:pPr marL="1352550" lvl="2" indent="-495300" eaLnBrk="1" hangingPunct="1">
              <a:tabLst>
                <a:tab pos="2508250" algn="l"/>
              </a:tabLst>
              <a:defRPr/>
            </a:pPr>
            <a:r>
              <a:rPr lang="ja-JP" altLang="en-US" dirty="0" smtClean="0">
                <a:solidFill>
                  <a:schemeClr val="bg2"/>
                </a:solidFill>
              </a:rPr>
              <a:t>コンサルタントでも評論家でもない</a:t>
            </a:r>
            <a:endParaRPr lang="en-US" altLang="ja-JP" dirty="0" smtClean="0">
              <a:solidFill>
                <a:schemeClr val="bg2"/>
              </a:solidFill>
            </a:endParaRPr>
          </a:p>
          <a:p>
            <a:pPr marL="1352550" lvl="2" indent="-495300" eaLnBrk="1" hangingPunct="1">
              <a:tabLst>
                <a:tab pos="2508250" algn="l"/>
              </a:tabLst>
              <a:defRPr/>
            </a:pPr>
            <a:r>
              <a:rPr lang="ja-JP" altLang="en-US" dirty="0" smtClean="0">
                <a:solidFill>
                  <a:schemeClr val="bg2"/>
                </a:solidFill>
              </a:rPr>
              <a:t>具体的な情報開示がウリ</a:t>
            </a:r>
            <a:endParaRPr lang="en-US" altLang="ja-JP" dirty="0" smtClean="0">
              <a:solidFill>
                <a:schemeClr val="bg2"/>
              </a:solidFill>
            </a:endParaRPr>
          </a:p>
          <a:p>
            <a:pPr marL="952500" lvl="1" indent="-495300" eaLnBrk="1" hangingPunct="1">
              <a:tabLst>
                <a:tab pos="2508250" algn="l"/>
              </a:tabLst>
              <a:defRPr/>
            </a:pPr>
            <a:r>
              <a:rPr lang="ja-JP" altLang="en-US" dirty="0" smtClean="0"/>
              <a:t>「</a:t>
            </a:r>
            <a:r>
              <a:rPr lang="en-US" altLang="ja-JP" dirty="0" smtClean="0">
                <a:solidFill>
                  <a:schemeClr val="accent2"/>
                </a:solidFill>
                <a:latin typeface="+mn-ea"/>
                <a:ea typeface="+mn-ea"/>
              </a:rPr>
              <a:t>CMS</a:t>
            </a:r>
            <a:r>
              <a:rPr lang="ja-JP" altLang="en-US" dirty="0" smtClean="0"/>
              <a:t>」「</a:t>
            </a:r>
            <a:r>
              <a:rPr lang="en-US" altLang="ja-JP" dirty="0" smtClean="0">
                <a:solidFill>
                  <a:schemeClr val="accent2"/>
                </a:solidFill>
                <a:latin typeface="+mn-ea"/>
                <a:ea typeface="+mn-ea"/>
              </a:rPr>
              <a:t>IA</a:t>
            </a:r>
            <a:r>
              <a:rPr lang="ja-JP" altLang="en-US" dirty="0" smtClean="0"/>
              <a:t>」</a:t>
            </a:r>
            <a:endParaRPr lang="en-US" altLang="ja-JP" dirty="0" smtClean="0"/>
          </a:p>
          <a:p>
            <a:pPr marL="1352550" lvl="2" indent="-495300" eaLnBrk="1" hangingPunct="1">
              <a:tabLst>
                <a:tab pos="2508250" algn="l"/>
              </a:tabLst>
              <a:defRPr/>
            </a:pPr>
            <a:r>
              <a:rPr lang="en-US" altLang="ja-JP" dirty="0" smtClean="0">
                <a:solidFill>
                  <a:schemeClr val="bg2"/>
                </a:solidFill>
              </a:rPr>
              <a:t>CMS</a:t>
            </a:r>
            <a:r>
              <a:rPr lang="ja-JP" altLang="en-US" dirty="0" smtClean="0">
                <a:solidFill>
                  <a:schemeClr val="bg2"/>
                </a:solidFill>
              </a:rPr>
              <a:t>と</a:t>
            </a:r>
            <a:r>
              <a:rPr lang="en-US" altLang="ja-JP" dirty="0" smtClean="0">
                <a:solidFill>
                  <a:schemeClr val="bg2"/>
                </a:solidFill>
              </a:rPr>
              <a:t>IA</a:t>
            </a:r>
            <a:r>
              <a:rPr lang="ja-JP" altLang="en-US" dirty="0" smtClean="0">
                <a:solidFill>
                  <a:schemeClr val="bg2"/>
                </a:solidFill>
              </a:rPr>
              <a:t>の相乗効果がカギ</a:t>
            </a:r>
            <a:endParaRPr lang="en-US" altLang="ja-JP" dirty="0" smtClean="0">
              <a:solidFill>
                <a:schemeClr val="bg2"/>
              </a:solidFill>
            </a:endParaRPr>
          </a:p>
          <a:p>
            <a:pPr marL="952500" lvl="1" indent="-495300" eaLnBrk="1" hangingPunct="1">
              <a:tabLst>
                <a:tab pos="2508250" algn="l"/>
              </a:tabLst>
              <a:defRPr/>
            </a:pPr>
            <a:r>
              <a:rPr lang="ja-JP" altLang="en-US" dirty="0" smtClean="0"/>
              <a:t>「</a:t>
            </a:r>
            <a:r>
              <a:rPr lang="ja-JP" altLang="en-US" dirty="0" smtClean="0">
                <a:solidFill>
                  <a:schemeClr val="accent2"/>
                </a:solidFill>
                <a:latin typeface="+mn-ea"/>
                <a:ea typeface="+mn-ea"/>
              </a:rPr>
              <a:t>運用最適化</a:t>
            </a:r>
            <a:r>
              <a:rPr lang="ja-JP" altLang="en-US" dirty="0" smtClean="0"/>
              <a:t>」「</a:t>
            </a:r>
            <a:r>
              <a:rPr lang="en-US" altLang="ja-JP" dirty="0" smtClean="0">
                <a:solidFill>
                  <a:schemeClr val="accent2"/>
                </a:solidFill>
                <a:latin typeface="+mn-ea"/>
                <a:ea typeface="+mn-ea"/>
              </a:rPr>
              <a:t>Web</a:t>
            </a:r>
            <a:r>
              <a:rPr lang="ja-JP" altLang="en-US" dirty="0" smtClean="0">
                <a:solidFill>
                  <a:schemeClr val="accent2"/>
                </a:solidFill>
                <a:latin typeface="+mn-ea"/>
                <a:ea typeface="+mn-ea"/>
              </a:rPr>
              <a:t>最適化</a:t>
            </a:r>
            <a:r>
              <a:rPr lang="ja-JP" altLang="en-US" dirty="0" smtClean="0"/>
              <a:t>」</a:t>
            </a:r>
            <a:endParaRPr lang="en-US" altLang="ja-JP" dirty="0" smtClean="0"/>
          </a:p>
          <a:p>
            <a:pPr marL="1352550" lvl="2" indent="-495300" eaLnBrk="1" hangingPunct="1">
              <a:tabLst>
                <a:tab pos="2508250" algn="l"/>
              </a:tabLst>
              <a:defRPr/>
            </a:pPr>
            <a:r>
              <a:rPr lang="ja-JP" altLang="en-US" dirty="0" smtClean="0">
                <a:solidFill>
                  <a:schemeClr val="bg2"/>
                </a:solidFill>
              </a:rPr>
              <a:t>アクセス解析や</a:t>
            </a:r>
            <a:r>
              <a:rPr lang="en-US" altLang="ja-JP" dirty="0" smtClean="0">
                <a:solidFill>
                  <a:schemeClr val="bg2"/>
                </a:solidFill>
              </a:rPr>
              <a:t>SEO</a:t>
            </a:r>
            <a:r>
              <a:rPr lang="ja-JP" altLang="en-US" dirty="0" smtClean="0">
                <a:solidFill>
                  <a:schemeClr val="bg2"/>
                </a:solidFill>
              </a:rPr>
              <a:t>を含む</a:t>
            </a:r>
            <a:endParaRPr lang="en-US" altLang="ja-JP" dirty="0" smtClean="0">
              <a:solidFill>
                <a:schemeClr val="bg2"/>
              </a:solidFill>
            </a:endParaRPr>
          </a:p>
          <a:p>
            <a:pPr marL="1352550" lvl="2" indent="-495300" eaLnBrk="1" hangingPunct="1">
              <a:tabLst>
                <a:tab pos="2508250" algn="l"/>
              </a:tabLst>
              <a:defRPr/>
            </a:pPr>
            <a:r>
              <a:rPr lang="en-US" altLang="ja-JP" dirty="0" smtClean="0">
                <a:solidFill>
                  <a:schemeClr val="bg2"/>
                </a:solidFill>
              </a:rPr>
              <a:t>CMS</a:t>
            </a:r>
            <a:r>
              <a:rPr lang="ja-JP" altLang="en-US" dirty="0" smtClean="0">
                <a:solidFill>
                  <a:schemeClr val="bg2"/>
                </a:solidFill>
              </a:rPr>
              <a:t>による効率改善も含む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971550" y="33338"/>
            <a:ext cx="75136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2400">
                <a:solidFill>
                  <a:schemeClr val="bg1"/>
                </a:solidFill>
              </a:rPr>
              <a:t>B</a:t>
            </a:r>
            <a:r>
              <a:rPr lang="ja-JP" altLang="en-US" sz="2400">
                <a:solidFill>
                  <a:schemeClr val="bg1"/>
                </a:solidFill>
              </a:rPr>
              <a:t>．事例：仮説に基づく設計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ea typeface="ＭＳ Ｐゴシック" charset="-128"/>
              </a:rPr>
              <a:t>© 2010 Makoto Shimizu	</a:t>
            </a:r>
            <a:fld id="{E5BF4E07-9687-4DDA-A657-296736059DE4}" type="slidenum">
              <a:rPr lang="en-US" altLang="ja-JP" smtClean="0">
                <a:ea typeface="ＭＳ Ｐゴシック" charset="-128"/>
              </a:rPr>
              <a:pPr/>
              <a:t>13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３．サイト名：アルファベットの場合も考慮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9963" y="1457325"/>
            <a:ext cx="7513637" cy="4694238"/>
          </a:xfrm>
        </p:spPr>
        <p:txBody>
          <a:bodyPr/>
          <a:lstStyle/>
          <a:p>
            <a:pPr marL="552450" indent="-495300" eaLnBrk="1" hangingPunct="1">
              <a:tabLst>
                <a:tab pos="3403600" algn="l"/>
              </a:tabLst>
              <a:defRPr/>
            </a:pPr>
            <a:r>
              <a:rPr lang="ja-JP" altLang="en-US" dirty="0" smtClean="0"/>
              <a:t>アルファベットでも覚えやすく入力しやすいか？</a:t>
            </a:r>
            <a:endParaRPr lang="en-US" altLang="ja-JP" dirty="0" smtClean="0"/>
          </a:p>
          <a:p>
            <a:pPr marL="952500" lvl="1" indent="-495300" eaLnBrk="1" hangingPunct="1">
              <a:tabLst>
                <a:tab pos="3403600" algn="l"/>
              </a:tabLst>
              <a:defRPr/>
            </a:pPr>
            <a:r>
              <a:rPr lang="ja-JP" altLang="en-US" dirty="0" smtClean="0">
                <a:solidFill>
                  <a:schemeClr val="bg2"/>
                </a:solidFill>
              </a:rPr>
              <a:t>「実践」</a:t>
            </a:r>
            <a:endParaRPr lang="en-US" altLang="ja-JP" dirty="0" smtClean="0">
              <a:solidFill>
                <a:schemeClr val="bg2"/>
              </a:solidFill>
            </a:endParaRPr>
          </a:p>
          <a:p>
            <a:pPr marL="1352550" lvl="2" indent="-495300" eaLnBrk="1" hangingPunct="1">
              <a:tabLst>
                <a:tab pos="3403600" algn="l"/>
              </a:tabLst>
              <a:defRPr/>
            </a:pPr>
            <a:r>
              <a:rPr lang="en-US" altLang="ja-JP" dirty="0" smtClean="0">
                <a:solidFill>
                  <a:schemeClr val="accent2"/>
                </a:solidFill>
                <a:latin typeface="+mn-ea"/>
                <a:ea typeface="+mn-ea"/>
              </a:rPr>
              <a:t>Practice</a:t>
            </a:r>
            <a:r>
              <a:rPr lang="en-US" altLang="ja-JP" dirty="0" smtClean="0"/>
              <a:t>	</a:t>
            </a:r>
            <a:r>
              <a:rPr lang="en-US" altLang="ja-JP" dirty="0" smtClean="0">
                <a:latin typeface="+mn-ea"/>
                <a:ea typeface="+mn-ea"/>
              </a:rPr>
              <a:t>×</a:t>
            </a:r>
            <a:r>
              <a:rPr lang="ja-JP" altLang="en-US" dirty="0" smtClean="0"/>
              <a:t>分かりにくい</a:t>
            </a:r>
            <a:endParaRPr lang="en-US" altLang="ja-JP" dirty="0" smtClean="0"/>
          </a:p>
          <a:p>
            <a:pPr marL="1352550" lvl="2" indent="-495300" eaLnBrk="1" hangingPunct="1">
              <a:tabLst>
                <a:tab pos="3403600" algn="l"/>
              </a:tabLst>
              <a:defRPr/>
            </a:pPr>
            <a:r>
              <a:rPr lang="en-US" altLang="ja-JP" dirty="0" err="1" smtClean="0">
                <a:solidFill>
                  <a:schemeClr val="accent2"/>
                </a:solidFill>
                <a:latin typeface="+mn-ea"/>
                <a:ea typeface="+mn-ea"/>
              </a:rPr>
              <a:t>Jissen</a:t>
            </a:r>
            <a:r>
              <a:rPr lang="en-US" altLang="ja-JP" dirty="0" smtClean="0"/>
              <a:t>	</a:t>
            </a:r>
            <a:r>
              <a:rPr lang="ja-JP" altLang="en-US" dirty="0" smtClean="0">
                <a:latin typeface="+mn-ea"/>
                <a:ea typeface="+mn-ea"/>
              </a:rPr>
              <a:t>△</a:t>
            </a:r>
            <a:endParaRPr lang="en-US" altLang="ja-JP" dirty="0" smtClean="0">
              <a:latin typeface="+mn-ea"/>
              <a:ea typeface="+mn-ea"/>
            </a:endParaRPr>
          </a:p>
          <a:p>
            <a:pPr marL="952500" lvl="1" indent="-495300" eaLnBrk="1" hangingPunct="1">
              <a:tabLst>
                <a:tab pos="3403600" algn="l"/>
              </a:tabLst>
              <a:defRPr/>
            </a:pPr>
            <a:r>
              <a:rPr lang="ja-JP" altLang="en-US" dirty="0" smtClean="0">
                <a:solidFill>
                  <a:schemeClr val="bg2"/>
                </a:solidFill>
              </a:rPr>
              <a:t>「</a:t>
            </a:r>
            <a:r>
              <a:rPr lang="en-US" altLang="ja-JP" dirty="0" smtClean="0">
                <a:solidFill>
                  <a:schemeClr val="bg2"/>
                </a:solidFill>
              </a:rPr>
              <a:t>CMS</a:t>
            </a:r>
            <a:r>
              <a:rPr lang="ja-JP" altLang="en-US" dirty="0" smtClean="0">
                <a:solidFill>
                  <a:schemeClr val="bg2"/>
                </a:solidFill>
              </a:rPr>
              <a:t>」「</a:t>
            </a:r>
            <a:r>
              <a:rPr lang="en-US" altLang="ja-JP" dirty="0" smtClean="0">
                <a:solidFill>
                  <a:schemeClr val="bg2"/>
                </a:solidFill>
              </a:rPr>
              <a:t>IA</a:t>
            </a:r>
            <a:r>
              <a:rPr lang="ja-JP" altLang="en-US" dirty="0" smtClean="0">
                <a:solidFill>
                  <a:schemeClr val="bg2"/>
                </a:solidFill>
              </a:rPr>
              <a:t>」</a:t>
            </a:r>
            <a:endParaRPr lang="en-US" altLang="ja-JP" dirty="0" smtClean="0">
              <a:solidFill>
                <a:schemeClr val="bg2"/>
              </a:solidFill>
            </a:endParaRPr>
          </a:p>
          <a:p>
            <a:pPr marL="1352550" lvl="2" indent="-495300" eaLnBrk="1" hangingPunct="1">
              <a:tabLst>
                <a:tab pos="3403600" algn="l"/>
              </a:tabLst>
              <a:defRPr/>
            </a:pPr>
            <a:r>
              <a:rPr lang="en-US" altLang="ja-JP" dirty="0" smtClean="0">
                <a:solidFill>
                  <a:schemeClr val="accent2"/>
                </a:solidFill>
                <a:latin typeface="+mn-ea"/>
                <a:ea typeface="+mn-ea"/>
              </a:rPr>
              <a:t>CMS</a:t>
            </a:r>
            <a:r>
              <a:rPr lang="ja-JP" altLang="en-US" dirty="0" smtClean="0"/>
              <a:t>と</a:t>
            </a:r>
            <a:r>
              <a:rPr lang="en-US" altLang="ja-JP" dirty="0" smtClean="0">
                <a:solidFill>
                  <a:schemeClr val="accent2"/>
                </a:solidFill>
                <a:latin typeface="+mn-ea"/>
                <a:ea typeface="+mn-ea"/>
              </a:rPr>
              <a:t>IA</a:t>
            </a:r>
            <a:r>
              <a:rPr lang="en-US" altLang="ja-JP" dirty="0" smtClean="0"/>
              <a:t>	</a:t>
            </a:r>
            <a:r>
              <a:rPr lang="ja-JP" altLang="en-US" dirty="0" smtClean="0">
                <a:latin typeface="+mn-ea"/>
                <a:ea typeface="+mn-ea"/>
              </a:rPr>
              <a:t>◎</a:t>
            </a:r>
            <a:r>
              <a:rPr lang="ja-JP" altLang="en-US" dirty="0" smtClean="0"/>
              <a:t>具体的、直球</a:t>
            </a:r>
            <a:endParaRPr lang="en-US" altLang="ja-JP" dirty="0" smtClean="0"/>
          </a:p>
          <a:p>
            <a:pPr marL="952500" lvl="1" indent="-495300" eaLnBrk="1" hangingPunct="1">
              <a:tabLst>
                <a:tab pos="3403600" algn="l"/>
              </a:tabLst>
              <a:defRPr/>
            </a:pPr>
            <a:r>
              <a:rPr lang="ja-JP" altLang="en-US" dirty="0" smtClean="0">
                <a:solidFill>
                  <a:schemeClr val="bg2"/>
                </a:solidFill>
              </a:rPr>
              <a:t>「運用最適化」「</a:t>
            </a:r>
            <a:r>
              <a:rPr lang="en-US" altLang="ja-JP" dirty="0" smtClean="0">
                <a:solidFill>
                  <a:schemeClr val="bg2"/>
                </a:solidFill>
              </a:rPr>
              <a:t>Web</a:t>
            </a:r>
            <a:r>
              <a:rPr lang="ja-JP" altLang="en-US" dirty="0" smtClean="0">
                <a:solidFill>
                  <a:schemeClr val="bg2"/>
                </a:solidFill>
              </a:rPr>
              <a:t>最適化」</a:t>
            </a:r>
            <a:endParaRPr lang="en-US" altLang="ja-JP" dirty="0" smtClean="0">
              <a:solidFill>
                <a:schemeClr val="bg2"/>
              </a:solidFill>
            </a:endParaRPr>
          </a:p>
          <a:p>
            <a:pPr marL="1352550" lvl="2" indent="-495300" eaLnBrk="1" hangingPunct="1">
              <a:tabLst>
                <a:tab pos="3403600" algn="l"/>
              </a:tabLst>
              <a:defRPr/>
            </a:pPr>
            <a:r>
              <a:rPr lang="en-US" altLang="ja-JP" dirty="0" smtClean="0">
                <a:solidFill>
                  <a:schemeClr val="accent2"/>
                </a:solidFill>
                <a:latin typeface="+mn-ea"/>
                <a:ea typeface="+mn-ea"/>
              </a:rPr>
              <a:t>Optimization</a:t>
            </a:r>
            <a:r>
              <a:rPr lang="en-US" altLang="ja-JP" dirty="0" smtClean="0"/>
              <a:t>	</a:t>
            </a:r>
            <a:r>
              <a:rPr lang="en-US" altLang="ja-JP" dirty="0" smtClean="0">
                <a:latin typeface="+mn-ea"/>
                <a:ea typeface="+mn-ea"/>
              </a:rPr>
              <a:t>×</a:t>
            </a:r>
            <a:r>
              <a:rPr lang="ja-JP" altLang="en-US" dirty="0" smtClean="0"/>
              <a:t>覚えにくい、打ちにくい</a:t>
            </a:r>
            <a:endParaRPr lang="en-US" altLang="ja-JP" dirty="0" smtClean="0"/>
          </a:p>
          <a:p>
            <a:pPr marL="1352550" lvl="2" indent="-495300" eaLnBrk="1" hangingPunct="1">
              <a:tabLst>
                <a:tab pos="3403600" algn="l"/>
              </a:tabLst>
              <a:defRPr/>
            </a:pPr>
            <a:r>
              <a:rPr lang="en-US" altLang="ja-JP" dirty="0" err="1" smtClean="0">
                <a:solidFill>
                  <a:schemeClr val="accent2"/>
                </a:solidFill>
                <a:latin typeface="+mn-ea"/>
                <a:ea typeface="+mn-ea"/>
              </a:rPr>
              <a:t>Saitekika</a:t>
            </a:r>
            <a:r>
              <a:rPr lang="en-US" altLang="ja-JP" dirty="0" smtClean="0"/>
              <a:t>	</a:t>
            </a:r>
            <a:r>
              <a:rPr lang="en-US" altLang="ja-JP" dirty="0" smtClean="0">
                <a:latin typeface="+mn-ea"/>
                <a:ea typeface="+mn-ea"/>
              </a:rPr>
              <a:t>×</a:t>
            </a:r>
            <a:r>
              <a:rPr lang="ja-JP" altLang="en-US" dirty="0" smtClean="0"/>
              <a:t>意味不明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971550" y="33338"/>
            <a:ext cx="75136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2400">
                <a:solidFill>
                  <a:schemeClr val="bg1"/>
                </a:solidFill>
              </a:rPr>
              <a:t>B</a:t>
            </a:r>
            <a:r>
              <a:rPr lang="ja-JP" altLang="en-US" sz="2400">
                <a:solidFill>
                  <a:schemeClr val="bg1"/>
                </a:solidFill>
              </a:rPr>
              <a:t>．事例：仮説に基づく設計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フッター プレースホルダ 3"/>
          <p:cNvSpPr txBox="1">
            <a:spLocks noGrp="1"/>
          </p:cNvSpPr>
          <p:nvPr/>
        </p:nvSpPr>
        <p:spPr bwMode="auto">
          <a:xfrm>
            <a:off x="3779838" y="6453188"/>
            <a:ext cx="475297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tabLst>
                <a:tab pos="5029200" algn="r"/>
              </a:tabLst>
            </a:pPr>
            <a:r>
              <a:rPr kumimoji="0" lang="en-US" altLang="ja-JP" sz="1200"/>
              <a:t>© 2010 Makoto Shimizu	</a:t>
            </a:r>
            <a:fld id="{3537CD9B-41A3-4512-902C-B82BF8B01F6C}" type="slidenum">
              <a:rPr kumimoji="0" lang="en-US" altLang="ja-JP" sz="1200"/>
              <a:pPr algn="ctr">
                <a:tabLst>
                  <a:tab pos="5029200" algn="r"/>
                </a:tabLst>
              </a:pPr>
              <a:t>14</a:t>
            </a:fld>
            <a:endParaRPr kumimoji="0" lang="en-US" altLang="ja-JP" sz="120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４．</a:t>
            </a:r>
            <a:r>
              <a:rPr lang="en-US" altLang="ja-JP" smtClean="0"/>
              <a:t>SEO</a:t>
            </a:r>
            <a:r>
              <a:rPr lang="ja-JP" altLang="en-US" smtClean="0"/>
              <a:t>：検索の意図に合わせる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9963" y="1412875"/>
            <a:ext cx="7513637" cy="730250"/>
          </a:xfrm>
        </p:spPr>
        <p:txBody>
          <a:bodyPr/>
          <a:lstStyle/>
          <a:p>
            <a:pPr marL="571500" indent="-514350" eaLnBrk="1" hangingPunct="1">
              <a:buFont typeface="Arial" charset="0"/>
              <a:buAutoNum type="arabicPeriod"/>
              <a:tabLst>
                <a:tab pos="2508250" algn="l"/>
              </a:tabLst>
            </a:pPr>
            <a:r>
              <a:rPr lang="ja-JP" altLang="en-US" smtClean="0">
                <a:solidFill>
                  <a:schemeClr val="accent2"/>
                </a:solidFill>
              </a:rPr>
              <a:t>まずは思い出して検索すれば見つかる状態に</a:t>
            </a:r>
            <a:endParaRPr lang="en-US" altLang="ja-JP" smtClean="0">
              <a:solidFill>
                <a:schemeClr val="accent2"/>
              </a:solidFill>
            </a:endParaRPr>
          </a:p>
        </p:txBody>
      </p:sp>
      <p:pic>
        <p:nvPicPr>
          <p:cNvPr id="28676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4050" y="1965325"/>
            <a:ext cx="720725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11"/>
          <p:cNvSpPr>
            <a:spLocks noChangeArrowheads="1"/>
          </p:cNvSpPr>
          <p:nvPr/>
        </p:nvSpPr>
        <p:spPr bwMode="auto">
          <a:xfrm>
            <a:off x="2914650" y="2000250"/>
            <a:ext cx="1517650" cy="285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ja-JP" altLang="en-US"/>
              <a:t>実践 </a:t>
            </a:r>
            <a:r>
              <a:rPr lang="en-US" altLang="ja-JP"/>
              <a:t>CMS</a:t>
            </a:r>
          </a:p>
        </p:txBody>
      </p:sp>
      <p:pic>
        <p:nvPicPr>
          <p:cNvPr id="28678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38" y="1941513"/>
            <a:ext cx="10572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4050" y="2428875"/>
            <a:ext cx="720725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Rectangle 11"/>
          <p:cNvSpPr>
            <a:spLocks noChangeArrowheads="1"/>
          </p:cNvSpPr>
          <p:nvPr/>
        </p:nvSpPr>
        <p:spPr bwMode="auto">
          <a:xfrm>
            <a:off x="2914650" y="2463800"/>
            <a:ext cx="1517650" cy="285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ja-JP"/>
              <a:t>CMS</a:t>
            </a:r>
            <a:r>
              <a:rPr lang="ja-JP" altLang="en-US"/>
              <a:t>　</a:t>
            </a:r>
            <a:r>
              <a:rPr lang="en-US" altLang="ja-JP"/>
              <a:t>IA</a:t>
            </a:r>
          </a:p>
        </p:txBody>
      </p:sp>
      <p:sp>
        <p:nvSpPr>
          <p:cNvPr id="28681" name="Text Box 22"/>
          <p:cNvSpPr txBox="1">
            <a:spLocks noChangeArrowheads="1"/>
          </p:cNvSpPr>
          <p:nvPr/>
        </p:nvSpPr>
        <p:spPr bwMode="auto">
          <a:xfrm>
            <a:off x="5399088" y="2000250"/>
            <a:ext cx="3219450" cy="830263"/>
          </a:xfrm>
          <a:prstGeom prst="rect">
            <a:avLst/>
          </a:prstGeom>
          <a:solidFill>
            <a:srgbClr val="66FF99"/>
          </a:solidFill>
          <a:ln w="9525">
            <a:noFill/>
            <a:miter lim="800000"/>
            <a:headEnd/>
            <a:tailEnd/>
          </a:ln>
        </p:spPr>
        <p:txBody>
          <a:bodyPr wrap="none" lIns="108000" rIns="108000">
            <a:spAutoFit/>
          </a:bodyPr>
          <a:lstStyle/>
          <a:p>
            <a:pPr marL="266700" indent="-266700">
              <a:spcBef>
                <a:spcPct val="50000"/>
              </a:spcBef>
            </a:pPr>
            <a:r>
              <a:rPr lang="ja-JP" altLang="en-US" sz="2400"/>
              <a:t>ブランド系キーワードは</a:t>
            </a:r>
            <a:br>
              <a:rPr lang="ja-JP" altLang="en-US" sz="2400"/>
            </a:br>
            <a:r>
              <a:rPr lang="ja-JP" altLang="en-US" sz="2400"/>
              <a:t>ブックマークと同じ</a:t>
            </a:r>
            <a:endParaRPr lang="en-US" altLang="ja-JP" sz="2400"/>
          </a:p>
        </p:txBody>
      </p:sp>
      <p:pic>
        <p:nvPicPr>
          <p:cNvPr id="28682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88263" y="3500438"/>
            <a:ext cx="720725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5643563" y="4000500"/>
            <a:ext cx="2000250" cy="322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ja-JP"/>
              <a:t>CMS</a:t>
            </a:r>
            <a:r>
              <a:rPr lang="ja-JP" altLang="en-US"/>
              <a:t>　テンプレート</a:t>
            </a:r>
            <a:endParaRPr lang="en-US" altLang="ja-JP"/>
          </a:p>
        </p:txBody>
      </p:sp>
      <p:pic>
        <p:nvPicPr>
          <p:cNvPr id="2868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88263" y="3990975"/>
            <a:ext cx="720725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5" name="Rectangle 11"/>
          <p:cNvSpPr>
            <a:spLocks noChangeArrowheads="1"/>
          </p:cNvSpPr>
          <p:nvPr/>
        </p:nvSpPr>
        <p:spPr bwMode="auto">
          <a:xfrm>
            <a:off x="5643563" y="4491038"/>
            <a:ext cx="2000250" cy="322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ja-JP"/>
              <a:t>CMS</a:t>
            </a:r>
            <a:r>
              <a:rPr lang="ja-JP" altLang="en-US"/>
              <a:t>　選定　</a:t>
            </a:r>
            <a:endParaRPr lang="en-US" altLang="ja-JP"/>
          </a:p>
        </p:txBody>
      </p:sp>
      <p:pic>
        <p:nvPicPr>
          <p:cNvPr id="28686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88263" y="4491038"/>
            <a:ext cx="720725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7" name="Rectangle 11"/>
          <p:cNvSpPr>
            <a:spLocks noChangeArrowheads="1"/>
          </p:cNvSpPr>
          <p:nvPr/>
        </p:nvSpPr>
        <p:spPr bwMode="auto">
          <a:xfrm>
            <a:off x="5643563" y="4991100"/>
            <a:ext cx="2000250" cy="3222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ja-JP"/>
              <a:t>CMS</a:t>
            </a:r>
            <a:r>
              <a:rPr lang="ja-JP" altLang="en-US"/>
              <a:t>　</a:t>
            </a:r>
            <a:r>
              <a:rPr lang="en-US" altLang="ja-JP"/>
              <a:t>Oracle</a:t>
            </a:r>
            <a:r>
              <a:rPr lang="ja-JP" altLang="en-US"/>
              <a:t>　</a:t>
            </a:r>
            <a:endParaRPr lang="en-US" altLang="ja-JP"/>
          </a:p>
        </p:txBody>
      </p:sp>
      <p:pic>
        <p:nvPicPr>
          <p:cNvPr id="28688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88263" y="5026025"/>
            <a:ext cx="720725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9" name="Rectangle 11"/>
          <p:cNvSpPr>
            <a:spLocks noChangeArrowheads="1"/>
          </p:cNvSpPr>
          <p:nvPr/>
        </p:nvSpPr>
        <p:spPr bwMode="auto">
          <a:xfrm>
            <a:off x="5643563" y="3500438"/>
            <a:ext cx="2000250" cy="322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ja-JP"/>
              <a:t>CMS</a:t>
            </a:r>
            <a:r>
              <a:rPr lang="ja-JP" altLang="en-US"/>
              <a:t>　</a:t>
            </a:r>
            <a:r>
              <a:rPr lang="en-US" altLang="ja-JP"/>
              <a:t>ROI</a:t>
            </a:r>
            <a:r>
              <a:rPr lang="ja-JP" altLang="en-US"/>
              <a:t>　</a:t>
            </a:r>
            <a:endParaRPr lang="en-US" altLang="ja-JP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969963" y="2968625"/>
            <a:ext cx="7513637" cy="282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1500" indent="-514350">
              <a:lnSpc>
                <a:spcPct val="110000"/>
              </a:lnSpc>
              <a:spcBef>
                <a:spcPct val="20000"/>
              </a:spcBef>
              <a:buClr>
                <a:schemeClr val="bg2"/>
              </a:buClr>
              <a:buSzPct val="90000"/>
              <a:buFont typeface="+mj-lt"/>
              <a:buAutoNum type="arabicPeriod" startAt="2"/>
              <a:tabLst>
                <a:tab pos="2508250" algn="l"/>
              </a:tabLst>
              <a:defRPr/>
            </a:pPr>
            <a:r>
              <a:rPr lang="ja-JP" altLang="en-US" sz="2600" kern="0" dirty="0">
                <a:solidFill>
                  <a:schemeClr val="accent2"/>
                </a:solidFill>
                <a:latin typeface="+mn-lt"/>
                <a:ea typeface="+mn-ea"/>
              </a:rPr>
              <a:t>キーワードの組み合わせでピンポイント集客を</a:t>
            </a:r>
            <a:endParaRPr lang="en-US" altLang="ja-JP" sz="2600" kern="0" dirty="0">
              <a:solidFill>
                <a:schemeClr val="accent2"/>
              </a:solidFill>
              <a:latin typeface="+mn-lt"/>
              <a:ea typeface="+mn-ea"/>
            </a:endParaRPr>
          </a:p>
          <a:p>
            <a:pPr marL="952500" lvl="1" indent="-495300">
              <a:lnSpc>
                <a:spcPct val="11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l"/>
              <a:tabLst>
                <a:tab pos="2508250" algn="l"/>
              </a:tabLst>
              <a:defRPr/>
            </a:pPr>
            <a:r>
              <a:rPr lang="en-US" altLang="ja-JP" sz="2600" kern="0" dirty="0">
                <a:solidFill>
                  <a:schemeClr val="tx2"/>
                </a:solidFill>
                <a:latin typeface="+mj-lt"/>
                <a:ea typeface="+mj-ea"/>
              </a:rPr>
              <a:t>CMS</a:t>
            </a:r>
            <a:r>
              <a:rPr lang="ja-JP" altLang="en-US" sz="2600" kern="0" dirty="0">
                <a:solidFill>
                  <a:schemeClr val="tx2"/>
                </a:solidFill>
                <a:latin typeface="+mj-lt"/>
                <a:ea typeface="+mj-ea"/>
              </a:rPr>
              <a:t>＋特徴</a:t>
            </a:r>
            <a:endParaRPr lang="en-US" altLang="ja-JP" sz="2600" kern="0" dirty="0">
              <a:solidFill>
                <a:schemeClr val="tx2"/>
              </a:solidFill>
              <a:latin typeface="+mj-lt"/>
              <a:ea typeface="+mj-ea"/>
            </a:endParaRPr>
          </a:p>
          <a:p>
            <a:pPr marL="952500" lvl="1" indent="-495300">
              <a:lnSpc>
                <a:spcPct val="11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l"/>
              <a:tabLst>
                <a:tab pos="2508250" algn="l"/>
              </a:tabLst>
              <a:defRPr/>
            </a:pPr>
            <a:r>
              <a:rPr lang="en-US" altLang="ja-JP" sz="2600" kern="0" dirty="0">
                <a:solidFill>
                  <a:schemeClr val="tx2"/>
                </a:solidFill>
                <a:latin typeface="+mj-lt"/>
                <a:ea typeface="+mj-ea"/>
              </a:rPr>
              <a:t>CMS</a:t>
            </a:r>
            <a:r>
              <a:rPr lang="ja-JP" altLang="en-US" sz="2600" kern="0" dirty="0">
                <a:solidFill>
                  <a:schemeClr val="tx2"/>
                </a:solidFill>
                <a:latin typeface="+mj-lt"/>
                <a:ea typeface="+mj-ea"/>
              </a:rPr>
              <a:t>＋機能</a:t>
            </a:r>
            <a:endParaRPr lang="en-US" altLang="ja-JP" sz="2600" kern="0" dirty="0">
              <a:solidFill>
                <a:schemeClr val="tx2"/>
              </a:solidFill>
              <a:latin typeface="+mj-lt"/>
              <a:ea typeface="+mj-ea"/>
            </a:endParaRPr>
          </a:p>
          <a:p>
            <a:pPr marL="952500" lvl="1" indent="-495300">
              <a:lnSpc>
                <a:spcPct val="11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l"/>
              <a:tabLst>
                <a:tab pos="2508250" algn="l"/>
              </a:tabLst>
              <a:defRPr/>
            </a:pPr>
            <a:r>
              <a:rPr lang="en-US" altLang="ja-JP" sz="2600" kern="0" dirty="0">
                <a:solidFill>
                  <a:schemeClr val="tx2"/>
                </a:solidFill>
                <a:latin typeface="+mj-lt"/>
                <a:ea typeface="+mj-ea"/>
              </a:rPr>
              <a:t>CMS</a:t>
            </a:r>
            <a:r>
              <a:rPr lang="ja-JP" altLang="en-US" sz="2600" kern="0" dirty="0">
                <a:solidFill>
                  <a:schemeClr val="tx2"/>
                </a:solidFill>
                <a:latin typeface="+mj-lt"/>
                <a:ea typeface="+mj-ea"/>
              </a:rPr>
              <a:t>＋行為</a:t>
            </a:r>
            <a:endParaRPr lang="en-US" altLang="ja-JP" sz="2600" kern="0" dirty="0">
              <a:solidFill>
                <a:schemeClr val="tx2"/>
              </a:solidFill>
              <a:latin typeface="+mj-lt"/>
              <a:ea typeface="+mj-ea"/>
            </a:endParaRPr>
          </a:p>
          <a:p>
            <a:pPr marL="952500" lvl="1" indent="-495300">
              <a:lnSpc>
                <a:spcPct val="11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l"/>
              <a:tabLst>
                <a:tab pos="2508250" algn="l"/>
              </a:tabLst>
              <a:defRPr/>
            </a:pPr>
            <a:r>
              <a:rPr lang="en-US" altLang="ja-JP" sz="2600" kern="0" dirty="0">
                <a:solidFill>
                  <a:schemeClr val="tx2"/>
                </a:solidFill>
                <a:latin typeface="+mj-lt"/>
                <a:ea typeface="+mj-ea"/>
              </a:rPr>
              <a:t>CMS</a:t>
            </a:r>
            <a:r>
              <a:rPr lang="ja-JP" altLang="en-US" sz="2600" kern="0" dirty="0">
                <a:solidFill>
                  <a:schemeClr val="tx2"/>
                </a:solidFill>
                <a:latin typeface="+mj-lt"/>
                <a:ea typeface="+mj-ea"/>
              </a:rPr>
              <a:t>＋製品</a:t>
            </a:r>
            <a:r>
              <a:rPr lang="en-US" altLang="ja-JP" sz="2600" kern="0" dirty="0">
                <a:solidFill>
                  <a:schemeClr val="tx2"/>
                </a:solidFill>
                <a:latin typeface="+mj-lt"/>
                <a:ea typeface="+mj-ea"/>
              </a:rPr>
              <a:t>/</a:t>
            </a:r>
            <a:r>
              <a:rPr lang="ja-JP" altLang="en-US" sz="2600" kern="0" dirty="0">
                <a:solidFill>
                  <a:schemeClr val="tx2"/>
                </a:solidFill>
                <a:latin typeface="+mj-lt"/>
                <a:ea typeface="+mj-ea"/>
              </a:rPr>
              <a:t>ベンダー名</a:t>
            </a:r>
            <a:endParaRPr lang="en-US" altLang="ja-JP" sz="2600" kern="0" dirty="0">
              <a:solidFill>
                <a:schemeClr val="tx2"/>
              </a:solidFill>
              <a:latin typeface="+mj-lt"/>
              <a:ea typeface="+mj-ea"/>
            </a:endParaRPr>
          </a:p>
        </p:txBody>
      </p:sp>
      <p:sp>
        <p:nvSpPr>
          <p:cNvPr id="28691" name="Rectangle 4"/>
          <p:cNvSpPr>
            <a:spLocks noChangeArrowheads="1"/>
          </p:cNvSpPr>
          <p:nvPr/>
        </p:nvSpPr>
        <p:spPr bwMode="auto">
          <a:xfrm>
            <a:off x="971550" y="33338"/>
            <a:ext cx="75136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2400">
                <a:solidFill>
                  <a:schemeClr val="bg1"/>
                </a:solidFill>
              </a:rPr>
              <a:t>B</a:t>
            </a:r>
            <a:r>
              <a:rPr lang="ja-JP" altLang="en-US" sz="2400">
                <a:solidFill>
                  <a:schemeClr val="bg1"/>
                </a:solidFill>
              </a:rPr>
              <a:t>．事例：仮説に基づく設計</a:t>
            </a:r>
          </a:p>
        </p:txBody>
      </p:sp>
      <p:sp>
        <p:nvSpPr>
          <p:cNvPr id="23" name="円形吹き出し 22"/>
          <p:cNvSpPr/>
          <p:nvPr/>
        </p:nvSpPr>
        <p:spPr>
          <a:xfrm>
            <a:off x="4143375" y="3429000"/>
            <a:ext cx="1285875" cy="785813"/>
          </a:xfrm>
          <a:prstGeom prst="wedgeEllipseCallout">
            <a:avLst>
              <a:gd name="adj1" fmla="val 70670"/>
              <a:gd name="adj2" fmla="val -19504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dirty="0">
                <a:solidFill>
                  <a:schemeClr val="tx1"/>
                </a:solidFill>
                <a:latin typeface="+mj-ea"/>
                <a:ea typeface="+mj-ea"/>
              </a:rPr>
              <a:t>CMS</a:t>
            </a:r>
            <a:br>
              <a:rPr lang="en-US" altLang="ja-JP" dirty="0">
                <a:solidFill>
                  <a:schemeClr val="tx1"/>
                </a:solidFill>
                <a:latin typeface="+mj-ea"/>
                <a:ea typeface="+mj-ea"/>
              </a:rPr>
            </a:br>
            <a:r>
              <a:rPr lang="ja-JP" altLang="en-US" dirty="0">
                <a:solidFill>
                  <a:schemeClr val="tx1"/>
                </a:solidFill>
                <a:latin typeface="+mj-ea"/>
                <a:ea typeface="+mj-ea"/>
              </a:rPr>
              <a:t>とは？</a:t>
            </a:r>
          </a:p>
        </p:txBody>
      </p:sp>
      <p:sp>
        <p:nvSpPr>
          <p:cNvPr id="24" name="円形吹き出し 23"/>
          <p:cNvSpPr/>
          <p:nvPr/>
        </p:nvSpPr>
        <p:spPr>
          <a:xfrm>
            <a:off x="5000625" y="5429250"/>
            <a:ext cx="1285875" cy="857250"/>
          </a:xfrm>
          <a:prstGeom prst="wedgeEllipseCallout">
            <a:avLst>
              <a:gd name="adj1" fmla="val 38252"/>
              <a:gd name="adj2" fmla="val -66563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>
                <a:solidFill>
                  <a:schemeClr val="tx1"/>
                </a:solidFill>
                <a:latin typeface="+mj-ea"/>
                <a:ea typeface="+mj-ea"/>
              </a:rPr>
              <a:t>どんな製品？</a:t>
            </a:r>
          </a:p>
        </p:txBody>
      </p:sp>
      <p:sp>
        <p:nvSpPr>
          <p:cNvPr id="26" name="円形吹き出し 25"/>
          <p:cNvSpPr/>
          <p:nvPr/>
        </p:nvSpPr>
        <p:spPr>
          <a:xfrm>
            <a:off x="4071938" y="4214813"/>
            <a:ext cx="1285875" cy="785812"/>
          </a:xfrm>
          <a:prstGeom prst="wedgeEllipseCallout">
            <a:avLst>
              <a:gd name="adj1" fmla="val 70670"/>
              <a:gd name="adj2" fmla="val -19504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>
                <a:solidFill>
                  <a:schemeClr val="tx1"/>
                </a:solidFill>
                <a:latin typeface="+mj-ea"/>
                <a:ea typeface="+mj-ea"/>
              </a:rPr>
              <a:t>使い方は？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図 5" descr="CMS IA(Google)_20090719.png"/>
          <p:cNvPicPr>
            <a:picLocks noChangeAspect="1"/>
          </p:cNvPicPr>
          <p:nvPr/>
        </p:nvPicPr>
        <p:blipFill>
          <a:blip r:embed="rId3"/>
          <a:srcRect r="26595" b="16666"/>
          <a:stretch>
            <a:fillRect/>
          </a:stretch>
        </p:blipFill>
        <p:spPr bwMode="auto">
          <a:xfrm>
            <a:off x="6492875" y="1500188"/>
            <a:ext cx="215106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ea typeface="ＭＳ Ｐゴシック" charset="-128"/>
              </a:rPr>
              <a:t>© 2010 Makoto Shimizu	</a:t>
            </a:r>
            <a:fld id="{E9CC0284-2BD2-464A-B6A4-FBE476DC3236}" type="slidenum">
              <a:rPr lang="en-US" altLang="ja-JP" smtClean="0">
                <a:ea typeface="ＭＳ Ｐゴシック" charset="-128"/>
              </a:rPr>
              <a:pPr/>
              <a:t>15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３．サイト名：</a:t>
            </a:r>
            <a:r>
              <a:rPr lang="en-US" altLang="ja-JP" smtClean="0"/>
              <a:t>SEO</a:t>
            </a:r>
            <a:r>
              <a:rPr lang="ja-JP" altLang="en-US" smtClean="0"/>
              <a:t>も考慮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9963" y="1457325"/>
            <a:ext cx="7513637" cy="3493264"/>
          </a:xfrm>
        </p:spPr>
        <p:txBody>
          <a:bodyPr/>
          <a:lstStyle/>
          <a:p>
            <a:pPr marL="552450" indent="-495300" eaLnBrk="1" hangingPunct="1">
              <a:tabLst>
                <a:tab pos="2508250" algn="l"/>
              </a:tabLst>
              <a:defRPr/>
            </a:pPr>
            <a:r>
              <a:rPr lang="ja-JP" altLang="en-US" dirty="0" smtClean="0"/>
              <a:t>検索結果に上位表示できそうか？</a:t>
            </a:r>
            <a:endParaRPr lang="en-US" altLang="ja-JP" dirty="0" smtClean="0"/>
          </a:p>
          <a:p>
            <a:pPr marL="952500" lvl="1" indent="-495300" eaLnBrk="1" hangingPunct="1">
              <a:buClr>
                <a:schemeClr val="tx1"/>
              </a:buClr>
              <a:buSzPct val="100000"/>
              <a:buFont typeface="ＭＳ Ｐゴシック" pitchFamily="50" charset="-128"/>
              <a:buChar char="○"/>
              <a:tabLst>
                <a:tab pos="2508250" algn="l"/>
              </a:tabLst>
              <a:defRPr/>
            </a:pPr>
            <a:r>
              <a:rPr lang="ja-JP" altLang="en-US" dirty="0" smtClean="0">
                <a:latin typeface="+mj-ea"/>
              </a:rPr>
              <a:t>「実践」「</a:t>
            </a:r>
            <a:r>
              <a:rPr lang="en-US" altLang="ja-JP" dirty="0" smtClean="0">
                <a:latin typeface="+mj-ea"/>
              </a:rPr>
              <a:t>CMS</a:t>
            </a:r>
            <a:r>
              <a:rPr lang="ja-JP" altLang="en-US" dirty="0" smtClean="0">
                <a:latin typeface="+mj-ea"/>
              </a:rPr>
              <a:t>」「</a:t>
            </a:r>
            <a:r>
              <a:rPr lang="en-US" altLang="ja-JP" dirty="0" smtClean="0">
                <a:latin typeface="+mj-ea"/>
              </a:rPr>
              <a:t>IA</a:t>
            </a:r>
            <a:r>
              <a:rPr lang="ja-JP" altLang="en-US" dirty="0" smtClean="0">
                <a:latin typeface="+mj-ea"/>
              </a:rPr>
              <a:t>」</a:t>
            </a:r>
            <a:endParaRPr lang="en-US" altLang="ja-JP" dirty="0" smtClean="0">
              <a:latin typeface="+mj-ea"/>
            </a:endParaRPr>
          </a:p>
          <a:p>
            <a:pPr marL="1352550" lvl="2" indent="-495300" eaLnBrk="1" hangingPunct="1">
              <a:tabLst>
                <a:tab pos="2508250" algn="l"/>
              </a:tabLst>
              <a:defRPr/>
            </a:pPr>
            <a:r>
              <a:rPr lang="ja-JP" altLang="en-US" dirty="0" smtClean="0"/>
              <a:t>実際に検索</a:t>
            </a:r>
            <a:r>
              <a:rPr lang="ja-JP" altLang="en-US" dirty="0" smtClean="0">
                <a:sym typeface="Wingdings"/>
              </a:rPr>
              <a:t></a:t>
            </a:r>
            <a:r>
              <a:rPr lang="ja-JP" altLang="en-US" dirty="0" smtClean="0">
                <a:solidFill>
                  <a:schemeClr val="accent2"/>
                </a:solidFill>
                <a:latin typeface="+mn-ea"/>
                <a:ea typeface="+mn-ea"/>
              </a:rPr>
              <a:t>組み合わせ</a:t>
            </a:r>
            <a:r>
              <a:rPr lang="en-US" altLang="ja-JP" dirty="0" smtClean="0">
                <a:solidFill>
                  <a:schemeClr val="accent2"/>
                </a:solidFill>
                <a:latin typeface="+mn-ea"/>
                <a:ea typeface="+mn-ea"/>
              </a:rPr>
              <a:t/>
            </a:r>
            <a:br>
              <a:rPr lang="en-US" altLang="ja-JP" dirty="0" smtClean="0">
                <a:solidFill>
                  <a:schemeClr val="accent2"/>
                </a:solidFill>
                <a:latin typeface="+mn-ea"/>
                <a:ea typeface="+mn-ea"/>
              </a:rPr>
            </a:br>
            <a:r>
              <a:rPr lang="ja-JP" altLang="en-US" dirty="0" smtClean="0">
                <a:solidFill>
                  <a:schemeClr val="accent2"/>
                </a:solidFill>
                <a:latin typeface="+mn-ea"/>
                <a:ea typeface="+mn-ea"/>
              </a:rPr>
              <a:t>なら上位を狙えそう</a:t>
            </a:r>
            <a:endParaRPr lang="en-US" altLang="ja-JP" dirty="0" smtClean="0">
              <a:solidFill>
                <a:schemeClr val="accent2"/>
              </a:solidFill>
              <a:latin typeface="+mn-ea"/>
              <a:ea typeface="+mn-ea"/>
            </a:endParaRPr>
          </a:p>
          <a:p>
            <a:pPr marL="952500" lvl="1" indent="-495300" eaLnBrk="1" hangingPunct="1">
              <a:buClr>
                <a:schemeClr val="tx1"/>
              </a:buClr>
              <a:buSzPct val="100000"/>
              <a:buFont typeface="ＭＳ Ｐゴシック" pitchFamily="50" charset="-128"/>
              <a:buChar char="×"/>
              <a:tabLst>
                <a:tab pos="2508250" algn="l"/>
              </a:tabLst>
              <a:defRPr/>
            </a:pPr>
            <a:r>
              <a:rPr lang="ja-JP" altLang="en-US" dirty="0" smtClean="0">
                <a:latin typeface="+mj-ea"/>
              </a:rPr>
              <a:t>「</a:t>
            </a:r>
            <a:r>
              <a:rPr lang="ja-JP" altLang="en-US" strike="sngStrike" dirty="0" smtClean="0">
                <a:latin typeface="+mj-ea"/>
              </a:rPr>
              <a:t>運用最適化</a:t>
            </a:r>
            <a:r>
              <a:rPr lang="ja-JP" altLang="en-US" dirty="0" smtClean="0">
                <a:latin typeface="+mj-ea"/>
              </a:rPr>
              <a:t>」「</a:t>
            </a:r>
            <a:r>
              <a:rPr lang="en-US" altLang="ja-JP" strike="sngStrike" dirty="0" smtClean="0">
                <a:latin typeface="+mj-ea"/>
              </a:rPr>
              <a:t>Web</a:t>
            </a:r>
            <a:r>
              <a:rPr lang="ja-JP" altLang="en-US" strike="sngStrike" dirty="0" smtClean="0">
                <a:latin typeface="+mj-ea"/>
              </a:rPr>
              <a:t>最適化</a:t>
            </a:r>
            <a:r>
              <a:rPr lang="ja-JP" altLang="en-US" dirty="0" smtClean="0">
                <a:latin typeface="+mj-ea"/>
              </a:rPr>
              <a:t>」</a:t>
            </a:r>
            <a:endParaRPr lang="en-US" altLang="ja-JP" dirty="0" smtClean="0">
              <a:latin typeface="+mj-ea"/>
            </a:endParaRPr>
          </a:p>
          <a:p>
            <a:pPr marL="1352550" lvl="2" indent="-495300" eaLnBrk="1" hangingPunct="1">
              <a:tabLst>
                <a:tab pos="2508250" algn="l"/>
              </a:tabLst>
              <a:defRPr/>
            </a:pPr>
            <a:r>
              <a:rPr lang="ja-JP" altLang="en-US" dirty="0" smtClean="0">
                <a:latin typeface="+mn-ea"/>
                <a:ea typeface="+mn-ea"/>
              </a:rPr>
              <a:t>意味に幅があるキーワードは</a:t>
            </a:r>
            <a:r>
              <a:rPr lang="en-US" altLang="ja-JP" dirty="0" smtClean="0">
                <a:latin typeface="+mn-ea"/>
                <a:ea typeface="+mn-ea"/>
              </a:rPr>
              <a:t/>
            </a:r>
            <a:br>
              <a:rPr lang="en-US" altLang="ja-JP" dirty="0" smtClean="0">
                <a:latin typeface="+mn-ea"/>
                <a:ea typeface="+mn-ea"/>
              </a:rPr>
            </a:br>
            <a:r>
              <a:rPr lang="ja-JP" altLang="en-US" dirty="0" smtClean="0">
                <a:solidFill>
                  <a:schemeClr val="accent2"/>
                </a:solidFill>
                <a:latin typeface="+mn-ea"/>
                <a:ea typeface="+mn-ea"/>
              </a:rPr>
              <a:t>期待外れの訪問につながる</a:t>
            </a:r>
          </a:p>
        </p:txBody>
      </p:sp>
      <p:sp>
        <p:nvSpPr>
          <p:cNvPr id="7" name="円形吹き出し 6"/>
          <p:cNvSpPr/>
          <p:nvPr/>
        </p:nvSpPr>
        <p:spPr>
          <a:xfrm>
            <a:off x="4714875" y="4941888"/>
            <a:ext cx="1571625" cy="857250"/>
          </a:xfrm>
          <a:prstGeom prst="wedgeEllipseCallout">
            <a:avLst>
              <a:gd name="adj1" fmla="val -55580"/>
              <a:gd name="adj2" fmla="val 21019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>
                <a:solidFill>
                  <a:schemeClr val="tx1"/>
                </a:solidFill>
                <a:latin typeface="+mj-ea"/>
                <a:ea typeface="+mj-ea"/>
              </a:rPr>
              <a:t>圧縮の</a:t>
            </a:r>
            <a:r>
              <a:rPr lang="en-US" altLang="ja-JP" dirty="0">
                <a:solidFill>
                  <a:schemeClr val="tx1"/>
                </a:solidFill>
                <a:latin typeface="+mj-ea"/>
                <a:ea typeface="+mj-ea"/>
              </a:rPr>
              <a:t/>
            </a:r>
            <a:br>
              <a:rPr lang="en-US" altLang="ja-JP" dirty="0">
                <a:solidFill>
                  <a:schemeClr val="tx1"/>
                </a:solidFill>
                <a:latin typeface="+mj-ea"/>
                <a:ea typeface="+mj-ea"/>
              </a:rPr>
            </a:br>
            <a:r>
              <a:rPr lang="ja-JP" altLang="en-US" dirty="0">
                <a:solidFill>
                  <a:schemeClr val="tx1"/>
                </a:solidFill>
                <a:latin typeface="+mj-ea"/>
                <a:ea typeface="+mj-ea"/>
              </a:rPr>
              <a:t>こと？</a:t>
            </a:r>
          </a:p>
        </p:txBody>
      </p:sp>
      <p:graphicFrame>
        <p:nvGraphicFramePr>
          <p:cNvPr id="1026" name="Object 10"/>
          <p:cNvGraphicFramePr>
            <a:graphicFrameLocks noChangeAspect="1"/>
          </p:cNvGraphicFramePr>
          <p:nvPr/>
        </p:nvGraphicFramePr>
        <p:xfrm>
          <a:off x="4071938" y="5299075"/>
          <a:ext cx="593725" cy="773113"/>
        </p:xfrm>
        <a:graphic>
          <a:graphicData uri="http://schemas.openxmlformats.org/presentationml/2006/ole">
            <p:oleObj spid="_x0000_s1026" name="Visio" r:id="rId4" imgW="593750" imgH="773887" progId="">
              <p:embed/>
            </p:oleObj>
          </a:graphicData>
        </a:graphic>
      </p:graphicFrame>
      <p:sp>
        <p:nvSpPr>
          <p:cNvPr id="9" name="円形吹き出し 8"/>
          <p:cNvSpPr/>
          <p:nvPr/>
        </p:nvSpPr>
        <p:spPr>
          <a:xfrm>
            <a:off x="2643188" y="4941888"/>
            <a:ext cx="1285875" cy="857250"/>
          </a:xfrm>
          <a:prstGeom prst="wedgeEllipseCallout">
            <a:avLst>
              <a:gd name="adj1" fmla="val 59167"/>
              <a:gd name="adj2" fmla="val 16574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>
                <a:solidFill>
                  <a:schemeClr val="tx1"/>
                </a:solidFill>
                <a:latin typeface="+mj-ea"/>
                <a:ea typeface="+mj-ea"/>
              </a:rPr>
              <a:t>最適化</a:t>
            </a:r>
            <a:r>
              <a:rPr lang="en-US" altLang="ja-JP" dirty="0">
                <a:solidFill>
                  <a:schemeClr val="tx1"/>
                </a:solidFill>
                <a:latin typeface="+mj-ea"/>
                <a:ea typeface="+mj-ea"/>
              </a:rPr>
              <a:t/>
            </a:r>
            <a:br>
              <a:rPr lang="en-US" altLang="ja-JP" dirty="0">
                <a:solidFill>
                  <a:schemeClr val="tx1"/>
                </a:solidFill>
                <a:latin typeface="+mj-ea"/>
                <a:ea typeface="+mj-ea"/>
              </a:rPr>
            </a:br>
            <a:r>
              <a:rPr lang="ja-JP" altLang="en-US" dirty="0">
                <a:solidFill>
                  <a:schemeClr val="tx1"/>
                </a:solidFill>
                <a:latin typeface="+mj-ea"/>
                <a:ea typeface="+mj-ea"/>
              </a:rPr>
              <a:t>とは？</a:t>
            </a:r>
          </a:p>
        </p:txBody>
      </p:sp>
      <p:sp>
        <p:nvSpPr>
          <p:cNvPr id="1033" name="Rectangle 4"/>
          <p:cNvSpPr>
            <a:spLocks noChangeArrowheads="1"/>
          </p:cNvSpPr>
          <p:nvPr/>
        </p:nvSpPr>
        <p:spPr bwMode="auto">
          <a:xfrm>
            <a:off x="971550" y="33338"/>
            <a:ext cx="75136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2400">
                <a:solidFill>
                  <a:schemeClr val="bg1"/>
                </a:solidFill>
              </a:rPr>
              <a:t>B</a:t>
            </a:r>
            <a:r>
              <a:rPr lang="ja-JP" altLang="en-US" sz="2400">
                <a:solidFill>
                  <a:schemeClr val="bg1"/>
                </a:solidFill>
              </a:rPr>
              <a:t>．事例：仮説に基づく設計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ea typeface="ＭＳ Ｐゴシック" charset="-128"/>
              </a:rPr>
              <a:t>© 2010 Makoto Shimizu	</a:t>
            </a:r>
            <a:fld id="{0EFA06F5-50E0-40DA-A72E-6C59889817AD}" type="slidenum">
              <a:rPr lang="en-US" altLang="ja-JP" smtClean="0">
                <a:ea typeface="ＭＳ Ｐゴシック" charset="-128"/>
              </a:rPr>
              <a:pPr/>
              <a:t>16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３．サイト名：ドメインを取得し確定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9963" y="1457325"/>
            <a:ext cx="7513637" cy="2092325"/>
          </a:xfrm>
        </p:spPr>
        <p:txBody>
          <a:bodyPr/>
          <a:lstStyle/>
          <a:p>
            <a:pPr marL="552450" indent="-495300" eaLnBrk="1" hangingPunct="1">
              <a:tabLst>
                <a:tab pos="2508250" algn="l"/>
              </a:tabLst>
            </a:pPr>
            <a:r>
              <a:rPr lang="ja-JP" altLang="en-US" smtClean="0">
                <a:solidFill>
                  <a:schemeClr val="accent2"/>
                </a:solidFill>
              </a:rPr>
              <a:t>空き状況を調べ、ドメイン決定＆購入</a:t>
            </a:r>
            <a:endParaRPr lang="en-US" altLang="ja-JP" smtClean="0">
              <a:solidFill>
                <a:schemeClr val="accent2"/>
              </a:solidFill>
            </a:endParaRPr>
          </a:p>
          <a:p>
            <a:pPr marL="952500" lvl="1" indent="-495300" eaLnBrk="1" hangingPunct="1">
              <a:tabLst>
                <a:tab pos="2508250" algn="l"/>
              </a:tabLst>
            </a:pPr>
            <a:r>
              <a:rPr lang="en-US" altLang="ja-JP" smtClean="0"/>
              <a:t>cms-ia.info</a:t>
            </a:r>
            <a:endParaRPr lang="ja-JP" altLang="en-US" smtClean="0"/>
          </a:p>
          <a:p>
            <a:pPr marL="552450" indent="-495300" eaLnBrk="1" hangingPunct="1">
              <a:tabLst>
                <a:tab pos="2508250" algn="l"/>
              </a:tabLst>
            </a:pPr>
            <a:r>
              <a:rPr lang="ja-JP" altLang="en-US" smtClean="0">
                <a:solidFill>
                  <a:schemeClr val="accent2"/>
                </a:solidFill>
              </a:rPr>
              <a:t>ようやくサイト名が確定</a:t>
            </a:r>
            <a:endParaRPr lang="en-US" altLang="ja-JP" smtClean="0">
              <a:solidFill>
                <a:schemeClr val="accent2"/>
              </a:solidFill>
            </a:endParaRPr>
          </a:p>
          <a:p>
            <a:pPr marL="952500" lvl="1" indent="-495300" eaLnBrk="1" hangingPunct="1">
              <a:tabLst>
                <a:tab pos="2508250" algn="l"/>
              </a:tabLst>
            </a:pPr>
            <a:r>
              <a:rPr lang="ja-JP" altLang="en-US" smtClean="0"/>
              <a:t>実践</a:t>
            </a:r>
            <a:r>
              <a:rPr lang="en-US" altLang="ja-JP" smtClean="0"/>
              <a:t>CMS</a:t>
            </a:r>
            <a:r>
              <a:rPr lang="ja-JP" altLang="en-US" smtClean="0"/>
              <a:t>★</a:t>
            </a:r>
            <a:r>
              <a:rPr lang="en-US" altLang="ja-JP" smtClean="0"/>
              <a:t>IA</a:t>
            </a:r>
            <a:endParaRPr lang="ja-JP" altLang="en-US" smtClean="0"/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971550" y="33338"/>
            <a:ext cx="75136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2400">
                <a:solidFill>
                  <a:schemeClr val="bg1"/>
                </a:solidFill>
              </a:rPr>
              <a:t>B</a:t>
            </a:r>
            <a:r>
              <a:rPr lang="ja-JP" altLang="en-US" sz="2400">
                <a:solidFill>
                  <a:schemeClr val="bg1"/>
                </a:solidFill>
              </a:rPr>
              <a:t>．事例：仮説に基づく設計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フッター プレースホルダ 3"/>
          <p:cNvSpPr txBox="1">
            <a:spLocks noGrp="1"/>
          </p:cNvSpPr>
          <p:nvPr/>
        </p:nvSpPr>
        <p:spPr bwMode="auto">
          <a:xfrm>
            <a:off x="3779838" y="6453188"/>
            <a:ext cx="475297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tabLst>
                <a:tab pos="5029200" algn="r"/>
              </a:tabLst>
            </a:pPr>
            <a:r>
              <a:rPr kumimoji="0" lang="en-US" altLang="ja-JP" sz="1200"/>
              <a:t>© 2010 Makoto Shimizu	</a:t>
            </a:r>
            <a:fld id="{56E95EA4-89AA-4656-AA6B-04D8E6A3379D}" type="slidenum">
              <a:rPr kumimoji="0" lang="en-US" altLang="ja-JP" sz="1200"/>
              <a:pPr algn="ctr">
                <a:tabLst>
                  <a:tab pos="5029200" algn="r"/>
                </a:tabLst>
              </a:pPr>
              <a:t>17</a:t>
            </a:fld>
            <a:endParaRPr kumimoji="0" lang="en-US" altLang="ja-JP" sz="120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ここまでの流れ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9963" y="1457325"/>
            <a:ext cx="7513637" cy="531813"/>
          </a:xfrm>
        </p:spPr>
        <p:txBody>
          <a:bodyPr/>
          <a:lstStyle/>
          <a:p>
            <a:pPr marL="552450" indent="-495300" eaLnBrk="1" hangingPunct="1">
              <a:tabLst>
                <a:tab pos="2508250" algn="l"/>
              </a:tabLst>
            </a:pPr>
            <a:r>
              <a:rPr lang="ja-JP" altLang="en-US" smtClean="0">
                <a:solidFill>
                  <a:schemeClr val="accent2"/>
                </a:solidFill>
              </a:rPr>
              <a:t>複合的に同時進行（４</a:t>
            </a:r>
            <a:r>
              <a:rPr lang="en-US" altLang="ja-JP" smtClean="0">
                <a:solidFill>
                  <a:schemeClr val="accent2"/>
                </a:solidFill>
              </a:rPr>
              <a:t>H</a:t>
            </a:r>
            <a:r>
              <a:rPr lang="ja-JP" altLang="en-US" smtClean="0">
                <a:solidFill>
                  <a:schemeClr val="accent2"/>
                </a:solidFill>
              </a:rPr>
              <a:t>）</a:t>
            </a:r>
          </a:p>
        </p:txBody>
      </p:sp>
      <p:sp>
        <p:nvSpPr>
          <p:cNvPr id="32772" name="AutoShape 8"/>
          <p:cNvSpPr>
            <a:spLocks noChangeArrowheads="1"/>
          </p:cNvSpPr>
          <p:nvPr/>
        </p:nvSpPr>
        <p:spPr bwMode="auto">
          <a:xfrm>
            <a:off x="1655763" y="3294063"/>
            <a:ext cx="1511300" cy="720725"/>
          </a:xfrm>
          <a:prstGeom prst="homePlate">
            <a:avLst>
              <a:gd name="adj" fmla="val 524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b="1">
                <a:solidFill>
                  <a:schemeClr val="bg1"/>
                </a:solidFill>
              </a:rPr>
              <a:t>１．機能・</a:t>
            </a:r>
            <a:br>
              <a:rPr lang="ja-JP" altLang="en-US" b="1">
                <a:solidFill>
                  <a:schemeClr val="bg1"/>
                </a:solidFill>
              </a:rPr>
            </a:br>
            <a:r>
              <a:rPr lang="ja-JP" altLang="en-US" b="1">
                <a:solidFill>
                  <a:schemeClr val="bg1"/>
                </a:solidFill>
              </a:rPr>
              <a:t>コンテンツ</a:t>
            </a:r>
          </a:p>
        </p:txBody>
      </p:sp>
      <p:sp>
        <p:nvSpPr>
          <p:cNvPr id="32773" name="AutoShape 9"/>
          <p:cNvSpPr>
            <a:spLocks noChangeArrowheads="1"/>
          </p:cNvSpPr>
          <p:nvPr/>
        </p:nvSpPr>
        <p:spPr bwMode="auto">
          <a:xfrm>
            <a:off x="1655763" y="2214563"/>
            <a:ext cx="1511300" cy="720725"/>
          </a:xfrm>
          <a:prstGeom prst="homePlate">
            <a:avLst>
              <a:gd name="adj" fmla="val 524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b="1">
                <a:solidFill>
                  <a:schemeClr val="bg1"/>
                </a:solidFill>
              </a:rPr>
              <a:t>２．コンセプト</a:t>
            </a:r>
          </a:p>
        </p:txBody>
      </p:sp>
      <p:sp>
        <p:nvSpPr>
          <p:cNvPr id="32774" name="AutoShape 10"/>
          <p:cNvSpPr>
            <a:spLocks noChangeArrowheads="1"/>
          </p:cNvSpPr>
          <p:nvPr/>
        </p:nvSpPr>
        <p:spPr bwMode="auto">
          <a:xfrm>
            <a:off x="3214688" y="2790825"/>
            <a:ext cx="1511300" cy="431800"/>
          </a:xfrm>
          <a:prstGeom prst="homePlate">
            <a:avLst>
              <a:gd name="adj" fmla="val 4632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b="1">
                <a:solidFill>
                  <a:schemeClr val="bg1"/>
                </a:solidFill>
              </a:rPr>
              <a:t>３．サイト名</a:t>
            </a:r>
          </a:p>
        </p:txBody>
      </p:sp>
      <p:sp>
        <p:nvSpPr>
          <p:cNvPr id="32775" name="AutoShape 14"/>
          <p:cNvSpPr>
            <a:spLocks noChangeArrowheads="1"/>
          </p:cNvSpPr>
          <p:nvPr/>
        </p:nvSpPr>
        <p:spPr bwMode="auto">
          <a:xfrm>
            <a:off x="5218113" y="4516438"/>
            <a:ext cx="2449512" cy="863600"/>
          </a:xfrm>
          <a:prstGeom prst="homePlate">
            <a:avLst>
              <a:gd name="adj" fmla="val 4626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b="1"/>
              <a:t>７．</a:t>
            </a:r>
            <a:r>
              <a:rPr lang="en-US" altLang="ja-JP" b="1"/>
              <a:t>CMS</a:t>
            </a:r>
          </a:p>
        </p:txBody>
      </p:sp>
      <p:sp>
        <p:nvSpPr>
          <p:cNvPr id="32776" name="AutoShape 15"/>
          <p:cNvSpPr>
            <a:spLocks noChangeArrowheads="1"/>
          </p:cNvSpPr>
          <p:nvPr/>
        </p:nvSpPr>
        <p:spPr bwMode="auto">
          <a:xfrm>
            <a:off x="1690688" y="4949825"/>
            <a:ext cx="1584325" cy="431800"/>
          </a:xfrm>
          <a:prstGeom prst="homePlate">
            <a:avLst>
              <a:gd name="adj" fmla="val 6981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b="1"/>
              <a:t>運用設計</a:t>
            </a:r>
          </a:p>
        </p:txBody>
      </p:sp>
      <p:cxnSp>
        <p:nvCxnSpPr>
          <p:cNvPr id="32777" name="AutoShape 17"/>
          <p:cNvCxnSpPr>
            <a:cxnSpLocks noChangeShapeType="1"/>
            <a:stCxn id="32772" idx="0"/>
            <a:endCxn id="32773" idx="2"/>
          </p:cNvCxnSpPr>
          <p:nvPr/>
        </p:nvCxnSpPr>
        <p:spPr bwMode="auto">
          <a:xfrm rot="-5400000">
            <a:off x="2043112" y="3114676"/>
            <a:ext cx="3587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32778" name="Line 19"/>
          <p:cNvSpPr>
            <a:spLocks noChangeShapeType="1"/>
          </p:cNvSpPr>
          <p:nvPr/>
        </p:nvSpPr>
        <p:spPr bwMode="auto">
          <a:xfrm flipV="1">
            <a:off x="2195513" y="4013200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cxnSp>
        <p:nvCxnSpPr>
          <p:cNvPr id="32779" name="AutoShape 20"/>
          <p:cNvCxnSpPr>
            <a:cxnSpLocks noChangeShapeType="1"/>
            <a:stCxn id="32776" idx="0"/>
            <a:endCxn id="32797" idx="1"/>
          </p:cNvCxnSpPr>
          <p:nvPr/>
        </p:nvCxnSpPr>
        <p:spPr bwMode="auto">
          <a:xfrm rot="5400000" flipH="1" flipV="1">
            <a:off x="2700338" y="4364038"/>
            <a:ext cx="217487" cy="954087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2780" name="Line 21"/>
          <p:cNvSpPr>
            <a:spLocks noChangeShapeType="1"/>
          </p:cNvSpPr>
          <p:nvPr/>
        </p:nvSpPr>
        <p:spPr bwMode="auto">
          <a:xfrm>
            <a:off x="5002213" y="47323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781" name="Line 22"/>
          <p:cNvSpPr>
            <a:spLocks noChangeShapeType="1"/>
          </p:cNvSpPr>
          <p:nvPr/>
        </p:nvSpPr>
        <p:spPr bwMode="auto">
          <a:xfrm>
            <a:off x="3275013" y="5165725"/>
            <a:ext cx="1943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cxnSp>
        <p:nvCxnSpPr>
          <p:cNvPr id="32782" name="AutoShape 23"/>
          <p:cNvCxnSpPr>
            <a:cxnSpLocks noChangeShapeType="1"/>
            <a:stCxn id="32773" idx="3"/>
            <a:endCxn id="32785" idx="1"/>
          </p:cNvCxnSpPr>
          <p:nvPr/>
        </p:nvCxnSpPr>
        <p:spPr bwMode="auto">
          <a:xfrm>
            <a:off x="3167063" y="2574925"/>
            <a:ext cx="20621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2783" name="AutoShape 26"/>
          <p:cNvCxnSpPr>
            <a:cxnSpLocks noChangeShapeType="1"/>
            <a:stCxn id="32784" idx="0"/>
            <a:endCxn id="32785" idx="2"/>
          </p:cNvCxnSpPr>
          <p:nvPr/>
        </p:nvCxnSpPr>
        <p:spPr bwMode="auto">
          <a:xfrm rot="5400000" flipH="1">
            <a:off x="5618163" y="3113088"/>
            <a:ext cx="357187" cy="1587"/>
          </a:xfrm>
          <a:prstGeom prst="bentConnector3">
            <a:avLst>
              <a:gd name="adj1" fmla="val 49778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</p:cxnSp>
      <p:sp>
        <p:nvSpPr>
          <p:cNvPr id="32784" name="AutoShape 12"/>
          <p:cNvSpPr>
            <a:spLocks noChangeArrowheads="1"/>
          </p:cNvSpPr>
          <p:nvPr/>
        </p:nvSpPr>
        <p:spPr bwMode="auto">
          <a:xfrm>
            <a:off x="5230813" y="3292475"/>
            <a:ext cx="1511300" cy="720725"/>
          </a:xfrm>
          <a:prstGeom prst="homePlate">
            <a:avLst>
              <a:gd name="adj" fmla="val 5242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b="1"/>
              <a:t>５．ナビ</a:t>
            </a:r>
          </a:p>
        </p:txBody>
      </p:sp>
      <p:sp>
        <p:nvSpPr>
          <p:cNvPr id="32785" name="AutoShape 13"/>
          <p:cNvSpPr>
            <a:spLocks noChangeArrowheads="1"/>
          </p:cNvSpPr>
          <p:nvPr/>
        </p:nvSpPr>
        <p:spPr bwMode="auto">
          <a:xfrm>
            <a:off x="5229225" y="2214563"/>
            <a:ext cx="1511300" cy="720725"/>
          </a:xfrm>
          <a:prstGeom prst="homePlate">
            <a:avLst>
              <a:gd name="adj" fmla="val 5242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b="1"/>
              <a:t>６．</a:t>
            </a:r>
            <a:r>
              <a:rPr lang="en-US" altLang="ja-JP" b="1"/>
              <a:t>UI</a:t>
            </a:r>
          </a:p>
        </p:txBody>
      </p:sp>
      <p:sp>
        <p:nvSpPr>
          <p:cNvPr id="32786" name="Freeform 31"/>
          <p:cNvSpPr>
            <a:spLocks/>
          </p:cNvSpPr>
          <p:nvPr/>
        </p:nvSpPr>
        <p:spPr bwMode="auto">
          <a:xfrm>
            <a:off x="6731000" y="3652838"/>
            <a:ext cx="215900" cy="865187"/>
          </a:xfrm>
          <a:custGeom>
            <a:avLst/>
            <a:gdLst>
              <a:gd name="T0" fmla="*/ 0 w 136"/>
              <a:gd name="T1" fmla="*/ 0 h 363"/>
              <a:gd name="T2" fmla="*/ 2147483647 w 136"/>
              <a:gd name="T3" fmla="*/ 0 h 363"/>
              <a:gd name="T4" fmla="*/ 2147483647 w 136"/>
              <a:gd name="T5" fmla="*/ 2147483647 h 363"/>
              <a:gd name="T6" fmla="*/ 0 60000 65536"/>
              <a:gd name="T7" fmla="*/ 0 60000 65536"/>
              <a:gd name="T8" fmla="*/ 0 60000 65536"/>
              <a:gd name="T9" fmla="*/ 0 w 136"/>
              <a:gd name="T10" fmla="*/ 0 h 363"/>
              <a:gd name="T11" fmla="*/ 136 w 136"/>
              <a:gd name="T12" fmla="*/ 363 h 3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" h="363">
                <a:moveTo>
                  <a:pt x="0" y="0"/>
                </a:moveTo>
                <a:lnTo>
                  <a:pt x="136" y="0"/>
                </a:lnTo>
                <a:lnTo>
                  <a:pt x="136" y="363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787" name="Freeform 32"/>
          <p:cNvSpPr>
            <a:spLocks/>
          </p:cNvSpPr>
          <p:nvPr/>
        </p:nvSpPr>
        <p:spPr bwMode="auto">
          <a:xfrm>
            <a:off x="6731000" y="2573338"/>
            <a:ext cx="360363" cy="1944687"/>
          </a:xfrm>
          <a:custGeom>
            <a:avLst/>
            <a:gdLst>
              <a:gd name="T0" fmla="*/ 0 w 136"/>
              <a:gd name="T1" fmla="*/ 0 h 363"/>
              <a:gd name="T2" fmla="*/ 2147483647 w 136"/>
              <a:gd name="T3" fmla="*/ 0 h 363"/>
              <a:gd name="T4" fmla="*/ 2147483647 w 136"/>
              <a:gd name="T5" fmla="*/ 2147483647 h 363"/>
              <a:gd name="T6" fmla="*/ 0 60000 65536"/>
              <a:gd name="T7" fmla="*/ 0 60000 65536"/>
              <a:gd name="T8" fmla="*/ 0 60000 65536"/>
              <a:gd name="T9" fmla="*/ 0 w 136"/>
              <a:gd name="T10" fmla="*/ 0 h 363"/>
              <a:gd name="T11" fmla="*/ 136 w 136"/>
              <a:gd name="T12" fmla="*/ 363 h 3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" h="363">
                <a:moveTo>
                  <a:pt x="0" y="0"/>
                </a:moveTo>
                <a:lnTo>
                  <a:pt x="136" y="0"/>
                </a:lnTo>
                <a:lnTo>
                  <a:pt x="136" y="363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788" name="Line 34"/>
          <p:cNvSpPr>
            <a:spLocks noChangeShapeType="1"/>
          </p:cNvSpPr>
          <p:nvPr/>
        </p:nvSpPr>
        <p:spPr bwMode="auto">
          <a:xfrm>
            <a:off x="5794375" y="401320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789" name="Line 37"/>
          <p:cNvSpPr>
            <a:spLocks noChangeShapeType="1"/>
          </p:cNvSpPr>
          <p:nvPr/>
        </p:nvSpPr>
        <p:spPr bwMode="auto">
          <a:xfrm flipV="1">
            <a:off x="4210050" y="437356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790" name="Line 38"/>
          <p:cNvSpPr>
            <a:spLocks noChangeShapeType="1"/>
          </p:cNvSpPr>
          <p:nvPr/>
        </p:nvSpPr>
        <p:spPr bwMode="auto">
          <a:xfrm flipV="1">
            <a:off x="4283075" y="3221038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791" name="Line 39"/>
          <p:cNvSpPr>
            <a:spLocks noChangeShapeType="1"/>
          </p:cNvSpPr>
          <p:nvPr/>
        </p:nvSpPr>
        <p:spPr bwMode="auto">
          <a:xfrm flipV="1">
            <a:off x="3851275" y="3221038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792" name="Oval 24"/>
          <p:cNvSpPr>
            <a:spLocks noChangeArrowheads="1"/>
          </p:cNvSpPr>
          <p:nvPr/>
        </p:nvSpPr>
        <p:spPr bwMode="auto">
          <a:xfrm>
            <a:off x="3778250" y="3581400"/>
            <a:ext cx="144463" cy="1444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793" name="Oval 40"/>
          <p:cNvSpPr>
            <a:spLocks noChangeArrowheads="1"/>
          </p:cNvSpPr>
          <p:nvPr/>
        </p:nvSpPr>
        <p:spPr bwMode="auto">
          <a:xfrm>
            <a:off x="4210050" y="3581400"/>
            <a:ext cx="144463" cy="1444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794" name="AutoShape 35"/>
          <p:cNvSpPr>
            <a:spLocks noChangeArrowheads="1"/>
          </p:cNvSpPr>
          <p:nvPr/>
        </p:nvSpPr>
        <p:spPr bwMode="auto">
          <a:xfrm>
            <a:off x="4003675" y="3916363"/>
            <a:ext cx="1008063" cy="431800"/>
          </a:xfrm>
          <a:prstGeom prst="homePlate">
            <a:avLst>
              <a:gd name="adj" fmla="val 3678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b="1">
                <a:solidFill>
                  <a:schemeClr val="bg1"/>
                </a:solidFill>
              </a:rPr>
              <a:t>ドメイン</a:t>
            </a:r>
            <a:endParaRPr lang="en-US" altLang="ja-JP" b="1">
              <a:solidFill>
                <a:schemeClr val="bg1"/>
              </a:solidFill>
            </a:endParaRPr>
          </a:p>
        </p:txBody>
      </p:sp>
      <p:cxnSp>
        <p:nvCxnSpPr>
          <p:cNvPr id="32795" name="AutoShape 41"/>
          <p:cNvCxnSpPr>
            <a:cxnSpLocks noChangeShapeType="1"/>
            <a:stCxn id="32772" idx="3"/>
            <a:endCxn id="32784" idx="1"/>
          </p:cNvCxnSpPr>
          <p:nvPr/>
        </p:nvCxnSpPr>
        <p:spPr bwMode="auto">
          <a:xfrm flipV="1">
            <a:off x="3167063" y="3652838"/>
            <a:ext cx="2063750" cy="1587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2796" name="Freeform 42"/>
          <p:cNvSpPr>
            <a:spLocks/>
          </p:cNvSpPr>
          <p:nvPr/>
        </p:nvSpPr>
        <p:spPr bwMode="auto">
          <a:xfrm>
            <a:off x="5010150" y="4133850"/>
            <a:ext cx="352425" cy="384175"/>
          </a:xfrm>
          <a:custGeom>
            <a:avLst/>
            <a:gdLst>
              <a:gd name="T0" fmla="*/ 0 w 136"/>
              <a:gd name="T1" fmla="*/ 0 h 363"/>
              <a:gd name="T2" fmla="*/ 2147483647 w 136"/>
              <a:gd name="T3" fmla="*/ 0 h 363"/>
              <a:gd name="T4" fmla="*/ 2147483647 w 136"/>
              <a:gd name="T5" fmla="*/ 2147483647 h 363"/>
              <a:gd name="T6" fmla="*/ 0 60000 65536"/>
              <a:gd name="T7" fmla="*/ 0 60000 65536"/>
              <a:gd name="T8" fmla="*/ 0 60000 65536"/>
              <a:gd name="T9" fmla="*/ 0 w 136"/>
              <a:gd name="T10" fmla="*/ 0 h 363"/>
              <a:gd name="T11" fmla="*/ 136 w 136"/>
              <a:gd name="T12" fmla="*/ 363 h 3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" h="363">
                <a:moveTo>
                  <a:pt x="0" y="0"/>
                </a:moveTo>
                <a:lnTo>
                  <a:pt x="136" y="0"/>
                </a:lnTo>
                <a:lnTo>
                  <a:pt x="136" y="363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797" name="AutoShape 11"/>
          <p:cNvSpPr>
            <a:spLocks noChangeArrowheads="1"/>
          </p:cNvSpPr>
          <p:nvPr/>
        </p:nvSpPr>
        <p:spPr bwMode="auto">
          <a:xfrm>
            <a:off x="3286125" y="4516438"/>
            <a:ext cx="1728788" cy="431800"/>
          </a:xfrm>
          <a:prstGeom prst="homePlate">
            <a:avLst>
              <a:gd name="adj" fmla="val 551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b="1">
                <a:solidFill>
                  <a:schemeClr val="bg1"/>
                </a:solidFill>
              </a:rPr>
              <a:t>４．</a:t>
            </a:r>
            <a:r>
              <a:rPr lang="en-US" altLang="ja-JP" b="1">
                <a:solidFill>
                  <a:schemeClr val="bg1"/>
                </a:solidFill>
              </a:rPr>
              <a:t>SEO</a:t>
            </a: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4643438" y="5516563"/>
            <a:ext cx="2927350" cy="688975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288000" tIns="144000" rIns="342000" bIns="108000">
            <a:spAutoFit/>
          </a:bodyPr>
          <a:lstStyle/>
          <a:p>
            <a:pPr marL="342900" indent="-342900" eaLnBrk="0" hangingPunct="0">
              <a:lnSpc>
                <a:spcPct val="110000"/>
              </a:lnSpc>
              <a:spcBef>
                <a:spcPct val="20000"/>
              </a:spcBef>
              <a:buSzPct val="90000"/>
              <a:defRPr/>
            </a:pPr>
            <a:r>
              <a:rPr lang="en-US" altLang="ja-JP" sz="2600" dirty="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</a:t>
            </a:r>
            <a:r>
              <a:rPr lang="ja-JP" altLang="en-US" sz="2600" dirty="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次はＩＡ設計へ</a:t>
            </a:r>
            <a:endParaRPr lang="ja-JP" altLang="en-US" sz="2400" dirty="0">
              <a:solidFill>
                <a:srgbClr val="000000"/>
              </a:solidFill>
              <a:ea typeface="ＭＳ Ｐゴシック" pitchFamily="50" charset="-128"/>
            </a:endParaRPr>
          </a:p>
        </p:txBody>
      </p:sp>
      <p:sp>
        <p:nvSpPr>
          <p:cNvPr id="32799" name="Rectangle 4"/>
          <p:cNvSpPr>
            <a:spLocks noChangeArrowheads="1"/>
          </p:cNvSpPr>
          <p:nvPr/>
        </p:nvSpPr>
        <p:spPr bwMode="auto">
          <a:xfrm>
            <a:off x="971550" y="33338"/>
            <a:ext cx="75136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2400">
                <a:solidFill>
                  <a:schemeClr val="bg1"/>
                </a:solidFill>
              </a:rPr>
              <a:t>B</a:t>
            </a:r>
            <a:r>
              <a:rPr lang="ja-JP" altLang="en-US" sz="2400">
                <a:solidFill>
                  <a:schemeClr val="bg1"/>
                </a:solidFill>
              </a:rPr>
              <a:t>．事例：仮説に基づく設計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ea typeface="ＭＳ Ｐゴシック" charset="-128"/>
              </a:rPr>
              <a:t>© 2010 Makoto Shimizu	</a:t>
            </a:r>
            <a:fld id="{29A41484-98DA-499F-A1A2-D0F87FDC5305}" type="slidenum">
              <a:rPr lang="en-US" altLang="ja-JP" smtClean="0">
                <a:ea typeface="ＭＳ Ｐゴシック" charset="-128"/>
              </a:rPr>
              <a:pPr/>
              <a:t>18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５．ナビゲーション：コンテンツを貯めて活かしたい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9963" y="1457325"/>
            <a:ext cx="7513637" cy="531813"/>
          </a:xfrm>
        </p:spPr>
        <p:txBody>
          <a:bodyPr/>
          <a:lstStyle/>
          <a:p>
            <a:pPr marL="552450" indent="-495300" eaLnBrk="1" hangingPunct="1">
              <a:tabLst>
                <a:tab pos="2508250" algn="l"/>
              </a:tabLst>
            </a:pPr>
            <a:r>
              <a:rPr lang="ja-JP" altLang="en-US" smtClean="0">
                <a:solidFill>
                  <a:schemeClr val="accent2"/>
                </a:solidFill>
              </a:rPr>
              <a:t>時系列のブログでは古いコンテンツが埋没する？</a:t>
            </a:r>
            <a:endParaRPr lang="en-US" altLang="ja-JP" smtClean="0">
              <a:solidFill>
                <a:schemeClr val="accent2"/>
              </a:solidFill>
            </a:endParaRPr>
          </a:p>
        </p:txBody>
      </p:sp>
      <p:pic>
        <p:nvPicPr>
          <p:cNvPr id="3379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9375" y="2276475"/>
            <a:ext cx="284480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701" name="Rectangle 29"/>
          <p:cNvSpPr>
            <a:spLocks noChangeArrowheads="1"/>
          </p:cNvSpPr>
          <p:nvPr/>
        </p:nvSpPr>
        <p:spPr bwMode="auto">
          <a:xfrm>
            <a:off x="1476375" y="2609850"/>
            <a:ext cx="360363" cy="287338"/>
          </a:xfrm>
          <a:prstGeom prst="rect">
            <a:avLst/>
          </a:prstGeom>
          <a:solidFill>
            <a:schemeClr val="bg1"/>
          </a:solidFill>
          <a:ln w="9525">
            <a:solidFill>
              <a:srgbClr val="DDDDDD"/>
            </a:solidFill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28702" name="Rectangle 30"/>
          <p:cNvSpPr>
            <a:spLocks noChangeArrowheads="1"/>
          </p:cNvSpPr>
          <p:nvPr/>
        </p:nvSpPr>
        <p:spPr bwMode="auto">
          <a:xfrm>
            <a:off x="1527175" y="2649538"/>
            <a:ext cx="403225" cy="322262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28703" name="Rectangle 31"/>
          <p:cNvSpPr>
            <a:spLocks noChangeArrowheads="1"/>
          </p:cNvSpPr>
          <p:nvPr/>
        </p:nvSpPr>
        <p:spPr bwMode="auto">
          <a:xfrm>
            <a:off x="1590675" y="2703513"/>
            <a:ext cx="446088" cy="357187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28704" name="Rectangle 32"/>
          <p:cNvSpPr>
            <a:spLocks noChangeArrowheads="1"/>
          </p:cNvSpPr>
          <p:nvPr/>
        </p:nvSpPr>
        <p:spPr bwMode="auto">
          <a:xfrm>
            <a:off x="1660525" y="2776538"/>
            <a:ext cx="503238" cy="403225"/>
          </a:xfrm>
          <a:prstGeom prst="rect">
            <a:avLst/>
          </a:prstGeom>
          <a:solidFill>
            <a:schemeClr val="bg1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28705" name="Rectangle 33"/>
          <p:cNvSpPr>
            <a:spLocks noChangeArrowheads="1"/>
          </p:cNvSpPr>
          <p:nvPr/>
        </p:nvSpPr>
        <p:spPr bwMode="auto">
          <a:xfrm>
            <a:off x="1755775" y="2868613"/>
            <a:ext cx="569913" cy="457200"/>
          </a:xfrm>
          <a:prstGeom prst="rect">
            <a:avLst/>
          </a:prstGeom>
          <a:solidFill>
            <a:schemeClr val="bg1"/>
          </a:solidFill>
          <a:ln w="9525">
            <a:solidFill>
              <a:srgbClr val="777777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28706" name="Rectangle 34"/>
          <p:cNvSpPr>
            <a:spLocks noChangeArrowheads="1"/>
          </p:cNvSpPr>
          <p:nvPr/>
        </p:nvSpPr>
        <p:spPr bwMode="auto">
          <a:xfrm>
            <a:off x="1884363" y="2974975"/>
            <a:ext cx="660400" cy="530225"/>
          </a:xfrm>
          <a:prstGeom prst="rect">
            <a:avLst/>
          </a:prstGeom>
          <a:solidFill>
            <a:schemeClr val="bg1"/>
          </a:solidFill>
          <a:ln w="9525">
            <a:solidFill>
              <a:srgbClr val="333333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28707" name="Rectangle 35"/>
          <p:cNvSpPr>
            <a:spLocks noChangeArrowheads="1"/>
          </p:cNvSpPr>
          <p:nvPr/>
        </p:nvSpPr>
        <p:spPr bwMode="auto">
          <a:xfrm>
            <a:off x="2078038" y="3143250"/>
            <a:ext cx="798512" cy="641350"/>
          </a:xfrm>
          <a:prstGeom prst="rect">
            <a:avLst/>
          </a:prstGeom>
          <a:solidFill>
            <a:schemeClr val="bg1"/>
          </a:solidFill>
          <a:ln w="12700">
            <a:solidFill>
              <a:srgbClr val="1C1C1C"/>
            </a:solidFill>
            <a:miter lim="800000"/>
            <a:headEnd/>
            <a:tailEnd/>
          </a:ln>
          <a:effectLst>
            <a:outerShdw dist="71842" dir="2700000" algn="ctr" rotWithShape="0">
              <a:srgbClr val="5F5F5F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28708" name="Rectangle 36"/>
          <p:cNvSpPr>
            <a:spLocks noChangeArrowheads="1"/>
          </p:cNvSpPr>
          <p:nvPr/>
        </p:nvSpPr>
        <p:spPr bwMode="auto">
          <a:xfrm>
            <a:off x="2365375" y="3397250"/>
            <a:ext cx="998538" cy="801688"/>
          </a:xfrm>
          <a:prstGeom prst="rect">
            <a:avLst/>
          </a:prstGeom>
          <a:solidFill>
            <a:schemeClr val="bg1"/>
          </a:solidFill>
          <a:ln w="19050">
            <a:solidFill>
              <a:srgbClr val="080808"/>
            </a:solidFill>
            <a:miter lim="800000"/>
            <a:headEnd/>
            <a:tailEnd/>
          </a:ln>
          <a:effectLst>
            <a:outerShdw dist="89803" dir="2700000" algn="ctr" rotWithShape="0">
              <a:srgbClr val="5F5F5F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28709" name="Rectangle 37"/>
          <p:cNvSpPr>
            <a:spLocks noChangeArrowheads="1"/>
          </p:cNvSpPr>
          <p:nvPr/>
        </p:nvSpPr>
        <p:spPr bwMode="auto">
          <a:xfrm>
            <a:off x="2711450" y="3711575"/>
            <a:ext cx="1241425" cy="9969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25724" dir="2700000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ja-JP" altLang="en-US" sz="2800">
                <a:ea typeface="ＭＳ Ｐゴシック" pitchFamily="50" charset="-128"/>
              </a:rPr>
              <a:t>最新</a:t>
            </a:r>
          </a:p>
        </p:txBody>
      </p:sp>
      <p:sp>
        <p:nvSpPr>
          <p:cNvPr id="33806" name="AutoShape 41"/>
          <p:cNvSpPr>
            <a:spLocks noChangeArrowheads="1"/>
          </p:cNvSpPr>
          <p:nvPr/>
        </p:nvSpPr>
        <p:spPr bwMode="auto">
          <a:xfrm rot="-1813632">
            <a:off x="1544638" y="2492375"/>
            <a:ext cx="360362" cy="2736850"/>
          </a:xfrm>
          <a:prstGeom prst="triangle">
            <a:avLst>
              <a:gd name="adj" fmla="val 5007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3807" name="AutoShape 42"/>
          <p:cNvSpPr>
            <a:spLocks noChangeArrowheads="1"/>
          </p:cNvSpPr>
          <p:nvPr/>
        </p:nvSpPr>
        <p:spPr bwMode="auto">
          <a:xfrm rot="8986368">
            <a:off x="2211388" y="4965700"/>
            <a:ext cx="781050" cy="812800"/>
          </a:xfrm>
          <a:prstGeom prst="triangle">
            <a:avLst>
              <a:gd name="adj" fmla="val 50074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3808" name="AutoShape 43"/>
          <p:cNvSpPr>
            <a:spLocks noChangeArrowheads="1"/>
          </p:cNvSpPr>
          <p:nvPr/>
        </p:nvSpPr>
        <p:spPr bwMode="auto">
          <a:xfrm>
            <a:off x="4743450" y="2514600"/>
            <a:ext cx="360363" cy="3651250"/>
          </a:xfrm>
          <a:prstGeom prst="upArrow">
            <a:avLst>
              <a:gd name="adj1" fmla="val 33917"/>
              <a:gd name="adj2" fmla="val 121633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33809" name="Rectangle 4"/>
          <p:cNvSpPr>
            <a:spLocks noChangeArrowheads="1"/>
          </p:cNvSpPr>
          <p:nvPr/>
        </p:nvSpPr>
        <p:spPr bwMode="auto">
          <a:xfrm>
            <a:off x="971550" y="33338"/>
            <a:ext cx="75136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2400">
                <a:solidFill>
                  <a:schemeClr val="bg1"/>
                </a:solidFill>
              </a:rPr>
              <a:t>B</a:t>
            </a:r>
            <a:r>
              <a:rPr lang="ja-JP" altLang="en-US" sz="2400">
                <a:solidFill>
                  <a:schemeClr val="bg1"/>
                </a:solidFill>
              </a:rPr>
              <a:t>．事例：仮説に基づく設計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フッター プレースホルダ 3"/>
          <p:cNvSpPr txBox="1">
            <a:spLocks noGrp="1"/>
          </p:cNvSpPr>
          <p:nvPr/>
        </p:nvSpPr>
        <p:spPr bwMode="auto">
          <a:xfrm>
            <a:off x="3779838" y="6453188"/>
            <a:ext cx="475297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tabLst>
                <a:tab pos="5029200" algn="r"/>
              </a:tabLst>
            </a:pPr>
            <a:r>
              <a:rPr kumimoji="0" lang="en-US" altLang="ja-JP" sz="1200"/>
              <a:t>© 2010 Makoto Shimizu	</a:t>
            </a:r>
            <a:fld id="{F66683DA-63EA-4D77-8B34-6F6F0D1D42FD}" type="slidenum">
              <a:rPr kumimoji="0" lang="en-US" altLang="ja-JP" sz="1200"/>
              <a:pPr algn="ctr">
                <a:tabLst>
                  <a:tab pos="5029200" algn="r"/>
                </a:tabLst>
              </a:pPr>
              <a:t>19</a:t>
            </a:fld>
            <a:endParaRPr kumimoji="0" lang="en-US" altLang="ja-JP" sz="120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５．ナビゲーション：コンテンツを貯めて活かしたい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69963" y="1484313"/>
            <a:ext cx="7513637" cy="3624262"/>
          </a:xfrm>
        </p:spPr>
        <p:txBody>
          <a:bodyPr/>
          <a:lstStyle/>
          <a:p>
            <a:pPr marL="552450" indent="-495300" eaLnBrk="1" hangingPunct="1">
              <a:buFont typeface="Wingdings" pitchFamily="2" charset="2"/>
              <a:buNone/>
              <a:tabLst>
                <a:tab pos="2508250" algn="l"/>
              </a:tabLst>
            </a:pPr>
            <a:r>
              <a:rPr lang="ja-JP" altLang="en-US" smtClean="0">
                <a:latin typeface="ＭＳ Ｐゴシック" charset="-128"/>
                <a:ea typeface="ＭＳ Ｐゴシック" charset="-128"/>
              </a:rPr>
              <a:t>コンテンツが増えた１０年後を考えると</a:t>
            </a:r>
            <a:r>
              <a:rPr lang="en-US" altLang="ja-JP" smtClean="0">
                <a:latin typeface="ＭＳ Ｐゴシック" charset="-128"/>
                <a:ea typeface="ＭＳ Ｐゴシック" charset="-128"/>
              </a:rPr>
              <a:t>...</a:t>
            </a:r>
            <a:endParaRPr lang="ja-JP" altLang="en-US" smtClean="0">
              <a:latin typeface="ＭＳ Ｐゴシック" charset="-128"/>
              <a:ea typeface="ＭＳ Ｐゴシック" charset="-128"/>
            </a:endParaRPr>
          </a:p>
          <a:p>
            <a:pPr marL="552450" indent="-495300" eaLnBrk="1" hangingPunct="1">
              <a:buFont typeface="Wingdings" pitchFamily="2" charset="2"/>
              <a:buChar char="è"/>
              <a:tabLst>
                <a:tab pos="2508250" algn="l"/>
              </a:tabLst>
            </a:pPr>
            <a:r>
              <a:rPr lang="ja-JP" altLang="en-US" smtClean="0">
                <a:solidFill>
                  <a:schemeClr val="accent2"/>
                </a:solidFill>
              </a:rPr>
              <a:t>柔軟に変更できるカテゴリ分類も必要</a:t>
            </a:r>
          </a:p>
          <a:p>
            <a:pPr marL="952500" lvl="1" indent="-495300" eaLnBrk="1" hangingPunct="1">
              <a:tabLst>
                <a:tab pos="2508250" algn="l"/>
              </a:tabLst>
            </a:pPr>
            <a:r>
              <a:rPr lang="ja-JP" altLang="en-US" smtClean="0"/>
              <a:t>増えたらカテゴリを細分化したい</a:t>
            </a:r>
          </a:p>
          <a:p>
            <a:pPr marL="952500" lvl="1" indent="-495300" eaLnBrk="1" hangingPunct="1">
              <a:tabLst>
                <a:tab pos="2508250" algn="l"/>
              </a:tabLst>
            </a:pPr>
            <a:r>
              <a:rPr lang="ja-JP" altLang="en-US" smtClean="0"/>
              <a:t>人気が無いカテゴリは格下げ・統廃合したい</a:t>
            </a:r>
          </a:p>
          <a:p>
            <a:pPr marL="1352550" lvl="2" indent="-495300" eaLnBrk="1" hangingPunct="1">
              <a:tabLst>
                <a:tab pos="2508250" algn="l"/>
              </a:tabLst>
            </a:pPr>
            <a:r>
              <a:rPr lang="ja-JP" altLang="en-US" smtClean="0"/>
              <a:t>リンク切れ防止のため</a:t>
            </a:r>
            <a:r>
              <a:rPr lang="en-US" altLang="ja-JP" smtClean="0"/>
              <a:t>URL</a:t>
            </a:r>
            <a:r>
              <a:rPr lang="ja-JP" altLang="en-US" smtClean="0"/>
              <a:t>は変えたくない</a:t>
            </a:r>
          </a:p>
          <a:p>
            <a:pPr marL="952500" lvl="1" indent="-495300" eaLnBrk="1" hangingPunct="1">
              <a:tabLst>
                <a:tab pos="2508250" algn="l"/>
              </a:tabLst>
            </a:pPr>
            <a:r>
              <a:rPr lang="ja-JP" altLang="en-US" smtClean="0"/>
              <a:t>同じページを複数のカテゴリに入れたい</a:t>
            </a:r>
          </a:p>
          <a:p>
            <a:pPr marL="1352550" lvl="2" indent="-495300" eaLnBrk="1" hangingPunct="1">
              <a:tabLst>
                <a:tab pos="2508250" algn="l"/>
              </a:tabLst>
            </a:pPr>
            <a:r>
              <a:rPr lang="ja-JP" altLang="en-US" smtClean="0"/>
              <a:t>ただしページは複製したくない</a:t>
            </a:r>
            <a:endParaRPr lang="en-US" altLang="ja-JP" smtClean="0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971550" y="33338"/>
            <a:ext cx="75136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2400">
                <a:solidFill>
                  <a:schemeClr val="bg1"/>
                </a:solidFill>
              </a:rPr>
              <a:t>B</a:t>
            </a:r>
            <a:r>
              <a:rPr lang="ja-JP" altLang="en-US" sz="2400">
                <a:solidFill>
                  <a:schemeClr val="bg1"/>
                </a:solidFill>
              </a:rPr>
              <a:t>．事例：仮説に基づく設計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ea typeface="ＭＳ Ｐゴシック" charset="-128"/>
              </a:rPr>
              <a:t>© 2010 Makoto Shimizu	</a:t>
            </a:r>
            <a:fld id="{E142BA68-6F24-4168-B25C-B022B5B3057D}" type="slidenum">
              <a:rPr lang="en-US" altLang="ja-JP" smtClean="0">
                <a:ea typeface="ＭＳ Ｐゴシック" charset="-128"/>
              </a:rPr>
              <a:pPr/>
              <a:t>2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自己紹介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9963" y="1484313"/>
            <a:ext cx="7513637" cy="1081087"/>
          </a:xfrm>
        </p:spPr>
        <p:txBody>
          <a:bodyPr/>
          <a:lstStyle/>
          <a:p>
            <a:pPr marL="571500" indent="-571500" eaLnBrk="1" hangingPunct="1">
              <a:buSzTx/>
              <a:buFont typeface="Wingdings" pitchFamily="2" charset="2"/>
              <a:buAutoNum type="arabicPeriod"/>
              <a:tabLst>
                <a:tab pos="6989763" algn="r"/>
              </a:tabLst>
            </a:pPr>
            <a:r>
              <a:rPr lang="en-US" altLang="ja-JP" smtClean="0">
                <a:solidFill>
                  <a:schemeClr val="accent2"/>
                </a:solidFill>
              </a:rPr>
              <a:t>Web</a:t>
            </a:r>
            <a:r>
              <a:rPr lang="ja-JP" altLang="en-US" smtClean="0">
                <a:solidFill>
                  <a:schemeClr val="accent2"/>
                </a:solidFill>
              </a:rPr>
              <a:t>にこだわり１５年</a:t>
            </a:r>
            <a:endParaRPr lang="ja-JP" altLang="en-US" smtClean="0"/>
          </a:p>
          <a:p>
            <a:pPr marL="990600" lvl="1" indent="-533400" eaLnBrk="1" hangingPunct="1">
              <a:buSzTx/>
              <a:buFont typeface="Wingdings" pitchFamily="2" charset="2"/>
              <a:buNone/>
              <a:tabLst>
                <a:tab pos="6989763" algn="r"/>
              </a:tabLst>
            </a:pPr>
            <a:r>
              <a:rPr lang="en-US" altLang="ja-JP" smtClean="0">
                <a:latin typeface="ＭＳ Ｐゴシック" charset="-128"/>
              </a:rPr>
              <a:t>SE→Dir→</a:t>
            </a:r>
            <a:r>
              <a:rPr lang="ja-JP" altLang="en-US" smtClean="0">
                <a:latin typeface="ＭＳ Ｐゴシック" charset="-128"/>
              </a:rPr>
              <a:t>ＩＡ→</a:t>
            </a:r>
            <a:r>
              <a:rPr lang="en-US" altLang="ja-JP" smtClean="0">
                <a:latin typeface="ＭＳ Ｐゴシック" charset="-128"/>
              </a:rPr>
              <a:t>CMS→SEO→</a:t>
            </a:r>
            <a:r>
              <a:rPr lang="ja-JP" altLang="en-US" smtClean="0">
                <a:latin typeface="ＭＳ Ｐゴシック" charset="-128"/>
              </a:rPr>
              <a:t>解析</a:t>
            </a:r>
            <a:r>
              <a:rPr lang="ja-JP" altLang="en-US" smtClean="0">
                <a:solidFill>
                  <a:srgbClr val="777777"/>
                </a:solidFill>
                <a:latin typeface="ＭＳ Ｐゴシック" charset="-128"/>
              </a:rPr>
              <a:t>	</a:t>
            </a:r>
            <a:r>
              <a:rPr lang="ja-JP" altLang="en-US" smtClean="0">
                <a:solidFill>
                  <a:srgbClr val="777777"/>
                </a:solidFill>
              </a:rPr>
              <a:t>（</a:t>
            </a:r>
            <a:r>
              <a:rPr lang="en-US" altLang="ja-JP" smtClean="0">
                <a:solidFill>
                  <a:srgbClr val="777777"/>
                </a:solidFill>
              </a:rPr>
              <a:t>1995</a:t>
            </a:r>
            <a:r>
              <a:rPr lang="ja-JP" altLang="en-US" smtClean="0">
                <a:solidFill>
                  <a:srgbClr val="777777"/>
                </a:solidFill>
              </a:rPr>
              <a:t>～）</a:t>
            </a: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969963" y="2643188"/>
            <a:ext cx="7513637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1500" indent="-571500">
              <a:lnSpc>
                <a:spcPct val="110000"/>
              </a:lnSpc>
              <a:spcBef>
                <a:spcPct val="20000"/>
              </a:spcBef>
              <a:buClr>
                <a:schemeClr val="bg2"/>
              </a:buClr>
              <a:buFont typeface="Wingdings" pitchFamily="2" charset="2"/>
              <a:buAutoNum type="arabicPeriod" startAt="2"/>
              <a:tabLst>
                <a:tab pos="6989763" algn="r"/>
              </a:tabLst>
            </a:pPr>
            <a:r>
              <a:rPr lang="ja-JP" altLang="en-US" sz="2600">
                <a:solidFill>
                  <a:schemeClr val="accent2"/>
                </a:solidFill>
                <a:latin typeface="HGP創英角ｺﾞｼｯｸUB" pitchFamily="50" charset="-128"/>
                <a:ea typeface="HGP創英角ｺﾞｼｯｸUB" pitchFamily="50" charset="-128"/>
              </a:rPr>
              <a:t>Ｗｅｂの運用改善を３社でリード</a:t>
            </a:r>
            <a:endParaRPr lang="ja-JP" altLang="en-US" sz="2600">
              <a:solidFill>
                <a:schemeClr val="tx2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442913" lvl="1" indent="14288">
              <a:lnSpc>
                <a:spcPct val="110000"/>
              </a:lnSpc>
              <a:spcBef>
                <a:spcPct val="20000"/>
              </a:spcBef>
              <a:buClr>
                <a:schemeClr val="bg2"/>
              </a:buClr>
              <a:buFont typeface="Wingdings" pitchFamily="2" charset="2"/>
              <a:buNone/>
              <a:tabLst>
                <a:tab pos="6989763" algn="r"/>
              </a:tabLst>
            </a:pPr>
            <a:r>
              <a:rPr lang="ja-JP" altLang="en-US" sz="2600">
                <a:solidFill>
                  <a:schemeClr val="tx2"/>
                </a:solidFill>
              </a:rPr>
              <a:t>ＥＣＭ・</a:t>
            </a:r>
            <a:r>
              <a:rPr lang="en-US" altLang="ja-JP" sz="2600">
                <a:solidFill>
                  <a:schemeClr val="tx2"/>
                </a:solidFill>
              </a:rPr>
              <a:t>CMS</a:t>
            </a:r>
            <a:r>
              <a:rPr lang="ja-JP" altLang="en-US" sz="2600">
                <a:solidFill>
                  <a:schemeClr val="tx2"/>
                </a:solidFill>
              </a:rPr>
              <a:t>導入</a:t>
            </a:r>
            <a:r>
              <a:rPr lang="ja-JP" altLang="en-US" sz="2600">
                <a:solidFill>
                  <a:srgbClr val="777777"/>
                </a:solidFill>
              </a:rPr>
              <a:t>	（</a:t>
            </a:r>
            <a:r>
              <a:rPr lang="en-US" altLang="ja-JP" sz="2600">
                <a:solidFill>
                  <a:srgbClr val="777777"/>
                </a:solidFill>
              </a:rPr>
              <a:t>2004</a:t>
            </a:r>
            <a:r>
              <a:rPr lang="ja-JP" altLang="en-US" sz="2600">
                <a:solidFill>
                  <a:srgbClr val="777777"/>
                </a:solidFill>
              </a:rPr>
              <a:t>～</a:t>
            </a:r>
            <a:r>
              <a:rPr lang="en-US" altLang="ja-JP" sz="2600">
                <a:solidFill>
                  <a:srgbClr val="777777"/>
                </a:solidFill>
              </a:rPr>
              <a:t>2008</a:t>
            </a:r>
            <a:r>
              <a:rPr lang="ja-JP" altLang="en-US" sz="2600">
                <a:solidFill>
                  <a:srgbClr val="777777"/>
                </a:solidFill>
              </a:rPr>
              <a:t>）</a:t>
            </a:r>
            <a:r>
              <a:rPr lang="en-US" altLang="ja-JP" sz="2600">
                <a:solidFill>
                  <a:srgbClr val="777777"/>
                </a:solidFill>
              </a:rPr>
              <a:t/>
            </a:r>
            <a:br>
              <a:rPr lang="en-US" altLang="ja-JP" sz="2600">
                <a:solidFill>
                  <a:srgbClr val="777777"/>
                </a:solidFill>
              </a:rPr>
            </a:br>
            <a:r>
              <a:rPr lang="ja-JP" altLang="en-US" sz="2600">
                <a:solidFill>
                  <a:schemeClr val="tx2"/>
                </a:solidFill>
              </a:rPr>
              <a:t>楽天グループのアクセス解析</a:t>
            </a:r>
            <a:r>
              <a:rPr lang="ja-JP" altLang="en-US" sz="2600">
                <a:solidFill>
                  <a:srgbClr val="777777"/>
                </a:solidFill>
              </a:rPr>
              <a:t>	（</a:t>
            </a:r>
            <a:r>
              <a:rPr lang="en-US" altLang="ja-JP" sz="2600">
                <a:solidFill>
                  <a:srgbClr val="777777"/>
                </a:solidFill>
              </a:rPr>
              <a:t>2008</a:t>
            </a:r>
            <a:r>
              <a:rPr lang="ja-JP" altLang="en-US" sz="2600">
                <a:solidFill>
                  <a:srgbClr val="777777"/>
                </a:solidFill>
              </a:rPr>
              <a:t>～）</a:t>
            </a:r>
          </a:p>
        </p:txBody>
      </p:sp>
      <p:grpSp>
        <p:nvGrpSpPr>
          <p:cNvPr id="19" name="グループ化 18"/>
          <p:cNvGrpSpPr>
            <a:grpSpLocks/>
          </p:cNvGrpSpPr>
          <p:nvPr/>
        </p:nvGrpSpPr>
        <p:grpSpPr bwMode="auto">
          <a:xfrm>
            <a:off x="969963" y="4192588"/>
            <a:ext cx="7513637" cy="1960562"/>
            <a:chOff x="969963" y="4192588"/>
            <a:chExt cx="7513637" cy="1960562"/>
          </a:xfrm>
        </p:grpSpPr>
        <p:sp>
          <p:nvSpPr>
            <p:cNvPr id="16390" name="Rectangle 5"/>
            <p:cNvSpPr>
              <a:spLocks noChangeArrowheads="1"/>
            </p:cNvSpPr>
            <p:nvPr/>
          </p:nvSpPr>
          <p:spPr bwMode="auto">
            <a:xfrm>
              <a:off x="969963" y="4192588"/>
              <a:ext cx="7513637" cy="792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571500" indent="-571500">
                <a:lnSpc>
                  <a:spcPct val="110000"/>
                </a:lnSpc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AutoNum type="arabicPeriod" startAt="3"/>
              </a:pPr>
              <a:r>
                <a:rPr lang="ja-JP" altLang="en-US" sz="2600">
                  <a:solidFill>
                    <a:schemeClr val="accent2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執筆・講演で実践ノウハウを還元</a:t>
              </a:r>
              <a:endParaRPr lang="ja-JP" altLang="en-US" sz="2600">
                <a:solidFill>
                  <a:schemeClr val="tx2"/>
                </a:solidFill>
                <a:latin typeface="ＭＳ Ｐゴシック" charset="-128"/>
                <a:ea typeface="HGP創英角ｺﾞｼｯｸUB" pitchFamily="50" charset="-128"/>
              </a:endParaRPr>
            </a:p>
          </p:txBody>
        </p:sp>
        <p:pic>
          <p:nvPicPr>
            <p:cNvPr id="16391" name="Picture 6" descr="WS_logo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11675" y="4841875"/>
              <a:ext cx="1230313" cy="541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2" name="Text Box 11"/>
            <p:cNvSpPr txBox="1">
              <a:spLocks noChangeArrowheads="1"/>
            </p:cNvSpPr>
            <p:nvPr/>
          </p:nvSpPr>
          <p:spPr bwMode="auto">
            <a:xfrm>
              <a:off x="4437063" y="5429250"/>
              <a:ext cx="3432175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ja-JP" altLang="en-US" sz="1600"/>
                <a:t>文部科学省アドバイザー委員</a:t>
              </a:r>
            </a:p>
          </p:txBody>
        </p:sp>
        <p:pic>
          <p:nvPicPr>
            <p:cNvPr id="16393" name="Picture 4" descr="kmqsmn0000007r4s"/>
            <p:cNvPicPr>
              <a:picLocks noChangeAspect="1" noChangeArrowheads="1"/>
            </p:cNvPicPr>
            <p:nvPr/>
          </p:nvPicPr>
          <p:blipFill>
            <a:blip r:embed="rId3"/>
            <a:srcRect l="48988" t="16586" r="5830" b="18182"/>
            <a:stretch>
              <a:fillRect/>
            </a:stretch>
          </p:blipFill>
          <p:spPr bwMode="auto">
            <a:xfrm>
              <a:off x="2511425" y="4652963"/>
              <a:ext cx="1354138" cy="64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4" name="Picture 13" descr=" 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27488" y="4841875"/>
              <a:ext cx="457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5" name="Picture 1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588193" y="5450305"/>
              <a:ext cx="1469457" cy="361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6" name="Picture 17"/>
            <p:cNvPicPr>
              <a:picLocks noChangeAspect="1" noChangeArrowheads="1"/>
            </p:cNvPicPr>
            <p:nvPr/>
          </p:nvPicPr>
          <p:blipFill>
            <a:blip r:embed="rId6"/>
            <a:srcRect l="1964" t="21184" r="1964" b="22275"/>
            <a:stretch>
              <a:fillRect/>
            </a:stretch>
          </p:blipFill>
          <p:spPr bwMode="auto">
            <a:xfrm>
              <a:off x="6008688" y="4708525"/>
              <a:ext cx="2019300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7" name="Picture 1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671638" y="4856163"/>
              <a:ext cx="695325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8" name="Picture 19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763713" y="5346700"/>
              <a:ext cx="688975" cy="73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9" name="Picture 2"/>
            <p:cNvPicPr>
              <a:picLocks noChangeAspect="1" noChangeArrowheads="1"/>
            </p:cNvPicPr>
            <p:nvPr/>
          </p:nvPicPr>
          <p:blipFill>
            <a:blip r:embed="rId9"/>
            <a:srcRect r="54134"/>
            <a:stretch>
              <a:fillRect/>
            </a:stretch>
          </p:blipFill>
          <p:spPr bwMode="auto">
            <a:xfrm>
              <a:off x="4214813" y="5834566"/>
              <a:ext cx="1928812" cy="2682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6400" name="Picture 17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500813" y="5857875"/>
              <a:ext cx="1190625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フッター プレースホルダ 3"/>
          <p:cNvSpPr txBox="1">
            <a:spLocks noGrp="1"/>
          </p:cNvSpPr>
          <p:nvPr/>
        </p:nvSpPr>
        <p:spPr bwMode="auto">
          <a:xfrm>
            <a:off x="3779838" y="6453188"/>
            <a:ext cx="475297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tabLst>
                <a:tab pos="5029200" algn="r"/>
              </a:tabLst>
            </a:pPr>
            <a:r>
              <a:rPr kumimoji="0" lang="en-US" altLang="ja-JP" sz="1200"/>
              <a:t>© 2010 Makoto Shimizu	</a:t>
            </a:r>
            <a:fld id="{6EAA1C05-27ED-4E4E-ABC6-B529027E8DA9}" type="slidenum">
              <a:rPr kumimoji="0" lang="en-US" altLang="ja-JP" sz="1200"/>
              <a:pPr algn="ctr">
                <a:tabLst>
                  <a:tab pos="5029200" algn="r"/>
                </a:tabLst>
              </a:pPr>
              <a:t>20</a:t>
            </a:fld>
            <a:endParaRPr kumimoji="0" lang="en-US" altLang="ja-JP" sz="1200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５．ナビゲーション：コンテンツを貯めて活かしたい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69963" y="1484313"/>
            <a:ext cx="7513637" cy="973137"/>
          </a:xfrm>
        </p:spPr>
        <p:txBody>
          <a:bodyPr/>
          <a:lstStyle/>
          <a:p>
            <a:pPr marL="552450" indent="-495300" eaLnBrk="1" hangingPunct="1">
              <a:buFont typeface="Wingdings" pitchFamily="2" charset="2"/>
              <a:buNone/>
              <a:tabLst>
                <a:tab pos="2508250" algn="l"/>
              </a:tabLst>
            </a:pPr>
            <a:r>
              <a:rPr lang="ja-JP" altLang="en-US" smtClean="0">
                <a:solidFill>
                  <a:schemeClr val="accent2"/>
                </a:solidFill>
              </a:rPr>
              <a:t>埋もれたコンテンツへ誘導するため、</a:t>
            </a:r>
            <a:r>
              <a:rPr lang="en-US" altLang="ja-JP" smtClean="0">
                <a:solidFill>
                  <a:schemeClr val="accent2"/>
                </a:solidFill>
              </a:rPr>
              <a:t/>
            </a:r>
            <a:br>
              <a:rPr lang="en-US" altLang="ja-JP" smtClean="0">
                <a:solidFill>
                  <a:schemeClr val="accent2"/>
                </a:solidFill>
              </a:rPr>
            </a:br>
            <a:r>
              <a:rPr lang="ja-JP" altLang="en-US" smtClean="0">
                <a:solidFill>
                  <a:schemeClr val="accent2"/>
                </a:solidFill>
              </a:rPr>
              <a:t>トラフィックをコントロールできる状態にしたい</a:t>
            </a:r>
          </a:p>
        </p:txBody>
      </p:sp>
      <p:pic>
        <p:nvPicPr>
          <p:cNvPr id="3584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2571750"/>
            <a:ext cx="19367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2435225"/>
            <a:ext cx="2773363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21" name="Rectangle 9"/>
          <p:cNvSpPr>
            <a:spLocks noChangeArrowheads="1"/>
          </p:cNvSpPr>
          <p:nvPr/>
        </p:nvSpPr>
        <p:spPr bwMode="auto">
          <a:xfrm>
            <a:off x="6804025" y="4797425"/>
            <a:ext cx="1368425" cy="10985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25724" dir="2700000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ja-JP" altLang="en-US" sz="2800" b="1" dirty="0">
                <a:ea typeface="ＭＳ Ｐゴシック" pitchFamily="50" charset="-128"/>
              </a:rPr>
              <a:t>記事</a:t>
            </a:r>
          </a:p>
        </p:txBody>
      </p:sp>
      <p:sp>
        <p:nvSpPr>
          <p:cNvPr id="35847" name="Line 11"/>
          <p:cNvSpPr>
            <a:spLocks noChangeShapeType="1"/>
          </p:cNvSpPr>
          <p:nvPr/>
        </p:nvSpPr>
        <p:spPr bwMode="auto">
          <a:xfrm>
            <a:off x="3429000" y="3286125"/>
            <a:ext cx="3230563" cy="172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5848" name="Line 12"/>
          <p:cNvSpPr>
            <a:spLocks noChangeShapeType="1"/>
          </p:cNvSpPr>
          <p:nvPr/>
        </p:nvSpPr>
        <p:spPr bwMode="auto">
          <a:xfrm>
            <a:off x="4859338" y="2636838"/>
            <a:ext cx="2089150" cy="20875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141327" name="Picture 15"/>
          <p:cNvPicPr>
            <a:picLocks noChangeAspect="1" noChangeArrowheads="1"/>
          </p:cNvPicPr>
          <p:nvPr/>
        </p:nvPicPr>
        <p:blipFill>
          <a:blip r:embed="rId4"/>
          <a:srcRect t="3423"/>
          <a:stretch>
            <a:fillRect/>
          </a:stretch>
        </p:blipFill>
        <p:spPr bwMode="auto">
          <a:xfrm>
            <a:off x="4630738" y="3298825"/>
            <a:ext cx="16192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43684" dir="2700000" algn="ctr" rotWithShape="0">
              <a:srgbClr val="333333">
                <a:alpha val="50000"/>
              </a:srgbClr>
            </a:outerShdw>
          </a:effectLst>
        </p:spPr>
      </p:pic>
      <p:sp>
        <p:nvSpPr>
          <p:cNvPr id="35850" name="Text Box 16"/>
          <p:cNvSpPr txBox="1">
            <a:spLocks noChangeArrowheads="1"/>
          </p:cNvSpPr>
          <p:nvPr/>
        </p:nvSpPr>
        <p:spPr bwMode="auto">
          <a:xfrm>
            <a:off x="4991100" y="4090988"/>
            <a:ext cx="9064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800" b="1"/>
              <a:t>一覧</a:t>
            </a:r>
          </a:p>
        </p:txBody>
      </p:sp>
      <p:sp>
        <p:nvSpPr>
          <p:cNvPr id="35851" name="Rectangle 4"/>
          <p:cNvSpPr>
            <a:spLocks noChangeArrowheads="1"/>
          </p:cNvSpPr>
          <p:nvPr/>
        </p:nvSpPr>
        <p:spPr bwMode="auto">
          <a:xfrm>
            <a:off x="971550" y="33338"/>
            <a:ext cx="75136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2400">
                <a:solidFill>
                  <a:schemeClr val="bg1"/>
                </a:solidFill>
              </a:rPr>
              <a:t>B</a:t>
            </a:r>
            <a:r>
              <a:rPr lang="ja-JP" altLang="en-US" sz="2400">
                <a:solidFill>
                  <a:schemeClr val="bg1"/>
                </a:solidFill>
              </a:rPr>
              <a:t>．事例：仮説に基づく設計</a:t>
            </a:r>
          </a:p>
        </p:txBody>
      </p:sp>
      <p:cxnSp>
        <p:nvCxnSpPr>
          <p:cNvPr id="14" name="直線コネクタ 13"/>
          <p:cNvCxnSpPr/>
          <p:nvPr/>
        </p:nvCxnSpPr>
        <p:spPr>
          <a:xfrm>
            <a:off x="7286625" y="3000375"/>
            <a:ext cx="857250" cy="1588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7429500" y="3143250"/>
            <a:ext cx="857250" cy="1588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7572375" y="3286125"/>
            <a:ext cx="857250" cy="1588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7286625" y="3429000"/>
            <a:ext cx="857250" cy="1588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7429500" y="3571875"/>
            <a:ext cx="857250" cy="1588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57" name="Text Box 16"/>
          <p:cNvSpPr txBox="1">
            <a:spLocks noChangeArrowheads="1"/>
          </p:cNvSpPr>
          <p:nvPr/>
        </p:nvSpPr>
        <p:spPr bwMode="auto">
          <a:xfrm>
            <a:off x="7143750" y="2428875"/>
            <a:ext cx="1393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800" b="1"/>
              <a:t>カテゴリ</a:t>
            </a:r>
          </a:p>
        </p:txBody>
      </p:sp>
      <p:sp>
        <p:nvSpPr>
          <p:cNvPr id="35858" name="Line 12"/>
          <p:cNvSpPr>
            <a:spLocks noChangeShapeType="1"/>
          </p:cNvSpPr>
          <p:nvPr/>
        </p:nvSpPr>
        <p:spPr bwMode="auto">
          <a:xfrm>
            <a:off x="7686675" y="3643313"/>
            <a:ext cx="46038" cy="1016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フッター プレースホルダ 3"/>
          <p:cNvSpPr txBox="1">
            <a:spLocks noGrp="1"/>
          </p:cNvSpPr>
          <p:nvPr/>
        </p:nvSpPr>
        <p:spPr bwMode="auto">
          <a:xfrm>
            <a:off x="3779838" y="6453188"/>
            <a:ext cx="475297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tabLst>
                <a:tab pos="5029200" algn="r"/>
              </a:tabLst>
            </a:pPr>
            <a:r>
              <a:rPr kumimoji="0" lang="en-US" altLang="ja-JP" sz="1200"/>
              <a:t>© 2010 Makoto Shimizu	</a:t>
            </a:r>
            <a:fld id="{3D8CC0AC-235B-4040-AE47-BC222BFEB732}" type="slidenum">
              <a:rPr kumimoji="0" lang="en-US" altLang="ja-JP" sz="1200"/>
              <a:pPr algn="ctr">
                <a:tabLst>
                  <a:tab pos="5029200" algn="r"/>
                </a:tabLst>
              </a:pPr>
              <a:t>21</a:t>
            </a:fld>
            <a:endParaRPr kumimoji="0" lang="en-US" altLang="ja-JP" sz="1200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５．ナビゲーション：興味・関心に合わせたい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69963" y="1484313"/>
            <a:ext cx="7513637" cy="1492250"/>
          </a:xfrm>
        </p:spPr>
        <p:txBody>
          <a:bodyPr/>
          <a:lstStyle/>
          <a:p>
            <a:pPr marL="552450" indent="-495300" eaLnBrk="1" hangingPunct="1">
              <a:tabLst>
                <a:tab pos="2508250" algn="l"/>
              </a:tabLst>
            </a:pPr>
            <a:r>
              <a:rPr lang="ja-JP" altLang="en-US" smtClean="0"/>
              <a:t>コンテンツが増え、サイトのテーマが広がった場合、全コンテンツが混在する</a:t>
            </a:r>
            <a:r>
              <a:rPr lang="en-US" altLang="ja-JP" smtClean="0"/>
              <a:t>RSS</a:t>
            </a:r>
            <a:r>
              <a:rPr lang="ja-JP" altLang="en-US" smtClean="0"/>
              <a:t>では冗長ではないか</a:t>
            </a:r>
          </a:p>
          <a:p>
            <a:pPr marL="552450" indent="-495300" eaLnBrk="1" hangingPunct="1">
              <a:buFont typeface="Wingdings" pitchFamily="2" charset="2"/>
              <a:buChar char="è"/>
              <a:tabLst>
                <a:tab pos="2508250" algn="l"/>
              </a:tabLst>
            </a:pPr>
            <a:r>
              <a:rPr lang="en-US" altLang="ja-JP" smtClean="0">
                <a:solidFill>
                  <a:schemeClr val="accent2"/>
                </a:solidFill>
              </a:rPr>
              <a:t>RSS</a:t>
            </a:r>
            <a:r>
              <a:rPr lang="ja-JP" altLang="en-US" smtClean="0">
                <a:solidFill>
                  <a:schemeClr val="accent2"/>
                </a:solidFill>
              </a:rPr>
              <a:t>フィードもカテゴリで分類する</a:t>
            </a:r>
          </a:p>
        </p:txBody>
      </p:sp>
      <p:pic>
        <p:nvPicPr>
          <p:cNvPr id="3686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32861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ext Box 7"/>
          <p:cNvSpPr txBox="1">
            <a:spLocks noChangeArrowheads="1"/>
          </p:cNvSpPr>
          <p:nvPr/>
        </p:nvSpPr>
        <p:spPr bwMode="auto">
          <a:xfrm>
            <a:off x="2451100" y="3344863"/>
            <a:ext cx="15097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全部入り</a:t>
            </a:r>
            <a:r>
              <a:rPr lang="en-US" altLang="ja-JP"/>
              <a:t>RSS</a:t>
            </a:r>
          </a:p>
        </p:txBody>
      </p:sp>
      <p:pic>
        <p:nvPicPr>
          <p:cNvPr id="3687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1263" y="38750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Text Box 9"/>
          <p:cNvSpPr txBox="1">
            <a:spLocks noChangeArrowheads="1"/>
          </p:cNvSpPr>
          <p:nvPr/>
        </p:nvSpPr>
        <p:spPr bwMode="auto">
          <a:xfrm>
            <a:off x="2952750" y="3933825"/>
            <a:ext cx="2005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/>
              <a:t>CMS</a:t>
            </a:r>
            <a:r>
              <a:rPr lang="ja-JP" altLang="en-US"/>
              <a:t>ブログの</a:t>
            </a:r>
            <a:r>
              <a:rPr lang="en-US" altLang="ja-JP"/>
              <a:t>RSS</a:t>
            </a:r>
          </a:p>
        </p:txBody>
      </p:sp>
      <p:pic>
        <p:nvPicPr>
          <p:cNvPr id="36872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1263" y="4451350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3" name="Text Box 11"/>
          <p:cNvSpPr txBox="1">
            <a:spLocks noChangeArrowheads="1"/>
          </p:cNvSpPr>
          <p:nvPr/>
        </p:nvSpPr>
        <p:spPr bwMode="auto">
          <a:xfrm>
            <a:off x="2952750" y="4510088"/>
            <a:ext cx="1739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お知らせの</a:t>
            </a:r>
            <a:r>
              <a:rPr lang="en-US" altLang="ja-JP"/>
              <a:t>RSS</a:t>
            </a:r>
          </a:p>
        </p:txBody>
      </p:sp>
      <p:cxnSp>
        <p:nvCxnSpPr>
          <p:cNvPr id="36874" name="AutoShape 12"/>
          <p:cNvCxnSpPr>
            <a:cxnSpLocks noChangeShapeType="1"/>
          </p:cNvCxnSpPr>
          <p:nvPr/>
        </p:nvCxnSpPr>
        <p:spPr bwMode="auto">
          <a:xfrm rot="16200000" flipH="1">
            <a:off x="2188369" y="3834606"/>
            <a:ext cx="336550" cy="249238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36875" name="AutoShape 13"/>
          <p:cNvCxnSpPr>
            <a:cxnSpLocks noChangeShapeType="1"/>
          </p:cNvCxnSpPr>
          <p:nvPr/>
        </p:nvCxnSpPr>
        <p:spPr bwMode="auto">
          <a:xfrm rot="16200000" flipH="1">
            <a:off x="1900237" y="4122738"/>
            <a:ext cx="912813" cy="249238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pic>
        <p:nvPicPr>
          <p:cNvPr id="36876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1263" y="5013325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7" name="Text Box 15"/>
          <p:cNvSpPr txBox="1">
            <a:spLocks noChangeArrowheads="1"/>
          </p:cNvSpPr>
          <p:nvPr/>
        </p:nvSpPr>
        <p:spPr bwMode="auto">
          <a:xfrm>
            <a:off x="2952750" y="5072063"/>
            <a:ext cx="2124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こども</a:t>
            </a:r>
            <a:r>
              <a:rPr lang="en-US" altLang="ja-JP"/>
              <a:t>IA</a:t>
            </a:r>
            <a:r>
              <a:rPr lang="ja-JP" altLang="en-US"/>
              <a:t>日記の</a:t>
            </a:r>
            <a:r>
              <a:rPr lang="en-US" altLang="ja-JP"/>
              <a:t>RSS</a:t>
            </a:r>
          </a:p>
        </p:txBody>
      </p:sp>
      <p:cxnSp>
        <p:nvCxnSpPr>
          <p:cNvPr id="36878" name="AutoShape 16"/>
          <p:cNvCxnSpPr>
            <a:cxnSpLocks noChangeShapeType="1"/>
          </p:cNvCxnSpPr>
          <p:nvPr/>
        </p:nvCxnSpPr>
        <p:spPr bwMode="auto">
          <a:xfrm rot="16200000" flipH="1">
            <a:off x="1619250" y="4403725"/>
            <a:ext cx="1474788" cy="249238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36879" name="Rectangle 4"/>
          <p:cNvSpPr>
            <a:spLocks noChangeArrowheads="1"/>
          </p:cNvSpPr>
          <p:nvPr/>
        </p:nvSpPr>
        <p:spPr bwMode="auto">
          <a:xfrm>
            <a:off x="971550" y="33338"/>
            <a:ext cx="75136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2400">
                <a:solidFill>
                  <a:schemeClr val="bg1"/>
                </a:solidFill>
              </a:rPr>
              <a:t>B</a:t>
            </a:r>
            <a:r>
              <a:rPr lang="ja-JP" altLang="en-US" sz="2400">
                <a:solidFill>
                  <a:schemeClr val="bg1"/>
                </a:solidFill>
              </a:rPr>
              <a:t>．事例：仮説に基づく設計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ea typeface="ＭＳ Ｐゴシック" charset="-128"/>
              </a:rPr>
              <a:t>© 2010 Makoto Shimizu	</a:t>
            </a:r>
            <a:fld id="{32FEA19F-AF77-4D74-ABD4-AA426846C400}" type="slidenum">
              <a:rPr lang="en-US" altLang="ja-JP" smtClean="0">
                <a:ea typeface="ＭＳ Ｐゴシック" charset="-128"/>
              </a:rPr>
              <a:pPr/>
              <a:t>22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６．</a:t>
            </a:r>
            <a:r>
              <a:rPr lang="en-US" altLang="ja-JP" smtClean="0"/>
              <a:t>UI</a:t>
            </a:r>
            <a:r>
              <a:rPr lang="ja-JP" altLang="en-US" smtClean="0"/>
              <a:t>：方向感覚で迷子を減らす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9963" y="1412875"/>
            <a:ext cx="7513637" cy="941388"/>
          </a:xfrm>
        </p:spPr>
        <p:txBody>
          <a:bodyPr/>
          <a:lstStyle/>
          <a:p>
            <a:pPr marL="552450" indent="-495300" eaLnBrk="1" hangingPunct="1">
              <a:lnSpc>
                <a:spcPct val="100000"/>
              </a:lnSpc>
              <a:buFont typeface="Wingdings" pitchFamily="2" charset="2"/>
              <a:buNone/>
              <a:tabLst>
                <a:tab pos="2508250" algn="l"/>
              </a:tabLst>
              <a:defRPr/>
            </a:pPr>
            <a:r>
              <a:rPr lang="ja-JP" altLang="en-US" sz="2400" dirty="0" smtClean="0">
                <a:latin typeface="+mj-ea"/>
                <a:ea typeface="+mj-ea"/>
              </a:rPr>
              <a:t>ブログとは違い階層構造を持つため深さを表現したい</a:t>
            </a:r>
            <a:endParaRPr lang="en-US" altLang="ja-JP" sz="2400" dirty="0" smtClean="0">
              <a:latin typeface="+mj-ea"/>
              <a:ea typeface="+mj-ea"/>
            </a:endParaRPr>
          </a:p>
          <a:p>
            <a:pPr marL="552450" indent="-495300" eaLnBrk="1" hangingPunct="1">
              <a:lnSpc>
                <a:spcPct val="100000"/>
              </a:lnSpc>
              <a:buFont typeface="Wingdings" pitchFamily="2" charset="2"/>
              <a:buChar char="è"/>
              <a:tabLst>
                <a:tab pos="2508250" algn="l"/>
              </a:tabLst>
              <a:defRPr/>
            </a:pPr>
            <a:r>
              <a:rPr lang="ja-JP" altLang="en-US" dirty="0" smtClean="0">
                <a:solidFill>
                  <a:schemeClr val="accent2"/>
                </a:solidFill>
              </a:rPr>
              <a:t>ページごとにカラム構成を変える</a:t>
            </a:r>
            <a:endParaRPr lang="en-US" altLang="ja-JP" dirty="0" smtClean="0">
              <a:solidFill>
                <a:schemeClr val="accent2"/>
              </a:solidFill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971550" y="33338"/>
            <a:ext cx="75136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2400">
                <a:solidFill>
                  <a:schemeClr val="bg1"/>
                </a:solidFill>
              </a:rPr>
              <a:t>B</a:t>
            </a:r>
            <a:r>
              <a:rPr lang="ja-JP" altLang="en-US" sz="2400">
                <a:solidFill>
                  <a:schemeClr val="bg1"/>
                </a:solidFill>
              </a:rPr>
              <a:t>．事例：仮説に基づく設計</a:t>
            </a:r>
          </a:p>
        </p:txBody>
      </p:sp>
      <p:pic>
        <p:nvPicPr>
          <p:cNvPr id="37893" name="Picture 7"/>
          <p:cNvPicPr>
            <a:picLocks noChangeAspect="1" noChangeArrowheads="1"/>
          </p:cNvPicPr>
          <p:nvPr/>
        </p:nvPicPr>
        <p:blipFill>
          <a:blip r:embed="rId2"/>
          <a:srcRect r="77589" b="13103"/>
          <a:stretch>
            <a:fillRect/>
          </a:stretch>
        </p:blipFill>
        <p:spPr bwMode="auto">
          <a:xfrm>
            <a:off x="3071813" y="2286000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7"/>
          <p:cNvPicPr>
            <a:picLocks noChangeAspect="1" noChangeArrowheads="1"/>
          </p:cNvPicPr>
          <p:nvPr/>
        </p:nvPicPr>
        <p:blipFill>
          <a:blip r:embed="rId2"/>
          <a:srcRect l="25613" r="53577" b="13103"/>
          <a:stretch>
            <a:fillRect/>
          </a:stretch>
        </p:blipFill>
        <p:spPr bwMode="auto">
          <a:xfrm>
            <a:off x="2500313" y="3143250"/>
            <a:ext cx="9286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2"/>
          <a:srcRect l="51225" r="27965" b="13103"/>
          <a:stretch>
            <a:fillRect/>
          </a:stretch>
        </p:blipFill>
        <p:spPr bwMode="auto">
          <a:xfrm>
            <a:off x="2000250" y="4071938"/>
            <a:ext cx="9286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7"/>
          <p:cNvPicPr>
            <a:picLocks noChangeAspect="1" noChangeArrowheads="1"/>
          </p:cNvPicPr>
          <p:nvPr/>
        </p:nvPicPr>
        <p:blipFill>
          <a:blip r:embed="rId2"/>
          <a:srcRect l="73636" r="751" b="13103"/>
          <a:stretch>
            <a:fillRect/>
          </a:stretch>
        </p:blipFill>
        <p:spPr bwMode="auto">
          <a:xfrm>
            <a:off x="2286000" y="5072063"/>
            <a:ext cx="1143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8" name="Picture 7"/>
          <p:cNvPicPr>
            <a:picLocks noChangeAspect="1" noChangeArrowheads="1"/>
          </p:cNvPicPr>
          <p:nvPr/>
        </p:nvPicPr>
        <p:blipFill>
          <a:blip r:embed="rId2"/>
          <a:srcRect l="25613" r="53577" b="13103"/>
          <a:stretch>
            <a:fillRect/>
          </a:stretch>
        </p:blipFill>
        <p:spPr bwMode="auto">
          <a:xfrm>
            <a:off x="3643313" y="3143250"/>
            <a:ext cx="9286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9" name="Picture 7"/>
          <p:cNvPicPr>
            <a:picLocks noChangeAspect="1" noChangeArrowheads="1"/>
          </p:cNvPicPr>
          <p:nvPr/>
        </p:nvPicPr>
        <p:blipFill>
          <a:blip r:embed="rId2"/>
          <a:srcRect l="51225" r="27965" b="13103"/>
          <a:stretch>
            <a:fillRect/>
          </a:stretch>
        </p:blipFill>
        <p:spPr bwMode="auto">
          <a:xfrm>
            <a:off x="3000375" y="4071938"/>
            <a:ext cx="9286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0" name="Picture 7"/>
          <p:cNvPicPr>
            <a:picLocks noChangeAspect="1" noChangeArrowheads="1"/>
          </p:cNvPicPr>
          <p:nvPr/>
        </p:nvPicPr>
        <p:blipFill>
          <a:blip r:embed="rId2"/>
          <a:srcRect l="73636" r="751" b="13103"/>
          <a:stretch>
            <a:fillRect/>
          </a:stretch>
        </p:blipFill>
        <p:spPr bwMode="auto">
          <a:xfrm>
            <a:off x="3500438" y="5072063"/>
            <a:ext cx="1143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1" name="Picture 7"/>
          <p:cNvPicPr>
            <a:picLocks noChangeAspect="1" noChangeArrowheads="1"/>
          </p:cNvPicPr>
          <p:nvPr/>
        </p:nvPicPr>
        <p:blipFill>
          <a:blip r:embed="rId2"/>
          <a:srcRect l="51225" r="27965" b="13103"/>
          <a:stretch>
            <a:fillRect/>
          </a:stretch>
        </p:blipFill>
        <p:spPr bwMode="auto">
          <a:xfrm>
            <a:off x="4214813" y="4071938"/>
            <a:ext cx="92868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2" name="Picture 7"/>
          <p:cNvPicPr>
            <a:picLocks noChangeAspect="1" noChangeArrowheads="1"/>
          </p:cNvPicPr>
          <p:nvPr/>
        </p:nvPicPr>
        <p:blipFill>
          <a:blip r:embed="rId2"/>
          <a:srcRect l="73636" r="751" b="13103"/>
          <a:stretch>
            <a:fillRect/>
          </a:stretch>
        </p:blipFill>
        <p:spPr bwMode="auto">
          <a:xfrm>
            <a:off x="4643438" y="5072063"/>
            <a:ext cx="1143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3" name="Picture 7"/>
          <p:cNvPicPr>
            <a:picLocks noChangeAspect="1" noChangeArrowheads="1"/>
          </p:cNvPicPr>
          <p:nvPr/>
        </p:nvPicPr>
        <p:blipFill>
          <a:blip r:embed="rId2"/>
          <a:srcRect l="73636" r="751" b="13103"/>
          <a:stretch>
            <a:fillRect/>
          </a:stretch>
        </p:blipFill>
        <p:spPr bwMode="auto">
          <a:xfrm>
            <a:off x="1214438" y="5072063"/>
            <a:ext cx="1143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5148263" y="3213100"/>
            <a:ext cx="3794125" cy="1130300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216000" tIns="108000" rIns="342000" bIns="82800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20000"/>
              </a:spcBef>
              <a:buSzPct val="75000"/>
              <a:buFont typeface="Wingdings" pitchFamily="2" charset="2"/>
              <a:buNone/>
            </a:pPr>
            <a:r>
              <a:rPr lang="en-US" altLang="ja-JP" sz="2800">
                <a:latin typeface="HGP創英角ｺﾞｼｯｸUB" pitchFamily="50" charset="-128"/>
                <a:ea typeface="HGP創英角ｺﾞｼｯｸUB" pitchFamily="50" charset="-128"/>
              </a:rPr>
              <a:t>内容と関連性が高い</a:t>
            </a:r>
            <a:br>
              <a:rPr lang="en-US" altLang="ja-JP" sz="280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en-US" altLang="ja-JP" sz="2800">
                <a:latin typeface="HGP創英角ｺﾞｼｯｸUB" pitchFamily="50" charset="-128"/>
                <a:ea typeface="HGP創英角ｺﾞｼｯｸUB" pitchFamily="50" charset="-128"/>
              </a:rPr>
              <a:t>パーツのみを表示する</a:t>
            </a:r>
            <a:endParaRPr lang="ja-JP" altLang="en-US" sz="280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ea typeface="ＭＳ Ｐゴシック" charset="-128"/>
              </a:rPr>
              <a:t>© 2010 Makoto Shimizu	</a:t>
            </a:r>
            <a:fld id="{3661A676-E2E8-4BC2-B17B-BBB68BCC5386}" type="slidenum">
              <a:rPr lang="en-US" altLang="ja-JP" smtClean="0">
                <a:ea typeface="ＭＳ Ｐゴシック" charset="-128"/>
              </a:rPr>
              <a:pPr/>
              <a:t>23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６．</a:t>
            </a:r>
            <a:r>
              <a:rPr lang="en-US" altLang="ja-JP" smtClean="0"/>
              <a:t>UI</a:t>
            </a:r>
            <a:r>
              <a:rPr lang="ja-JP" altLang="en-US" smtClean="0"/>
              <a:t>：じっくり読むための印刷用ページ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9963" y="1412875"/>
            <a:ext cx="7513637" cy="1019175"/>
          </a:xfrm>
        </p:spPr>
        <p:txBody>
          <a:bodyPr/>
          <a:lstStyle/>
          <a:p>
            <a:pPr marL="495300" indent="-495300">
              <a:buSzPct val="75000"/>
              <a:buFont typeface="Wingdings" pitchFamily="2" charset="2"/>
              <a:buNone/>
              <a:tabLst>
                <a:tab pos="2508250" algn="l"/>
              </a:tabLst>
              <a:defRPr/>
            </a:pPr>
            <a:r>
              <a:rPr lang="ja-JP" altLang="en-US" sz="2400" dirty="0" smtClean="0">
                <a:latin typeface="+mj-ea"/>
                <a:ea typeface="+mj-ea"/>
              </a:rPr>
              <a:t>「じっくり読めるオリジナルコンテンツは印刷される」</a:t>
            </a:r>
          </a:p>
          <a:p>
            <a:pPr marL="552450" indent="-495300">
              <a:buFont typeface="Wingdings" pitchFamily="2" charset="2"/>
              <a:buChar char="è"/>
              <a:tabLst>
                <a:tab pos="2508250" algn="l"/>
              </a:tabLst>
              <a:defRPr/>
            </a:pPr>
            <a:r>
              <a:rPr lang="ja-JP" altLang="en-US" dirty="0" smtClean="0">
                <a:solidFill>
                  <a:schemeClr val="accent2"/>
                </a:solidFill>
              </a:rPr>
              <a:t>印刷用ページを提供する</a:t>
            </a:r>
            <a:endParaRPr lang="en-US" altLang="ja-JP" dirty="0">
              <a:solidFill>
                <a:schemeClr val="accent2"/>
              </a:solidFill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971550" y="33338"/>
            <a:ext cx="75136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2400">
                <a:solidFill>
                  <a:schemeClr val="bg1"/>
                </a:solidFill>
              </a:rPr>
              <a:t>B</a:t>
            </a:r>
            <a:r>
              <a:rPr lang="ja-JP" altLang="en-US" sz="2400">
                <a:solidFill>
                  <a:schemeClr val="bg1"/>
                </a:solidFill>
              </a:rPr>
              <a:t>．事例：仮説に基づく設計</a:t>
            </a:r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2905125"/>
            <a:ext cx="4505325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7" name="角丸四角形 6"/>
          <p:cNvSpPr/>
          <p:nvPr/>
        </p:nvSpPr>
        <p:spPr>
          <a:xfrm>
            <a:off x="4859338" y="2781300"/>
            <a:ext cx="1216025" cy="719138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ea typeface="ＭＳ Ｐゴシック" charset="-128"/>
              </a:rPr>
              <a:t>© 2010 Makoto Shimizu	</a:t>
            </a:r>
            <a:fld id="{E143F49E-CA0B-45EE-81EE-7ADB16C5A13E}" type="slidenum">
              <a:rPr lang="en-US" altLang="ja-JP" smtClean="0">
                <a:ea typeface="ＭＳ Ｐゴシック" charset="-128"/>
              </a:rPr>
              <a:pPr/>
              <a:t>24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７．以上の要件を満たす</a:t>
            </a:r>
            <a:r>
              <a:rPr lang="en-US" altLang="ja-JP" smtClean="0"/>
              <a:t>CMS</a:t>
            </a:r>
            <a:r>
              <a:rPr lang="ja-JP" altLang="en-US" smtClean="0"/>
              <a:t>を選定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9963" y="1457325"/>
            <a:ext cx="7513637" cy="3757613"/>
          </a:xfrm>
        </p:spPr>
        <p:txBody>
          <a:bodyPr/>
          <a:lstStyle/>
          <a:p>
            <a:pPr marL="552450" indent="-495300" eaLnBrk="1" hangingPunct="1">
              <a:tabLst>
                <a:tab pos="2508250" algn="l"/>
              </a:tabLst>
              <a:defRPr/>
            </a:pPr>
            <a:r>
              <a:rPr lang="ja-JP" altLang="en-US" dirty="0" smtClean="0">
                <a:solidFill>
                  <a:schemeClr val="accent2"/>
                </a:solidFill>
              </a:rPr>
              <a:t>プロトタイプを作成しながら評価・選定</a:t>
            </a:r>
          </a:p>
          <a:p>
            <a:pPr marL="552450" indent="-495300" eaLnBrk="1" hangingPunct="1">
              <a:tabLst>
                <a:tab pos="2508250" algn="l"/>
              </a:tabLst>
              <a:defRPr/>
            </a:pPr>
            <a:r>
              <a:rPr lang="ja-JP" altLang="en-US" dirty="0" smtClean="0">
                <a:solidFill>
                  <a:schemeClr val="accent2"/>
                </a:solidFill>
              </a:rPr>
              <a:t>運用が楽なＳａａＳ型</a:t>
            </a:r>
            <a:r>
              <a:rPr lang="en-US" altLang="ja-JP" dirty="0" smtClean="0">
                <a:solidFill>
                  <a:schemeClr val="accent2"/>
                </a:solidFill>
              </a:rPr>
              <a:t>CMS</a:t>
            </a:r>
            <a:r>
              <a:rPr lang="ja-JP" altLang="en-US" dirty="0" smtClean="0">
                <a:solidFill>
                  <a:schemeClr val="accent2"/>
                </a:solidFill>
              </a:rPr>
              <a:t>に注目</a:t>
            </a:r>
            <a:endParaRPr lang="en-US" altLang="ja-JP" dirty="0" smtClean="0">
              <a:solidFill>
                <a:schemeClr val="accent2"/>
              </a:solidFill>
            </a:endParaRPr>
          </a:p>
          <a:p>
            <a:pPr marL="952500" lvl="1" indent="-495300" eaLnBrk="1" hangingPunct="1">
              <a:tabLst>
                <a:tab pos="2508250" algn="l"/>
              </a:tabLst>
              <a:defRPr/>
            </a:pPr>
            <a:r>
              <a:rPr lang="ja-JP" altLang="en-US" sz="2400" dirty="0" smtClean="0"/>
              <a:t>限られた工数はコンテンツ企画・制作に使いたい</a:t>
            </a:r>
            <a:endParaRPr lang="en-US" altLang="ja-JP" sz="2400" dirty="0" smtClean="0"/>
          </a:p>
          <a:p>
            <a:pPr marL="952500" lvl="1" indent="-495300" eaLnBrk="1" hangingPunct="1">
              <a:tabLst>
                <a:tab pos="2508250" algn="l"/>
              </a:tabLst>
              <a:defRPr/>
            </a:pPr>
            <a:r>
              <a:rPr lang="ja-JP" altLang="en-US" sz="2400" dirty="0" smtClean="0"/>
              <a:t>バージョン管理・ワークフローは最初は不要</a:t>
            </a:r>
            <a:endParaRPr lang="en-US" altLang="ja-JP" sz="2400" dirty="0" smtClean="0"/>
          </a:p>
          <a:p>
            <a:pPr marL="552450" indent="-495300" eaLnBrk="1" hangingPunct="1">
              <a:tabLst>
                <a:tab pos="2508250" algn="l"/>
              </a:tabLst>
              <a:defRPr/>
            </a:pPr>
            <a:r>
              <a:rPr lang="ja-JP" altLang="en-US" dirty="0" smtClean="0">
                <a:solidFill>
                  <a:schemeClr val="tx1"/>
                </a:solidFill>
              </a:rPr>
              <a:t>評価結果は</a:t>
            </a:r>
            <a:r>
              <a:rPr lang="en-US" altLang="ja-JP" dirty="0" smtClean="0">
                <a:solidFill>
                  <a:schemeClr val="tx1"/>
                </a:solidFill>
              </a:rPr>
              <a:t>Web</a:t>
            </a:r>
            <a:r>
              <a:rPr lang="ja-JP" altLang="en-US" dirty="0" smtClean="0">
                <a:solidFill>
                  <a:schemeClr val="tx1"/>
                </a:solidFill>
              </a:rPr>
              <a:t>担当者</a:t>
            </a:r>
            <a:r>
              <a:rPr lang="en-US" altLang="ja-JP" dirty="0" smtClean="0">
                <a:solidFill>
                  <a:schemeClr val="tx1"/>
                </a:solidFill>
              </a:rPr>
              <a:t>Forum</a:t>
            </a:r>
            <a:r>
              <a:rPr lang="ja-JP" altLang="en-US" dirty="0" smtClean="0">
                <a:solidFill>
                  <a:schemeClr val="tx1"/>
                </a:solidFill>
              </a:rPr>
              <a:t>で公開中</a:t>
            </a:r>
          </a:p>
          <a:p>
            <a:pPr marL="952500" lvl="1" indent="-495300" eaLnBrk="1" hangingPunct="1">
              <a:tabLst>
                <a:tab pos="2508250" algn="l"/>
              </a:tabLst>
              <a:defRPr/>
            </a:pPr>
            <a:r>
              <a:rPr lang="en-US" altLang="ja-JP" sz="2400" dirty="0" smtClean="0"/>
              <a:t>『</a:t>
            </a:r>
            <a:r>
              <a:rPr lang="en-US" altLang="ja-JP" sz="2400" dirty="0" smtClean="0">
                <a:solidFill>
                  <a:schemeClr val="accent6"/>
                </a:solidFill>
              </a:rPr>
              <a:t>CMS</a:t>
            </a:r>
            <a:r>
              <a:rPr lang="ja-JP" altLang="en-US" sz="2400" dirty="0" smtClean="0">
                <a:solidFill>
                  <a:schemeClr val="accent6"/>
                </a:solidFill>
              </a:rPr>
              <a:t>を超えた？無料でサイトを構築できる</a:t>
            </a:r>
            <a:r>
              <a:rPr lang="en-US" altLang="ja-JP" sz="2400" dirty="0" smtClean="0">
                <a:solidFill>
                  <a:schemeClr val="accent6"/>
                </a:solidFill>
              </a:rPr>
              <a:t>16</a:t>
            </a:r>
            <a:r>
              <a:rPr lang="ja-JP" altLang="en-US" sz="2400" dirty="0" smtClean="0">
                <a:solidFill>
                  <a:schemeClr val="accent6"/>
                </a:solidFill>
              </a:rPr>
              <a:t>サービスを一挙紹介</a:t>
            </a:r>
            <a:r>
              <a:rPr lang="en-US" altLang="ja-JP" sz="2400" dirty="0" smtClean="0"/>
              <a:t>』</a:t>
            </a:r>
            <a:br>
              <a:rPr lang="en-US" altLang="ja-JP" sz="2400" dirty="0" smtClean="0"/>
            </a:br>
            <a:r>
              <a:rPr lang="en-US" altLang="ja-JP" sz="2000" dirty="0" smtClean="0">
                <a:hlinkClick r:id="rId2"/>
              </a:rPr>
              <a:t>http://web-tan.forum.impressrd.jp/e/2009/11/18/6679</a:t>
            </a:r>
            <a:endParaRPr lang="ja-JP" altLang="en-US" sz="2400" dirty="0" smtClean="0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971550" y="33338"/>
            <a:ext cx="75136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2400">
                <a:solidFill>
                  <a:schemeClr val="bg1"/>
                </a:solidFill>
              </a:rPr>
              <a:t>B</a:t>
            </a:r>
            <a:r>
              <a:rPr lang="ja-JP" altLang="en-US" sz="2400">
                <a:solidFill>
                  <a:schemeClr val="bg1"/>
                </a:solidFill>
              </a:rPr>
              <a:t>．事例：仮説に基づく設計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フッター プレースホルダ 3"/>
          <p:cNvSpPr txBox="1">
            <a:spLocks noGrp="1"/>
          </p:cNvSpPr>
          <p:nvPr/>
        </p:nvSpPr>
        <p:spPr bwMode="auto">
          <a:xfrm>
            <a:off x="3779838" y="6453188"/>
            <a:ext cx="475297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tabLst>
                <a:tab pos="5029200" algn="r"/>
              </a:tabLst>
            </a:pPr>
            <a:r>
              <a:rPr kumimoji="0" lang="en-US" altLang="ja-JP" sz="1200"/>
              <a:t>© 2010 Makoto Shimizu	</a:t>
            </a:r>
            <a:fld id="{4C0C1FAB-FAF8-4510-A98C-2A0C2D4775BC}" type="slidenum">
              <a:rPr kumimoji="0" lang="en-US" altLang="ja-JP" sz="1200"/>
              <a:pPr algn="ctr">
                <a:tabLst>
                  <a:tab pos="5029200" algn="r"/>
                </a:tabLst>
              </a:pPr>
              <a:t>25</a:t>
            </a:fld>
            <a:endParaRPr kumimoji="0" lang="en-US" altLang="ja-JP" sz="1200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７．以上の要件を満たす</a:t>
            </a:r>
            <a:r>
              <a:rPr lang="en-US" altLang="ja-JP" smtClean="0"/>
              <a:t>CMS</a:t>
            </a:r>
            <a:r>
              <a:rPr lang="ja-JP" altLang="en-US" smtClean="0"/>
              <a:t>を選定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9963" y="1412875"/>
            <a:ext cx="7513637" cy="479425"/>
          </a:xfrm>
        </p:spPr>
        <p:txBody>
          <a:bodyPr/>
          <a:lstStyle/>
          <a:p>
            <a:pPr marL="552450" indent="-495300" eaLnBrk="1" hangingPunct="1">
              <a:tabLst>
                <a:tab pos="2508250" algn="l"/>
              </a:tabLst>
            </a:pPr>
            <a:r>
              <a:rPr lang="ja-JP" altLang="en-US" smtClean="0">
                <a:solidFill>
                  <a:schemeClr val="accent2"/>
                </a:solidFill>
              </a:rPr>
              <a:t>チェコの無名</a:t>
            </a:r>
            <a:r>
              <a:rPr lang="en-US" altLang="ja-JP" smtClean="0">
                <a:solidFill>
                  <a:schemeClr val="accent2"/>
                </a:solidFill>
              </a:rPr>
              <a:t>CMS</a:t>
            </a:r>
            <a:r>
              <a:rPr lang="ja-JP" altLang="en-US" smtClean="0">
                <a:solidFill>
                  <a:schemeClr val="accent2"/>
                </a:solidFill>
              </a:rPr>
              <a:t>を採用</a:t>
            </a:r>
            <a:endParaRPr lang="ja-JP" altLang="en-US" sz="2400" smtClean="0"/>
          </a:p>
        </p:txBody>
      </p:sp>
      <p:pic>
        <p:nvPicPr>
          <p:cNvPr id="4096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2000250"/>
            <a:ext cx="25336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 Box 7"/>
          <p:cNvSpPr txBox="1">
            <a:spLocks noChangeArrowheads="1"/>
          </p:cNvSpPr>
          <p:nvPr/>
        </p:nvSpPr>
        <p:spPr bwMode="auto">
          <a:xfrm>
            <a:off x="2051050" y="3008313"/>
            <a:ext cx="25209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ja-JP" sz="1200">
                <a:solidFill>
                  <a:srgbClr val="000000"/>
                </a:solidFill>
                <a:hlinkClick r:id="rId3"/>
              </a:rPr>
              <a:t>http://www.webnode.com</a:t>
            </a:r>
            <a:endParaRPr lang="ja-JP" altLang="en-US" sz="120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547813" y="3560763"/>
            <a:ext cx="6305550" cy="2098675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80000" tIns="108000" rIns="342000" bIns="108000">
            <a:spAutoFit/>
          </a:bodyPr>
          <a:lstStyle/>
          <a:p>
            <a:pPr marL="342900" indent="-342900" eaLnBrk="0" hangingPunct="0">
              <a:lnSpc>
                <a:spcPct val="110000"/>
              </a:lnSpc>
              <a:spcBef>
                <a:spcPct val="20000"/>
              </a:spcBef>
              <a:buSzPct val="90000"/>
              <a:defRPr/>
            </a:pPr>
            <a:r>
              <a:rPr lang="ja-JP" altLang="en-US" sz="2600" dirty="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小規模サイトなら検討の価値あり。ただし</a:t>
            </a:r>
          </a:p>
          <a:p>
            <a:pPr marL="742950" lvl="1" indent="-285750" eaLnBrk="0" hangingPunct="0">
              <a:lnSpc>
                <a:spcPct val="110000"/>
              </a:lnSpc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lang="ja-JP" altLang="en-US" sz="2400" dirty="0">
                <a:solidFill>
                  <a:srgbClr val="000000"/>
                </a:solidFill>
                <a:ea typeface="ＭＳ Ｐゴシック" pitchFamily="50" charset="-128"/>
              </a:rPr>
              <a:t>カスタマイズできないため、選定が重要</a:t>
            </a:r>
            <a:endParaRPr lang="en-US" altLang="ja-JP" sz="2400" dirty="0">
              <a:solidFill>
                <a:srgbClr val="000000"/>
              </a:solidFill>
              <a:ea typeface="ＭＳ Ｐゴシック" pitchFamily="50" charset="-128"/>
            </a:endParaRPr>
          </a:p>
          <a:p>
            <a:pPr marL="742950" lvl="1" indent="-285750" eaLnBrk="0" hangingPunct="0">
              <a:lnSpc>
                <a:spcPct val="110000"/>
              </a:lnSpc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lang="ja-JP" altLang="en-US" sz="2400" dirty="0">
                <a:solidFill>
                  <a:srgbClr val="000000"/>
                </a:solidFill>
                <a:ea typeface="ＭＳ Ｐゴシック" pitchFamily="50" charset="-128"/>
              </a:rPr>
              <a:t>乗り換え時のコンテンツ移行が課題</a:t>
            </a:r>
          </a:p>
          <a:p>
            <a:pPr marL="742950" lvl="1" indent="-285750" eaLnBrk="0" hangingPunct="0">
              <a:lnSpc>
                <a:spcPct val="110000"/>
              </a:lnSpc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lang="ja-JP" altLang="en-US" sz="2400" dirty="0">
                <a:solidFill>
                  <a:srgbClr val="000000"/>
                </a:solidFill>
                <a:ea typeface="ＭＳ Ｐゴシック" pitchFamily="50" charset="-128"/>
              </a:rPr>
              <a:t>日本語情報が少ない</a:t>
            </a:r>
            <a:endParaRPr lang="en-US" altLang="ja-JP" sz="2400" dirty="0">
              <a:solidFill>
                <a:srgbClr val="000000"/>
              </a:solidFill>
              <a:ea typeface="ＭＳ Ｐゴシック" pitchFamily="50" charset="-128"/>
            </a:endParaRPr>
          </a:p>
        </p:txBody>
      </p:sp>
      <p:sp>
        <p:nvSpPr>
          <p:cNvPr id="40967" name="Rectangle 4"/>
          <p:cNvSpPr>
            <a:spLocks noChangeArrowheads="1"/>
          </p:cNvSpPr>
          <p:nvPr/>
        </p:nvSpPr>
        <p:spPr bwMode="auto">
          <a:xfrm>
            <a:off x="971550" y="33338"/>
            <a:ext cx="75136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2400">
                <a:solidFill>
                  <a:schemeClr val="bg1"/>
                </a:solidFill>
              </a:rPr>
              <a:t>B</a:t>
            </a:r>
            <a:r>
              <a:rPr lang="ja-JP" altLang="en-US" sz="2400">
                <a:solidFill>
                  <a:schemeClr val="bg1"/>
                </a:solidFill>
              </a:rPr>
              <a:t>．事例：仮説に基づく設計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ea typeface="ＭＳ Ｐゴシック" charset="-128"/>
              </a:rPr>
              <a:t>© 2010 Makoto Shimizu	</a:t>
            </a:r>
            <a:fld id="{CB30982D-29B1-4643-ADA4-4459137836B0}" type="slidenum">
              <a:rPr lang="en-US" altLang="ja-JP" smtClean="0">
                <a:ea typeface="ＭＳ Ｐゴシック" charset="-128"/>
              </a:rPr>
              <a:pPr/>
              <a:t>26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８．ようやくサイト構成が確定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9963" y="1457325"/>
            <a:ext cx="7513637" cy="1052513"/>
          </a:xfrm>
        </p:spPr>
        <p:txBody>
          <a:bodyPr/>
          <a:lstStyle/>
          <a:p>
            <a:pPr marL="495300" indent="-495300" eaLnBrk="1" hangingPunct="1">
              <a:tabLst>
                <a:tab pos="2508250" algn="l"/>
              </a:tabLst>
            </a:pPr>
            <a:r>
              <a:rPr lang="en-US" altLang="ja-JP" smtClean="0">
                <a:solidFill>
                  <a:schemeClr val="accent2"/>
                </a:solidFill>
              </a:rPr>
              <a:t>IA</a:t>
            </a:r>
            <a:r>
              <a:rPr lang="ja-JP" altLang="en-US" smtClean="0">
                <a:solidFill>
                  <a:schemeClr val="accent2"/>
                </a:solidFill>
              </a:rPr>
              <a:t>・</a:t>
            </a:r>
            <a:r>
              <a:rPr lang="en-US" altLang="ja-JP" smtClean="0">
                <a:solidFill>
                  <a:schemeClr val="accent2"/>
                </a:solidFill>
              </a:rPr>
              <a:t>UI</a:t>
            </a:r>
            <a:r>
              <a:rPr lang="ja-JP" altLang="en-US" smtClean="0">
                <a:solidFill>
                  <a:schemeClr val="accent2"/>
                </a:solidFill>
              </a:rPr>
              <a:t>・</a:t>
            </a:r>
            <a:r>
              <a:rPr lang="en-US" altLang="ja-JP" smtClean="0">
                <a:solidFill>
                  <a:schemeClr val="accent2"/>
                </a:solidFill>
              </a:rPr>
              <a:t>CMS</a:t>
            </a:r>
            <a:r>
              <a:rPr lang="ja-JP" altLang="en-US" smtClean="0">
                <a:solidFill>
                  <a:schemeClr val="accent2"/>
                </a:solidFill>
              </a:rPr>
              <a:t>によりサイトマップは変わる</a:t>
            </a:r>
            <a:endParaRPr lang="en-US" altLang="ja-JP" smtClean="0">
              <a:solidFill>
                <a:schemeClr val="accent2"/>
              </a:solidFill>
            </a:endParaRPr>
          </a:p>
          <a:p>
            <a:pPr marL="895350" lvl="1" indent="-495300" eaLnBrk="1" hangingPunct="1">
              <a:tabLst>
                <a:tab pos="2508250" algn="l"/>
              </a:tabLst>
            </a:pPr>
            <a:r>
              <a:rPr lang="ja-JP" altLang="en-US" smtClean="0"/>
              <a:t>それぞれの都合・制約により調整が必要</a:t>
            </a:r>
            <a:endParaRPr lang="en-US" altLang="ja-JP" smtClean="0"/>
          </a:p>
        </p:txBody>
      </p:sp>
      <p:sp>
        <p:nvSpPr>
          <p:cNvPr id="41988" name="AutoShape 8"/>
          <p:cNvSpPr>
            <a:spLocks noChangeArrowheads="1"/>
          </p:cNvSpPr>
          <p:nvPr/>
        </p:nvSpPr>
        <p:spPr bwMode="auto">
          <a:xfrm>
            <a:off x="1000125" y="3770313"/>
            <a:ext cx="1511300" cy="720725"/>
          </a:xfrm>
          <a:prstGeom prst="homePlate">
            <a:avLst>
              <a:gd name="adj" fmla="val 524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b="1">
                <a:solidFill>
                  <a:schemeClr val="bg1"/>
                </a:solidFill>
              </a:rPr>
              <a:t>１．機能・</a:t>
            </a:r>
            <a:br>
              <a:rPr lang="ja-JP" altLang="en-US" b="1">
                <a:solidFill>
                  <a:schemeClr val="bg1"/>
                </a:solidFill>
              </a:rPr>
            </a:br>
            <a:r>
              <a:rPr lang="ja-JP" altLang="en-US" b="1">
                <a:solidFill>
                  <a:schemeClr val="bg1"/>
                </a:solidFill>
              </a:rPr>
              <a:t>コンテンツ</a:t>
            </a:r>
          </a:p>
        </p:txBody>
      </p:sp>
      <p:sp>
        <p:nvSpPr>
          <p:cNvPr id="41989" name="AutoShape 9"/>
          <p:cNvSpPr>
            <a:spLocks noChangeArrowheads="1"/>
          </p:cNvSpPr>
          <p:nvPr/>
        </p:nvSpPr>
        <p:spPr bwMode="auto">
          <a:xfrm>
            <a:off x="1000125" y="2690813"/>
            <a:ext cx="1511300" cy="720725"/>
          </a:xfrm>
          <a:prstGeom prst="homePlate">
            <a:avLst>
              <a:gd name="adj" fmla="val 524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b="1">
                <a:solidFill>
                  <a:schemeClr val="bg1"/>
                </a:solidFill>
              </a:rPr>
              <a:t>２．コンセプト</a:t>
            </a:r>
          </a:p>
        </p:txBody>
      </p:sp>
      <p:sp>
        <p:nvSpPr>
          <p:cNvPr id="41990" name="AutoShape 10"/>
          <p:cNvSpPr>
            <a:spLocks noChangeArrowheads="1"/>
          </p:cNvSpPr>
          <p:nvPr/>
        </p:nvSpPr>
        <p:spPr bwMode="auto">
          <a:xfrm>
            <a:off x="2820988" y="3267075"/>
            <a:ext cx="1511300" cy="431800"/>
          </a:xfrm>
          <a:prstGeom prst="homePlate">
            <a:avLst>
              <a:gd name="adj" fmla="val 4632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b="1">
                <a:solidFill>
                  <a:schemeClr val="bg1"/>
                </a:solidFill>
              </a:rPr>
              <a:t>３．サイト名</a:t>
            </a:r>
          </a:p>
        </p:txBody>
      </p:sp>
      <p:sp>
        <p:nvSpPr>
          <p:cNvPr id="41991" name="AutoShape 14"/>
          <p:cNvSpPr>
            <a:spLocks noChangeArrowheads="1"/>
          </p:cNvSpPr>
          <p:nvPr/>
        </p:nvSpPr>
        <p:spPr bwMode="auto">
          <a:xfrm>
            <a:off x="4562475" y="4992688"/>
            <a:ext cx="2449513" cy="863600"/>
          </a:xfrm>
          <a:prstGeom prst="homePlate">
            <a:avLst>
              <a:gd name="adj" fmla="val 462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b="1">
                <a:solidFill>
                  <a:schemeClr val="bg1"/>
                </a:solidFill>
              </a:rPr>
              <a:t>７．</a:t>
            </a:r>
            <a:r>
              <a:rPr lang="en-US" altLang="ja-JP" b="1">
                <a:solidFill>
                  <a:schemeClr val="bg1"/>
                </a:solidFill>
              </a:rPr>
              <a:t>CMS</a:t>
            </a:r>
          </a:p>
        </p:txBody>
      </p:sp>
      <p:sp>
        <p:nvSpPr>
          <p:cNvPr id="41992" name="AutoShape 15"/>
          <p:cNvSpPr>
            <a:spLocks noChangeArrowheads="1"/>
          </p:cNvSpPr>
          <p:nvPr/>
        </p:nvSpPr>
        <p:spPr bwMode="auto">
          <a:xfrm>
            <a:off x="1035050" y="5426075"/>
            <a:ext cx="1584325" cy="431800"/>
          </a:xfrm>
          <a:prstGeom prst="homePlate">
            <a:avLst>
              <a:gd name="adj" fmla="val 6981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b="1">
                <a:solidFill>
                  <a:schemeClr val="bg1"/>
                </a:solidFill>
              </a:rPr>
              <a:t>運用設計</a:t>
            </a:r>
          </a:p>
        </p:txBody>
      </p:sp>
      <p:cxnSp>
        <p:nvCxnSpPr>
          <p:cNvPr id="41993" name="AutoShape 16"/>
          <p:cNvCxnSpPr>
            <a:cxnSpLocks noChangeShapeType="1"/>
            <a:stCxn id="41989" idx="3"/>
            <a:endCxn id="41990" idx="1"/>
          </p:cNvCxnSpPr>
          <p:nvPr/>
        </p:nvCxnSpPr>
        <p:spPr bwMode="auto">
          <a:xfrm>
            <a:off x="2511425" y="3051175"/>
            <a:ext cx="309563" cy="431800"/>
          </a:xfrm>
          <a:prstGeom prst="bentConnector3">
            <a:avLst>
              <a:gd name="adj1" fmla="val 4974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41994" name="AutoShape 17"/>
          <p:cNvCxnSpPr>
            <a:cxnSpLocks noChangeShapeType="1"/>
            <a:stCxn id="41988" idx="0"/>
            <a:endCxn id="41989" idx="2"/>
          </p:cNvCxnSpPr>
          <p:nvPr/>
        </p:nvCxnSpPr>
        <p:spPr bwMode="auto">
          <a:xfrm rot="-5400000">
            <a:off x="1387475" y="3590926"/>
            <a:ext cx="3587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1995" name="Line 19"/>
          <p:cNvSpPr>
            <a:spLocks noChangeShapeType="1"/>
          </p:cNvSpPr>
          <p:nvPr/>
        </p:nvSpPr>
        <p:spPr bwMode="auto">
          <a:xfrm flipV="1">
            <a:off x="1539875" y="4489450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cxnSp>
        <p:nvCxnSpPr>
          <p:cNvPr id="41996" name="AutoShape 20"/>
          <p:cNvCxnSpPr>
            <a:cxnSpLocks noChangeShapeType="1"/>
            <a:stCxn id="41992" idx="0"/>
            <a:endCxn id="42014" idx="1"/>
          </p:cNvCxnSpPr>
          <p:nvPr/>
        </p:nvCxnSpPr>
        <p:spPr bwMode="auto">
          <a:xfrm rot="-5400000">
            <a:off x="2153444" y="4731544"/>
            <a:ext cx="217487" cy="117157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41997" name="Line 21"/>
          <p:cNvSpPr>
            <a:spLocks noChangeShapeType="1"/>
          </p:cNvSpPr>
          <p:nvPr/>
        </p:nvSpPr>
        <p:spPr bwMode="auto">
          <a:xfrm>
            <a:off x="4346575" y="520858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1998" name="Line 22"/>
          <p:cNvSpPr>
            <a:spLocks noChangeShapeType="1"/>
          </p:cNvSpPr>
          <p:nvPr/>
        </p:nvSpPr>
        <p:spPr bwMode="auto">
          <a:xfrm>
            <a:off x="2619375" y="5641975"/>
            <a:ext cx="1943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cxnSp>
        <p:nvCxnSpPr>
          <p:cNvPr id="41999" name="AutoShape 23"/>
          <p:cNvCxnSpPr>
            <a:cxnSpLocks noChangeShapeType="1"/>
            <a:stCxn id="41989" idx="3"/>
            <a:endCxn id="42002" idx="1"/>
          </p:cNvCxnSpPr>
          <p:nvPr/>
        </p:nvCxnSpPr>
        <p:spPr bwMode="auto">
          <a:xfrm>
            <a:off x="2511425" y="3051175"/>
            <a:ext cx="20621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2000" name="AutoShape 26"/>
          <p:cNvCxnSpPr>
            <a:cxnSpLocks noChangeShapeType="1"/>
            <a:stCxn id="42001" idx="0"/>
            <a:endCxn id="42002" idx="2"/>
          </p:cNvCxnSpPr>
          <p:nvPr/>
        </p:nvCxnSpPr>
        <p:spPr bwMode="auto">
          <a:xfrm rot="5400000" flipH="1">
            <a:off x="4962525" y="3589338"/>
            <a:ext cx="357187" cy="1588"/>
          </a:xfrm>
          <a:prstGeom prst="bentConnector3">
            <a:avLst>
              <a:gd name="adj1" fmla="val 49778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</p:cxnSp>
      <p:sp>
        <p:nvSpPr>
          <p:cNvPr id="42001" name="AutoShape 12"/>
          <p:cNvSpPr>
            <a:spLocks noChangeArrowheads="1"/>
          </p:cNvSpPr>
          <p:nvPr/>
        </p:nvSpPr>
        <p:spPr bwMode="auto">
          <a:xfrm>
            <a:off x="4575175" y="3768725"/>
            <a:ext cx="1511300" cy="720725"/>
          </a:xfrm>
          <a:prstGeom prst="homePlate">
            <a:avLst>
              <a:gd name="adj" fmla="val 524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b="1">
                <a:solidFill>
                  <a:schemeClr val="bg1"/>
                </a:solidFill>
              </a:rPr>
              <a:t>５．ナビ</a:t>
            </a:r>
          </a:p>
        </p:txBody>
      </p:sp>
      <p:sp>
        <p:nvSpPr>
          <p:cNvPr id="42002" name="AutoShape 13"/>
          <p:cNvSpPr>
            <a:spLocks noChangeArrowheads="1"/>
          </p:cNvSpPr>
          <p:nvPr/>
        </p:nvSpPr>
        <p:spPr bwMode="auto">
          <a:xfrm>
            <a:off x="4573588" y="2690813"/>
            <a:ext cx="1511300" cy="720725"/>
          </a:xfrm>
          <a:prstGeom prst="homePlate">
            <a:avLst>
              <a:gd name="adj" fmla="val 524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b="1">
                <a:solidFill>
                  <a:schemeClr val="bg1"/>
                </a:solidFill>
              </a:rPr>
              <a:t>６．</a:t>
            </a:r>
            <a:r>
              <a:rPr lang="en-US" altLang="ja-JP" b="1">
                <a:solidFill>
                  <a:schemeClr val="bg1"/>
                </a:solidFill>
              </a:rPr>
              <a:t>UI</a:t>
            </a:r>
          </a:p>
        </p:txBody>
      </p:sp>
      <p:sp>
        <p:nvSpPr>
          <p:cNvPr id="42003" name="Freeform 31"/>
          <p:cNvSpPr>
            <a:spLocks/>
          </p:cNvSpPr>
          <p:nvPr/>
        </p:nvSpPr>
        <p:spPr bwMode="auto">
          <a:xfrm>
            <a:off x="6075363" y="4129088"/>
            <a:ext cx="215900" cy="865187"/>
          </a:xfrm>
          <a:custGeom>
            <a:avLst/>
            <a:gdLst>
              <a:gd name="T0" fmla="*/ 0 w 136"/>
              <a:gd name="T1" fmla="*/ 0 h 363"/>
              <a:gd name="T2" fmla="*/ 2147483647 w 136"/>
              <a:gd name="T3" fmla="*/ 0 h 363"/>
              <a:gd name="T4" fmla="*/ 2147483647 w 136"/>
              <a:gd name="T5" fmla="*/ 2147483647 h 363"/>
              <a:gd name="T6" fmla="*/ 0 60000 65536"/>
              <a:gd name="T7" fmla="*/ 0 60000 65536"/>
              <a:gd name="T8" fmla="*/ 0 60000 65536"/>
              <a:gd name="T9" fmla="*/ 0 w 136"/>
              <a:gd name="T10" fmla="*/ 0 h 363"/>
              <a:gd name="T11" fmla="*/ 136 w 136"/>
              <a:gd name="T12" fmla="*/ 363 h 3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" h="363">
                <a:moveTo>
                  <a:pt x="0" y="0"/>
                </a:moveTo>
                <a:lnTo>
                  <a:pt x="136" y="0"/>
                </a:lnTo>
                <a:lnTo>
                  <a:pt x="136" y="363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2004" name="Freeform 32"/>
          <p:cNvSpPr>
            <a:spLocks/>
          </p:cNvSpPr>
          <p:nvPr/>
        </p:nvSpPr>
        <p:spPr bwMode="auto">
          <a:xfrm>
            <a:off x="6000750" y="3143250"/>
            <a:ext cx="434975" cy="1851025"/>
          </a:xfrm>
          <a:custGeom>
            <a:avLst/>
            <a:gdLst>
              <a:gd name="T0" fmla="*/ 0 w 136"/>
              <a:gd name="T1" fmla="*/ 0 h 363"/>
              <a:gd name="T2" fmla="*/ 2147483647 w 136"/>
              <a:gd name="T3" fmla="*/ 0 h 363"/>
              <a:gd name="T4" fmla="*/ 2147483647 w 136"/>
              <a:gd name="T5" fmla="*/ 2147483647 h 363"/>
              <a:gd name="T6" fmla="*/ 0 60000 65536"/>
              <a:gd name="T7" fmla="*/ 0 60000 65536"/>
              <a:gd name="T8" fmla="*/ 0 60000 65536"/>
              <a:gd name="T9" fmla="*/ 0 w 136"/>
              <a:gd name="T10" fmla="*/ 0 h 363"/>
              <a:gd name="T11" fmla="*/ 136 w 136"/>
              <a:gd name="T12" fmla="*/ 363 h 3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" h="363">
                <a:moveTo>
                  <a:pt x="0" y="0"/>
                </a:moveTo>
                <a:lnTo>
                  <a:pt x="136" y="0"/>
                </a:lnTo>
                <a:lnTo>
                  <a:pt x="136" y="363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2005" name="Line 34"/>
          <p:cNvSpPr>
            <a:spLocks noChangeShapeType="1"/>
          </p:cNvSpPr>
          <p:nvPr/>
        </p:nvSpPr>
        <p:spPr bwMode="auto">
          <a:xfrm>
            <a:off x="5138738" y="448945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2006" name="Line 37"/>
          <p:cNvSpPr>
            <a:spLocks noChangeShapeType="1"/>
          </p:cNvSpPr>
          <p:nvPr/>
        </p:nvSpPr>
        <p:spPr bwMode="auto">
          <a:xfrm flipV="1">
            <a:off x="3554413" y="48498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2007" name="Line 38"/>
          <p:cNvSpPr>
            <a:spLocks noChangeShapeType="1"/>
          </p:cNvSpPr>
          <p:nvPr/>
        </p:nvSpPr>
        <p:spPr bwMode="auto">
          <a:xfrm flipV="1">
            <a:off x="3627438" y="3697288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2008" name="Line 39"/>
          <p:cNvSpPr>
            <a:spLocks noChangeShapeType="1"/>
          </p:cNvSpPr>
          <p:nvPr/>
        </p:nvSpPr>
        <p:spPr bwMode="auto">
          <a:xfrm flipV="1">
            <a:off x="3195638" y="3697288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2009" name="Oval 24"/>
          <p:cNvSpPr>
            <a:spLocks noChangeArrowheads="1"/>
          </p:cNvSpPr>
          <p:nvPr/>
        </p:nvSpPr>
        <p:spPr bwMode="auto">
          <a:xfrm>
            <a:off x="3122613" y="4057650"/>
            <a:ext cx="144462" cy="1444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2010" name="Oval 40"/>
          <p:cNvSpPr>
            <a:spLocks noChangeArrowheads="1"/>
          </p:cNvSpPr>
          <p:nvPr/>
        </p:nvSpPr>
        <p:spPr bwMode="auto">
          <a:xfrm>
            <a:off x="3554413" y="4057650"/>
            <a:ext cx="144462" cy="1444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2011" name="AutoShape 35"/>
          <p:cNvSpPr>
            <a:spLocks noChangeArrowheads="1"/>
          </p:cNvSpPr>
          <p:nvPr/>
        </p:nvSpPr>
        <p:spPr bwMode="auto">
          <a:xfrm>
            <a:off x="3348038" y="4392613"/>
            <a:ext cx="1008062" cy="431800"/>
          </a:xfrm>
          <a:prstGeom prst="homePlate">
            <a:avLst>
              <a:gd name="adj" fmla="val 3678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b="1">
                <a:solidFill>
                  <a:schemeClr val="bg1"/>
                </a:solidFill>
              </a:rPr>
              <a:t>ドメイン</a:t>
            </a:r>
            <a:endParaRPr lang="en-US" altLang="ja-JP" b="1">
              <a:solidFill>
                <a:schemeClr val="bg1"/>
              </a:solidFill>
            </a:endParaRPr>
          </a:p>
        </p:txBody>
      </p:sp>
      <p:cxnSp>
        <p:nvCxnSpPr>
          <p:cNvPr id="42012" name="AutoShape 41"/>
          <p:cNvCxnSpPr>
            <a:cxnSpLocks noChangeShapeType="1"/>
            <a:stCxn id="41988" idx="3"/>
            <a:endCxn id="42001" idx="1"/>
          </p:cNvCxnSpPr>
          <p:nvPr/>
        </p:nvCxnSpPr>
        <p:spPr bwMode="auto">
          <a:xfrm flipV="1">
            <a:off x="2511425" y="4129088"/>
            <a:ext cx="2063750" cy="1587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2013" name="Freeform 42"/>
          <p:cNvSpPr>
            <a:spLocks/>
          </p:cNvSpPr>
          <p:nvPr/>
        </p:nvSpPr>
        <p:spPr bwMode="auto">
          <a:xfrm>
            <a:off x="4354513" y="4610100"/>
            <a:ext cx="352425" cy="384175"/>
          </a:xfrm>
          <a:custGeom>
            <a:avLst/>
            <a:gdLst>
              <a:gd name="T0" fmla="*/ 0 w 136"/>
              <a:gd name="T1" fmla="*/ 0 h 363"/>
              <a:gd name="T2" fmla="*/ 2147483647 w 136"/>
              <a:gd name="T3" fmla="*/ 0 h 363"/>
              <a:gd name="T4" fmla="*/ 2147483647 w 136"/>
              <a:gd name="T5" fmla="*/ 2147483647 h 363"/>
              <a:gd name="T6" fmla="*/ 0 60000 65536"/>
              <a:gd name="T7" fmla="*/ 0 60000 65536"/>
              <a:gd name="T8" fmla="*/ 0 60000 65536"/>
              <a:gd name="T9" fmla="*/ 0 w 136"/>
              <a:gd name="T10" fmla="*/ 0 h 363"/>
              <a:gd name="T11" fmla="*/ 136 w 136"/>
              <a:gd name="T12" fmla="*/ 363 h 3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" h="363">
                <a:moveTo>
                  <a:pt x="0" y="0"/>
                </a:moveTo>
                <a:lnTo>
                  <a:pt x="136" y="0"/>
                </a:lnTo>
                <a:lnTo>
                  <a:pt x="136" y="363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2014" name="AutoShape 11"/>
          <p:cNvSpPr>
            <a:spLocks noChangeArrowheads="1"/>
          </p:cNvSpPr>
          <p:nvPr/>
        </p:nvSpPr>
        <p:spPr bwMode="auto">
          <a:xfrm>
            <a:off x="2847975" y="4992688"/>
            <a:ext cx="1511300" cy="431800"/>
          </a:xfrm>
          <a:prstGeom prst="homePlate">
            <a:avLst>
              <a:gd name="adj" fmla="val 5514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b="1">
                <a:solidFill>
                  <a:schemeClr val="bg1"/>
                </a:solidFill>
              </a:rPr>
              <a:t>４．</a:t>
            </a:r>
            <a:r>
              <a:rPr lang="en-US" altLang="ja-JP" b="1">
                <a:solidFill>
                  <a:schemeClr val="bg1"/>
                </a:solidFill>
              </a:rPr>
              <a:t>SEO</a:t>
            </a:r>
          </a:p>
        </p:txBody>
      </p:sp>
      <p:sp>
        <p:nvSpPr>
          <p:cNvPr id="42015" name="AutoShape 12"/>
          <p:cNvSpPr>
            <a:spLocks noChangeArrowheads="1"/>
          </p:cNvSpPr>
          <p:nvPr/>
        </p:nvSpPr>
        <p:spPr bwMode="auto">
          <a:xfrm>
            <a:off x="7000875" y="3786188"/>
            <a:ext cx="1511300" cy="720725"/>
          </a:xfrm>
          <a:prstGeom prst="homePlate">
            <a:avLst>
              <a:gd name="adj" fmla="val 5242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b="1"/>
              <a:t>８．サイト</a:t>
            </a:r>
            <a:r>
              <a:rPr lang="en-US" altLang="ja-JP" b="1"/>
              <a:t/>
            </a:r>
            <a:br>
              <a:rPr lang="en-US" altLang="ja-JP" b="1"/>
            </a:br>
            <a:r>
              <a:rPr lang="ja-JP" altLang="en-US" b="1"/>
              <a:t>マップ</a:t>
            </a:r>
          </a:p>
        </p:txBody>
      </p:sp>
      <p:cxnSp>
        <p:nvCxnSpPr>
          <p:cNvPr id="42016" name="AutoShape 23"/>
          <p:cNvCxnSpPr>
            <a:cxnSpLocks noChangeShapeType="1"/>
            <a:stCxn id="42002" idx="3"/>
            <a:endCxn id="42015" idx="0"/>
          </p:cNvCxnSpPr>
          <p:nvPr/>
        </p:nvCxnSpPr>
        <p:spPr bwMode="auto">
          <a:xfrm>
            <a:off x="6084888" y="3051175"/>
            <a:ext cx="1482725" cy="735013"/>
          </a:xfrm>
          <a:prstGeom prst="bent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2017" name="AutoShape 23"/>
          <p:cNvCxnSpPr>
            <a:cxnSpLocks noChangeShapeType="1"/>
            <a:stCxn id="41991" idx="3"/>
          </p:cNvCxnSpPr>
          <p:nvPr/>
        </p:nvCxnSpPr>
        <p:spPr bwMode="auto">
          <a:xfrm flipV="1">
            <a:off x="7011988" y="4500563"/>
            <a:ext cx="417512" cy="923925"/>
          </a:xfrm>
          <a:prstGeom prst="bent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2018" name="Line 22"/>
          <p:cNvSpPr>
            <a:spLocks noChangeShapeType="1"/>
          </p:cNvSpPr>
          <p:nvPr/>
        </p:nvSpPr>
        <p:spPr bwMode="auto">
          <a:xfrm>
            <a:off x="6572250" y="4143375"/>
            <a:ext cx="428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2019" name="Rectangle 4"/>
          <p:cNvSpPr>
            <a:spLocks noChangeArrowheads="1"/>
          </p:cNvSpPr>
          <p:nvPr/>
        </p:nvSpPr>
        <p:spPr bwMode="auto">
          <a:xfrm>
            <a:off x="971550" y="33338"/>
            <a:ext cx="75136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2400">
                <a:solidFill>
                  <a:schemeClr val="bg1"/>
                </a:solidFill>
              </a:rPr>
              <a:t>B</a:t>
            </a:r>
            <a:r>
              <a:rPr lang="ja-JP" altLang="en-US" sz="2400">
                <a:solidFill>
                  <a:schemeClr val="bg1"/>
                </a:solidFill>
              </a:rPr>
              <a:t>．事例：仮説に基づく設計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ea typeface="ＭＳ Ｐゴシック" charset="-128"/>
              </a:rPr>
              <a:t>© 2010 Makoto Shimizu	</a:t>
            </a:r>
            <a:fld id="{39760754-BA54-4F76-8522-59F30E33DAB6}" type="slidenum">
              <a:rPr lang="en-US" altLang="ja-JP" smtClean="0">
                <a:ea typeface="ＭＳ Ｐゴシック" charset="-128"/>
              </a:rPr>
              <a:pPr/>
              <a:t>27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（参考）サイトマップは誰のもの？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9963" y="1457325"/>
            <a:ext cx="7513637" cy="1052513"/>
          </a:xfrm>
        </p:spPr>
        <p:txBody>
          <a:bodyPr/>
          <a:lstStyle/>
          <a:p>
            <a:pPr marL="495300" lvl="1" indent="-495300" eaLnBrk="1" hangingPunct="1">
              <a:buSzPct val="90000"/>
              <a:buFont typeface="Wingdings" pitchFamily="2" charset="2"/>
              <a:buChar char="n"/>
              <a:tabLst>
                <a:tab pos="2508250" algn="l"/>
              </a:tabLst>
              <a:defRPr/>
            </a:pPr>
            <a:r>
              <a:rPr lang="ja-JP" altLang="en-US" dirty="0" smtClean="0"/>
              <a:t>立ち上げ</a:t>
            </a:r>
            <a:r>
              <a:rPr lang="ja-JP" altLang="en-US" dirty="0" smtClean="0">
                <a:latin typeface="+mn-ea"/>
                <a:ea typeface="+mn-ea"/>
              </a:rPr>
              <a:t>設計者</a:t>
            </a:r>
            <a:r>
              <a:rPr lang="ja-JP" altLang="en-US" dirty="0" smtClean="0"/>
              <a:t> </a:t>
            </a:r>
            <a:r>
              <a:rPr lang="en-US" altLang="ja-JP" dirty="0" smtClean="0"/>
              <a:t>vs. </a:t>
            </a:r>
            <a:r>
              <a:rPr lang="ja-JP" altLang="en-US" dirty="0" smtClean="0">
                <a:latin typeface="+mn-ea"/>
                <a:ea typeface="+mn-ea"/>
              </a:rPr>
              <a:t>運用者</a:t>
            </a:r>
            <a:endParaRPr lang="en-US" altLang="ja-JP" dirty="0" smtClean="0">
              <a:latin typeface="+mn-ea"/>
              <a:ea typeface="+mn-ea"/>
            </a:endParaRPr>
          </a:p>
          <a:p>
            <a:pPr marL="495300" indent="-495300" eaLnBrk="1" hangingPunct="1">
              <a:tabLst>
                <a:tab pos="2508250" algn="l"/>
              </a:tabLst>
              <a:defRPr/>
            </a:pPr>
            <a:r>
              <a:rPr lang="ja-JP" altLang="en-US" dirty="0" smtClean="0">
                <a:solidFill>
                  <a:schemeClr val="accent2"/>
                </a:solidFill>
                <a:latin typeface="+mn-ea"/>
              </a:rPr>
              <a:t>懲りすぎると、納品後に捨てられる</a:t>
            </a:r>
            <a:endParaRPr lang="en-US" altLang="ja-JP" dirty="0" smtClean="0">
              <a:solidFill>
                <a:schemeClr val="accent2"/>
              </a:solidFill>
              <a:latin typeface="+mn-ea"/>
            </a:endParaRPr>
          </a:p>
        </p:txBody>
      </p:sp>
      <p:pic>
        <p:nvPicPr>
          <p:cNvPr id="43012" name="図 5" descr="157793329_79c0a7378b_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2598738"/>
            <a:ext cx="5108575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正方形/長方形 6"/>
          <p:cNvSpPr/>
          <p:nvPr/>
        </p:nvSpPr>
        <p:spPr>
          <a:xfrm>
            <a:off x="500063" y="571500"/>
            <a:ext cx="428625" cy="785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3014" name="Text Box 7"/>
          <p:cNvSpPr txBox="1">
            <a:spLocks noChangeArrowheads="1"/>
          </p:cNvSpPr>
          <p:nvPr/>
        </p:nvSpPr>
        <p:spPr bwMode="auto">
          <a:xfrm>
            <a:off x="3419475" y="5818188"/>
            <a:ext cx="37798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ja-JP" sz="1200">
                <a:hlinkClick r:id="rId3"/>
              </a:rPr>
              <a:t>http://www.flickr.com/photos/activeside/157793329/</a:t>
            </a:r>
            <a:endParaRPr lang="en-US" altLang="ja-JP" sz="1200"/>
          </a:p>
        </p:txBody>
      </p:sp>
      <p:sp>
        <p:nvSpPr>
          <p:cNvPr id="43015" name="Rectangle 4"/>
          <p:cNvSpPr>
            <a:spLocks noChangeArrowheads="1"/>
          </p:cNvSpPr>
          <p:nvPr/>
        </p:nvSpPr>
        <p:spPr bwMode="auto">
          <a:xfrm>
            <a:off x="971550" y="33338"/>
            <a:ext cx="75136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2400">
                <a:solidFill>
                  <a:schemeClr val="bg1"/>
                </a:solidFill>
              </a:rPr>
              <a:t>B</a:t>
            </a:r>
            <a:r>
              <a:rPr lang="ja-JP" altLang="en-US" sz="2400">
                <a:solidFill>
                  <a:schemeClr val="bg1"/>
                </a:solidFill>
              </a:rPr>
              <a:t>．事例：仮説に基づく設計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ea typeface="ＭＳ Ｐゴシック" charset="-128"/>
              </a:rPr>
              <a:t>© 2010 Makoto Shimizu	</a:t>
            </a:r>
            <a:fld id="{5DBFD69F-C2F9-435E-A5FE-5219349C57FC}" type="slidenum">
              <a:rPr lang="en-US" altLang="ja-JP" smtClean="0">
                <a:ea typeface="ＭＳ Ｐゴシック" charset="-128"/>
              </a:rPr>
              <a:pPr/>
              <a:t>28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立ち上げ後も活用できるサイトマップ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9963" y="1457325"/>
            <a:ext cx="7513637" cy="1052513"/>
          </a:xfrm>
        </p:spPr>
        <p:txBody>
          <a:bodyPr/>
          <a:lstStyle/>
          <a:p>
            <a:pPr marL="552450" indent="-495300" eaLnBrk="1" hangingPunct="1">
              <a:tabLst>
                <a:tab pos="2508250" algn="l"/>
              </a:tabLst>
            </a:pPr>
            <a:r>
              <a:rPr lang="ja-JP" altLang="en-US" smtClean="0"/>
              <a:t>楽にメンテできることが重要</a:t>
            </a:r>
            <a:endParaRPr lang="en-US" altLang="ja-JP" smtClean="0"/>
          </a:p>
          <a:p>
            <a:pPr marL="552450" indent="-495300" eaLnBrk="1" hangingPunct="1">
              <a:tabLst>
                <a:tab pos="2508250" algn="l"/>
              </a:tabLst>
            </a:pPr>
            <a:r>
              <a:rPr lang="ja-JP" altLang="en-US" smtClean="0"/>
              <a:t>ＳＥＯやアクセス解析の運用でも使える</a:t>
            </a:r>
            <a:r>
              <a:rPr lang="en-US" altLang="ja-JP" smtClean="0"/>
              <a:t>Excel</a:t>
            </a:r>
            <a:r>
              <a:rPr lang="ja-JP" altLang="en-US" smtClean="0"/>
              <a:t>に</a:t>
            </a:r>
            <a:endParaRPr lang="en-US" altLang="ja-JP" smtClean="0"/>
          </a:p>
        </p:txBody>
      </p:sp>
      <p:pic>
        <p:nvPicPr>
          <p:cNvPr id="4403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2643188"/>
            <a:ext cx="8072437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Rectangle 4"/>
          <p:cNvSpPr>
            <a:spLocks noChangeArrowheads="1"/>
          </p:cNvSpPr>
          <p:nvPr/>
        </p:nvSpPr>
        <p:spPr bwMode="auto">
          <a:xfrm>
            <a:off x="971550" y="33338"/>
            <a:ext cx="75136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2400">
                <a:solidFill>
                  <a:schemeClr val="bg1"/>
                </a:solidFill>
              </a:rPr>
              <a:t>B</a:t>
            </a:r>
            <a:r>
              <a:rPr lang="ja-JP" altLang="en-US" sz="2400">
                <a:solidFill>
                  <a:schemeClr val="bg1"/>
                </a:solidFill>
              </a:rPr>
              <a:t>．事例：仮説に基づく設計</a:t>
            </a:r>
          </a:p>
        </p:txBody>
      </p:sp>
      <p:grpSp>
        <p:nvGrpSpPr>
          <p:cNvPr id="9" name="グループ化 8"/>
          <p:cNvGrpSpPr>
            <a:grpSpLocks/>
          </p:cNvGrpSpPr>
          <p:nvPr/>
        </p:nvGrpSpPr>
        <p:grpSpPr bwMode="auto">
          <a:xfrm>
            <a:off x="2286000" y="3097213"/>
            <a:ext cx="6007100" cy="3138487"/>
            <a:chOff x="2285984" y="3097324"/>
            <a:chExt cx="6006938" cy="3138169"/>
          </a:xfrm>
        </p:grpSpPr>
        <p:pic>
          <p:nvPicPr>
            <p:cNvPr id="44039" name="Picture 1"/>
            <p:cNvPicPr>
              <a:picLocks noChangeAspect="1" noChangeArrowheads="1"/>
            </p:cNvPicPr>
            <p:nvPr/>
          </p:nvPicPr>
          <p:blipFill>
            <a:blip r:embed="rId3"/>
            <a:srcRect b="19643"/>
            <a:stretch>
              <a:fillRect/>
            </a:stretch>
          </p:blipFill>
          <p:spPr bwMode="auto">
            <a:xfrm>
              <a:off x="2285984" y="3097324"/>
              <a:ext cx="2928958" cy="3138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5357714" y="5214834"/>
              <a:ext cx="2935208" cy="725414"/>
            </a:xfrm>
            <a:prstGeom prst="rect">
              <a:avLst/>
            </a:prstGeom>
            <a:solidFill>
              <a:srgbClr val="FFFF99"/>
            </a:solidFill>
            <a:ln w="9525" algn="ctr">
              <a:noFill/>
              <a:miter lim="800000"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wrap="none" lIns="180000" tIns="144000" rIns="342000" bIns="144000">
              <a:spAutoFit/>
            </a:bodyPr>
            <a:lstStyle/>
            <a:p>
              <a:pPr marL="342900" indent="-342900" eaLnBrk="0" hangingPunct="0">
                <a:lnSpc>
                  <a:spcPct val="110000"/>
                </a:lnSpc>
                <a:spcBef>
                  <a:spcPct val="20000"/>
                </a:spcBef>
                <a:buSzPct val="90000"/>
                <a:defRPr/>
              </a:pPr>
              <a:r>
                <a:rPr lang="ja-JP" altLang="en-US" sz="2600" dirty="0">
                  <a:solidFill>
                    <a:srgbClr val="000000"/>
                  </a:solidFill>
                  <a:latin typeface="HGP創英角ｺﾞｼｯｸUB" pitchFamily="50" charset="-128"/>
                  <a:ea typeface="HGP創英角ｺﾞｼｯｸUB" pitchFamily="50" charset="-128"/>
                  <a:sym typeface="Wingdings" pitchFamily="2" charset="2"/>
                </a:rPr>
                <a:t>アクセス数も追加</a:t>
              </a:r>
              <a:endParaRPr lang="en-US" altLang="ja-JP" sz="2400" dirty="0">
                <a:solidFill>
                  <a:srgbClr val="000000"/>
                </a:solidFill>
                <a:ea typeface="ＭＳ Ｐゴシック" pitchFamily="50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フッター プレースホルダ 3"/>
          <p:cNvSpPr txBox="1">
            <a:spLocks noGrp="1"/>
          </p:cNvSpPr>
          <p:nvPr/>
        </p:nvSpPr>
        <p:spPr bwMode="auto">
          <a:xfrm>
            <a:off x="3779838" y="6453188"/>
            <a:ext cx="475297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tabLst>
                <a:tab pos="5029200" algn="r"/>
              </a:tabLst>
            </a:pPr>
            <a:r>
              <a:rPr kumimoji="0" lang="en-US" altLang="ja-JP" sz="1200"/>
              <a:t>© 2010 Makoto Shimizu	</a:t>
            </a:r>
            <a:fld id="{CC9F0D63-F763-4A55-8B52-B90C74752BED}" type="slidenum">
              <a:rPr kumimoji="0" lang="en-US" altLang="ja-JP" sz="1200"/>
              <a:pPr algn="ctr">
                <a:tabLst>
                  <a:tab pos="5029200" algn="r"/>
                </a:tabLst>
              </a:pPr>
              <a:t>29</a:t>
            </a:fld>
            <a:endParaRPr kumimoji="0" lang="en-US" altLang="ja-JP" sz="1200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ＩＡ設計と構築の流れ</a:t>
            </a:r>
          </a:p>
        </p:txBody>
      </p:sp>
      <p:sp>
        <p:nvSpPr>
          <p:cNvPr id="45059" name="AutoShape 8"/>
          <p:cNvSpPr>
            <a:spLocks noChangeArrowheads="1"/>
          </p:cNvSpPr>
          <p:nvPr/>
        </p:nvSpPr>
        <p:spPr bwMode="auto">
          <a:xfrm>
            <a:off x="1000125" y="2508250"/>
            <a:ext cx="1511300" cy="720725"/>
          </a:xfrm>
          <a:prstGeom prst="homePlate">
            <a:avLst>
              <a:gd name="adj" fmla="val 524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b="1">
                <a:solidFill>
                  <a:schemeClr val="bg1"/>
                </a:solidFill>
              </a:rPr>
              <a:t>１．機能・</a:t>
            </a:r>
            <a:br>
              <a:rPr lang="ja-JP" altLang="en-US" b="1">
                <a:solidFill>
                  <a:schemeClr val="bg1"/>
                </a:solidFill>
              </a:rPr>
            </a:br>
            <a:r>
              <a:rPr lang="ja-JP" altLang="en-US" b="1">
                <a:solidFill>
                  <a:schemeClr val="bg1"/>
                </a:solidFill>
              </a:rPr>
              <a:t>コンテンツ</a:t>
            </a:r>
          </a:p>
        </p:txBody>
      </p:sp>
      <p:sp>
        <p:nvSpPr>
          <p:cNvPr id="45060" name="AutoShape 9"/>
          <p:cNvSpPr>
            <a:spLocks noChangeArrowheads="1"/>
          </p:cNvSpPr>
          <p:nvPr/>
        </p:nvSpPr>
        <p:spPr bwMode="auto">
          <a:xfrm>
            <a:off x="1000125" y="1428750"/>
            <a:ext cx="1511300" cy="720725"/>
          </a:xfrm>
          <a:prstGeom prst="homePlate">
            <a:avLst>
              <a:gd name="adj" fmla="val 524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b="1">
                <a:solidFill>
                  <a:schemeClr val="bg1"/>
                </a:solidFill>
              </a:rPr>
              <a:t>２．コンセプト</a:t>
            </a:r>
          </a:p>
        </p:txBody>
      </p:sp>
      <p:sp>
        <p:nvSpPr>
          <p:cNvPr id="45061" name="AutoShape 10"/>
          <p:cNvSpPr>
            <a:spLocks noChangeArrowheads="1"/>
          </p:cNvSpPr>
          <p:nvPr/>
        </p:nvSpPr>
        <p:spPr bwMode="auto">
          <a:xfrm>
            <a:off x="2820988" y="2005013"/>
            <a:ext cx="1511300" cy="431800"/>
          </a:xfrm>
          <a:prstGeom prst="homePlate">
            <a:avLst>
              <a:gd name="adj" fmla="val 4632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b="1">
                <a:solidFill>
                  <a:schemeClr val="bg1"/>
                </a:solidFill>
              </a:rPr>
              <a:t>３．サイト名</a:t>
            </a:r>
          </a:p>
        </p:txBody>
      </p:sp>
      <p:sp>
        <p:nvSpPr>
          <p:cNvPr id="45062" name="AutoShape 14"/>
          <p:cNvSpPr>
            <a:spLocks noChangeArrowheads="1"/>
          </p:cNvSpPr>
          <p:nvPr/>
        </p:nvSpPr>
        <p:spPr bwMode="auto">
          <a:xfrm>
            <a:off x="4562475" y="3730625"/>
            <a:ext cx="2449513" cy="863600"/>
          </a:xfrm>
          <a:prstGeom prst="homePlate">
            <a:avLst>
              <a:gd name="adj" fmla="val 462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b="1">
                <a:solidFill>
                  <a:schemeClr val="bg1"/>
                </a:solidFill>
              </a:rPr>
              <a:t>７．</a:t>
            </a:r>
            <a:r>
              <a:rPr lang="en-US" altLang="ja-JP" b="1">
                <a:solidFill>
                  <a:schemeClr val="bg1"/>
                </a:solidFill>
              </a:rPr>
              <a:t>CMS</a:t>
            </a:r>
          </a:p>
        </p:txBody>
      </p:sp>
      <p:sp>
        <p:nvSpPr>
          <p:cNvPr id="45063" name="AutoShape 15"/>
          <p:cNvSpPr>
            <a:spLocks noChangeArrowheads="1"/>
          </p:cNvSpPr>
          <p:nvPr/>
        </p:nvSpPr>
        <p:spPr bwMode="auto">
          <a:xfrm>
            <a:off x="1035050" y="4164013"/>
            <a:ext cx="1584325" cy="431800"/>
          </a:xfrm>
          <a:prstGeom prst="homePlate">
            <a:avLst>
              <a:gd name="adj" fmla="val 6981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b="1">
                <a:solidFill>
                  <a:schemeClr val="bg1"/>
                </a:solidFill>
              </a:rPr>
              <a:t>運用設計</a:t>
            </a:r>
          </a:p>
        </p:txBody>
      </p:sp>
      <p:cxnSp>
        <p:nvCxnSpPr>
          <p:cNvPr id="45064" name="AutoShape 16"/>
          <p:cNvCxnSpPr>
            <a:cxnSpLocks noChangeShapeType="1"/>
            <a:stCxn id="45060" idx="3"/>
            <a:endCxn id="45061" idx="1"/>
          </p:cNvCxnSpPr>
          <p:nvPr/>
        </p:nvCxnSpPr>
        <p:spPr bwMode="auto">
          <a:xfrm>
            <a:off x="2511425" y="1789113"/>
            <a:ext cx="309563" cy="431800"/>
          </a:xfrm>
          <a:prstGeom prst="bentConnector3">
            <a:avLst>
              <a:gd name="adj1" fmla="val 4974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45065" name="AutoShape 17"/>
          <p:cNvCxnSpPr>
            <a:cxnSpLocks noChangeShapeType="1"/>
            <a:stCxn id="45059" idx="0"/>
            <a:endCxn id="45060" idx="2"/>
          </p:cNvCxnSpPr>
          <p:nvPr/>
        </p:nvCxnSpPr>
        <p:spPr bwMode="auto">
          <a:xfrm rot="-5400000">
            <a:off x="1387475" y="2328863"/>
            <a:ext cx="3587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5066" name="Line 19"/>
          <p:cNvSpPr>
            <a:spLocks noChangeShapeType="1"/>
          </p:cNvSpPr>
          <p:nvPr/>
        </p:nvSpPr>
        <p:spPr bwMode="auto">
          <a:xfrm flipV="1">
            <a:off x="1539875" y="3227388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cxnSp>
        <p:nvCxnSpPr>
          <p:cNvPr id="45067" name="AutoShape 20"/>
          <p:cNvCxnSpPr>
            <a:cxnSpLocks noChangeShapeType="1"/>
            <a:stCxn id="45063" idx="0"/>
            <a:endCxn id="45085" idx="1"/>
          </p:cNvCxnSpPr>
          <p:nvPr/>
        </p:nvCxnSpPr>
        <p:spPr bwMode="auto">
          <a:xfrm rot="-5400000">
            <a:off x="2153444" y="3469481"/>
            <a:ext cx="217488" cy="117157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45068" name="Line 21"/>
          <p:cNvSpPr>
            <a:spLocks noChangeShapeType="1"/>
          </p:cNvSpPr>
          <p:nvPr/>
        </p:nvSpPr>
        <p:spPr bwMode="auto">
          <a:xfrm>
            <a:off x="4346575" y="39465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5069" name="Line 22"/>
          <p:cNvSpPr>
            <a:spLocks noChangeShapeType="1"/>
          </p:cNvSpPr>
          <p:nvPr/>
        </p:nvSpPr>
        <p:spPr bwMode="auto">
          <a:xfrm>
            <a:off x="2619375" y="4379913"/>
            <a:ext cx="1943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cxnSp>
        <p:nvCxnSpPr>
          <p:cNvPr id="45070" name="AutoShape 23"/>
          <p:cNvCxnSpPr>
            <a:cxnSpLocks noChangeShapeType="1"/>
            <a:stCxn id="45060" idx="3"/>
            <a:endCxn id="45073" idx="1"/>
          </p:cNvCxnSpPr>
          <p:nvPr/>
        </p:nvCxnSpPr>
        <p:spPr bwMode="auto">
          <a:xfrm>
            <a:off x="2511425" y="1789113"/>
            <a:ext cx="20621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5071" name="AutoShape 26"/>
          <p:cNvCxnSpPr>
            <a:cxnSpLocks noChangeShapeType="1"/>
            <a:stCxn id="45072" idx="0"/>
            <a:endCxn id="45073" idx="2"/>
          </p:cNvCxnSpPr>
          <p:nvPr/>
        </p:nvCxnSpPr>
        <p:spPr bwMode="auto">
          <a:xfrm rot="5400000" flipH="1">
            <a:off x="4962525" y="2327275"/>
            <a:ext cx="357188" cy="1588"/>
          </a:xfrm>
          <a:prstGeom prst="bentConnector3">
            <a:avLst>
              <a:gd name="adj1" fmla="val 49778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</p:cxnSp>
      <p:sp>
        <p:nvSpPr>
          <p:cNvPr id="45072" name="AutoShape 12"/>
          <p:cNvSpPr>
            <a:spLocks noChangeArrowheads="1"/>
          </p:cNvSpPr>
          <p:nvPr/>
        </p:nvSpPr>
        <p:spPr bwMode="auto">
          <a:xfrm>
            <a:off x="4575175" y="2506663"/>
            <a:ext cx="1511300" cy="720725"/>
          </a:xfrm>
          <a:prstGeom prst="homePlate">
            <a:avLst>
              <a:gd name="adj" fmla="val 524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b="1">
                <a:solidFill>
                  <a:schemeClr val="bg1"/>
                </a:solidFill>
              </a:rPr>
              <a:t>５．ナビ</a:t>
            </a:r>
          </a:p>
        </p:txBody>
      </p:sp>
      <p:sp>
        <p:nvSpPr>
          <p:cNvPr id="45073" name="AutoShape 13"/>
          <p:cNvSpPr>
            <a:spLocks noChangeArrowheads="1"/>
          </p:cNvSpPr>
          <p:nvPr/>
        </p:nvSpPr>
        <p:spPr bwMode="auto">
          <a:xfrm>
            <a:off x="4573588" y="1428750"/>
            <a:ext cx="1511300" cy="720725"/>
          </a:xfrm>
          <a:prstGeom prst="homePlate">
            <a:avLst>
              <a:gd name="adj" fmla="val 524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b="1">
                <a:solidFill>
                  <a:schemeClr val="bg1"/>
                </a:solidFill>
              </a:rPr>
              <a:t>６．</a:t>
            </a:r>
            <a:r>
              <a:rPr lang="en-US" altLang="ja-JP" b="1">
                <a:solidFill>
                  <a:schemeClr val="bg1"/>
                </a:solidFill>
              </a:rPr>
              <a:t>UI</a:t>
            </a:r>
          </a:p>
        </p:txBody>
      </p:sp>
      <p:sp>
        <p:nvSpPr>
          <p:cNvPr id="45074" name="Freeform 31"/>
          <p:cNvSpPr>
            <a:spLocks/>
          </p:cNvSpPr>
          <p:nvPr/>
        </p:nvSpPr>
        <p:spPr bwMode="auto">
          <a:xfrm>
            <a:off x="6075363" y="2867025"/>
            <a:ext cx="215900" cy="865188"/>
          </a:xfrm>
          <a:custGeom>
            <a:avLst/>
            <a:gdLst>
              <a:gd name="T0" fmla="*/ 0 w 136"/>
              <a:gd name="T1" fmla="*/ 0 h 363"/>
              <a:gd name="T2" fmla="*/ 2147483647 w 136"/>
              <a:gd name="T3" fmla="*/ 0 h 363"/>
              <a:gd name="T4" fmla="*/ 2147483647 w 136"/>
              <a:gd name="T5" fmla="*/ 2147483647 h 363"/>
              <a:gd name="T6" fmla="*/ 0 60000 65536"/>
              <a:gd name="T7" fmla="*/ 0 60000 65536"/>
              <a:gd name="T8" fmla="*/ 0 60000 65536"/>
              <a:gd name="T9" fmla="*/ 0 w 136"/>
              <a:gd name="T10" fmla="*/ 0 h 363"/>
              <a:gd name="T11" fmla="*/ 136 w 136"/>
              <a:gd name="T12" fmla="*/ 363 h 3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" h="363">
                <a:moveTo>
                  <a:pt x="0" y="0"/>
                </a:moveTo>
                <a:lnTo>
                  <a:pt x="136" y="0"/>
                </a:lnTo>
                <a:lnTo>
                  <a:pt x="136" y="363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5075" name="Freeform 32"/>
          <p:cNvSpPr>
            <a:spLocks/>
          </p:cNvSpPr>
          <p:nvPr/>
        </p:nvSpPr>
        <p:spPr bwMode="auto">
          <a:xfrm>
            <a:off x="6000750" y="1881188"/>
            <a:ext cx="434975" cy="1851025"/>
          </a:xfrm>
          <a:custGeom>
            <a:avLst/>
            <a:gdLst>
              <a:gd name="T0" fmla="*/ 0 w 136"/>
              <a:gd name="T1" fmla="*/ 0 h 363"/>
              <a:gd name="T2" fmla="*/ 2147483647 w 136"/>
              <a:gd name="T3" fmla="*/ 0 h 363"/>
              <a:gd name="T4" fmla="*/ 2147483647 w 136"/>
              <a:gd name="T5" fmla="*/ 2147483647 h 363"/>
              <a:gd name="T6" fmla="*/ 0 60000 65536"/>
              <a:gd name="T7" fmla="*/ 0 60000 65536"/>
              <a:gd name="T8" fmla="*/ 0 60000 65536"/>
              <a:gd name="T9" fmla="*/ 0 w 136"/>
              <a:gd name="T10" fmla="*/ 0 h 363"/>
              <a:gd name="T11" fmla="*/ 136 w 136"/>
              <a:gd name="T12" fmla="*/ 363 h 3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" h="363">
                <a:moveTo>
                  <a:pt x="0" y="0"/>
                </a:moveTo>
                <a:lnTo>
                  <a:pt x="136" y="0"/>
                </a:lnTo>
                <a:lnTo>
                  <a:pt x="136" y="363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5076" name="Line 34"/>
          <p:cNvSpPr>
            <a:spLocks noChangeShapeType="1"/>
          </p:cNvSpPr>
          <p:nvPr/>
        </p:nvSpPr>
        <p:spPr bwMode="auto">
          <a:xfrm>
            <a:off x="5138738" y="322738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5077" name="Line 37"/>
          <p:cNvSpPr>
            <a:spLocks noChangeShapeType="1"/>
          </p:cNvSpPr>
          <p:nvPr/>
        </p:nvSpPr>
        <p:spPr bwMode="auto">
          <a:xfrm flipV="1">
            <a:off x="3554413" y="358775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5078" name="Line 38"/>
          <p:cNvSpPr>
            <a:spLocks noChangeShapeType="1"/>
          </p:cNvSpPr>
          <p:nvPr/>
        </p:nvSpPr>
        <p:spPr bwMode="auto">
          <a:xfrm flipV="1">
            <a:off x="3627438" y="2435225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5079" name="Line 39"/>
          <p:cNvSpPr>
            <a:spLocks noChangeShapeType="1"/>
          </p:cNvSpPr>
          <p:nvPr/>
        </p:nvSpPr>
        <p:spPr bwMode="auto">
          <a:xfrm flipV="1">
            <a:off x="3195638" y="2435225"/>
            <a:ext cx="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5080" name="Oval 24"/>
          <p:cNvSpPr>
            <a:spLocks noChangeArrowheads="1"/>
          </p:cNvSpPr>
          <p:nvPr/>
        </p:nvSpPr>
        <p:spPr bwMode="auto">
          <a:xfrm>
            <a:off x="3122613" y="2795588"/>
            <a:ext cx="144462" cy="144462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5081" name="Oval 40"/>
          <p:cNvSpPr>
            <a:spLocks noChangeArrowheads="1"/>
          </p:cNvSpPr>
          <p:nvPr/>
        </p:nvSpPr>
        <p:spPr bwMode="auto">
          <a:xfrm>
            <a:off x="3554413" y="2795588"/>
            <a:ext cx="144462" cy="144462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5082" name="AutoShape 35"/>
          <p:cNvSpPr>
            <a:spLocks noChangeArrowheads="1"/>
          </p:cNvSpPr>
          <p:nvPr/>
        </p:nvSpPr>
        <p:spPr bwMode="auto">
          <a:xfrm>
            <a:off x="3348038" y="3130550"/>
            <a:ext cx="1008062" cy="431800"/>
          </a:xfrm>
          <a:prstGeom prst="homePlate">
            <a:avLst>
              <a:gd name="adj" fmla="val 3678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b="1">
                <a:solidFill>
                  <a:schemeClr val="bg1"/>
                </a:solidFill>
              </a:rPr>
              <a:t>ドメイン</a:t>
            </a:r>
            <a:endParaRPr lang="en-US" altLang="ja-JP" b="1">
              <a:solidFill>
                <a:schemeClr val="bg1"/>
              </a:solidFill>
            </a:endParaRPr>
          </a:p>
        </p:txBody>
      </p:sp>
      <p:cxnSp>
        <p:nvCxnSpPr>
          <p:cNvPr id="45083" name="AutoShape 41"/>
          <p:cNvCxnSpPr>
            <a:cxnSpLocks noChangeShapeType="1"/>
            <a:stCxn id="45059" idx="3"/>
            <a:endCxn id="45072" idx="1"/>
          </p:cNvCxnSpPr>
          <p:nvPr/>
        </p:nvCxnSpPr>
        <p:spPr bwMode="auto">
          <a:xfrm flipV="1">
            <a:off x="2511425" y="2867025"/>
            <a:ext cx="2063750" cy="158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5084" name="Freeform 42"/>
          <p:cNvSpPr>
            <a:spLocks/>
          </p:cNvSpPr>
          <p:nvPr/>
        </p:nvSpPr>
        <p:spPr bwMode="auto">
          <a:xfrm>
            <a:off x="4354513" y="3348038"/>
            <a:ext cx="352425" cy="384175"/>
          </a:xfrm>
          <a:custGeom>
            <a:avLst/>
            <a:gdLst>
              <a:gd name="T0" fmla="*/ 0 w 136"/>
              <a:gd name="T1" fmla="*/ 0 h 363"/>
              <a:gd name="T2" fmla="*/ 2147483647 w 136"/>
              <a:gd name="T3" fmla="*/ 0 h 363"/>
              <a:gd name="T4" fmla="*/ 2147483647 w 136"/>
              <a:gd name="T5" fmla="*/ 2147483647 h 363"/>
              <a:gd name="T6" fmla="*/ 0 60000 65536"/>
              <a:gd name="T7" fmla="*/ 0 60000 65536"/>
              <a:gd name="T8" fmla="*/ 0 60000 65536"/>
              <a:gd name="T9" fmla="*/ 0 w 136"/>
              <a:gd name="T10" fmla="*/ 0 h 363"/>
              <a:gd name="T11" fmla="*/ 136 w 136"/>
              <a:gd name="T12" fmla="*/ 363 h 3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" h="363">
                <a:moveTo>
                  <a:pt x="0" y="0"/>
                </a:moveTo>
                <a:lnTo>
                  <a:pt x="136" y="0"/>
                </a:lnTo>
                <a:lnTo>
                  <a:pt x="136" y="363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5085" name="AutoShape 11"/>
          <p:cNvSpPr>
            <a:spLocks noChangeArrowheads="1"/>
          </p:cNvSpPr>
          <p:nvPr/>
        </p:nvSpPr>
        <p:spPr bwMode="auto">
          <a:xfrm>
            <a:off x="2847975" y="3730625"/>
            <a:ext cx="1511300" cy="431800"/>
          </a:xfrm>
          <a:prstGeom prst="homePlate">
            <a:avLst>
              <a:gd name="adj" fmla="val 5514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b="1">
                <a:solidFill>
                  <a:schemeClr val="bg1"/>
                </a:solidFill>
              </a:rPr>
              <a:t>４．</a:t>
            </a:r>
            <a:r>
              <a:rPr lang="en-US" altLang="ja-JP" b="1">
                <a:solidFill>
                  <a:schemeClr val="bg1"/>
                </a:solidFill>
              </a:rPr>
              <a:t>SEO</a:t>
            </a:r>
          </a:p>
        </p:txBody>
      </p:sp>
      <p:sp>
        <p:nvSpPr>
          <p:cNvPr id="45086" name="AutoShape 12"/>
          <p:cNvSpPr>
            <a:spLocks noChangeArrowheads="1"/>
          </p:cNvSpPr>
          <p:nvPr/>
        </p:nvSpPr>
        <p:spPr bwMode="auto">
          <a:xfrm>
            <a:off x="7000875" y="2524125"/>
            <a:ext cx="1511300" cy="720725"/>
          </a:xfrm>
          <a:prstGeom prst="homePlate">
            <a:avLst>
              <a:gd name="adj" fmla="val 524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b="1">
                <a:solidFill>
                  <a:schemeClr val="bg1"/>
                </a:solidFill>
              </a:rPr>
              <a:t>８．サイト</a:t>
            </a:r>
            <a:r>
              <a:rPr lang="en-US" altLang="ja-JP" b="1">
                <a:solidFill>
                  <a:schemeClr val="bg1"/>
                </a:solidFill>
              </a:rPr>
              <a:t/>
            </a:r>
            <a:br>
              <a:rPr lang="en-US" altLang="ja-JP" b="1">
                <a:solidFill>
                  <a:schemeClr val="bg1"/>
                </a:solidFill>
              </a:rPr>
            </a:br>
            <a:r>
              <a:rPr lang="ja-JP" altLang="en-US" b="1">
                <a:solidFill>
                  <a:schemeClr val="bg1"/>
                </a:solidFill>
              </a:rPr>
              <a:t>マップ</a:t>
            </a:r>
          </a:p>
        </p:txBody>
      </p:sp>
      <p:cxnSp>
        <p:nvCxnSpPr>
          <p:cNvPr id="45087" name="AutoShape 23"/>
          <p:cNvCxnSpPr>
            <a:cxnSpLocks noChangeShapeType="1"/>
            <a:stCxn id="45073" idx="3"/>
            <a:endCxn id="45086" idx="0"/>
          </p:cNvCxnSpPr>
          <p:nvPr/>
        </p:nvCxnSpPr>
        <p:spPr bwMode="auto">
          <a:xfrm>
            <a:off x="6084888" y="1789113"/>
            <a:ext cx="1482725" cy="735012"/>
          </a:xfrm>
          <a:prstGeom prst="bent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5088" name="AutoShape 23"/>
          <p:cNvCxnSpPr>
            <a:cxnSpLocks noChangeShapeType="1"/>
            <a:stCxn id="45062" idx="3"/>
          </p:cNvCxnSpPr>
          <p:nvPr/>
        </p:nvCxnSpPr>
        <p:spPr bwMode="auto">
          <a:xfrm flipV="1">
            <a:off x="7011988" y="3238500"/>
            <a:ext cx="417512" cy="923925"/>
          </a:xfrm>
          <a:prstGeom prst="bent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5089" name="Line 22"/>
          <p:cNvSpPr>
            <a:spLocks noChangeShapeType="1"/>
          </p:cNvSpPr>
          <p:nvPr/>
        </p:nvSpPr>
        <p:spPr bwMode="auto">
          <a:xfrm>
            <a:off x="6572250" y="2881313"/>
            <a:ext cx="428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1357313" y="4786313"/>
            <a:ext cx="6824662" cy="1004887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216000" tIns="108000" rIns="342000" bIns="82800">
            <a:spAutoFit/>
          </a:bodyPr>
          <a:lstStyle/>
          <a:p>
            <a:pPr marL="342900" indent="-342900" eaLnBrk="0" hangingPunct="0">
              <a:lnSpc>
                <a:spcPct val="110000"/>
              </a:lnSpc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lang="ja-JP" altLang="en-US" sz="2400" kern="0" dirty="0">
                <a:latin typeface="HGP創英角ｺﾞｼｯｸUB"/>
                <a:ea typeface="HGP創英角ｺﾞｼｯｸUB"/>
              </a:rPr>
              <a:t>「手戻り」「要件モレ」ではなく</a:t>
            </a:r>
            <a:r>
              <a:rPr lang="en-US" altLang="ja-JP" sz="2400" kern="0" dirty="0">
                <a:latin typeface="HGP創英角ｺﾞｼｯｸUB"/>
                <a:ea typeface="HGP創英角ｺﾞｼｯｸUB"/>
              </a:rPr>
              <a:t/>
            </a:r>
            <a:br>
              <a:rPr lang="en-US" altLang="ja-JP" sz="2400" kern="0" dirty="0">
                <a:latin typeface="HGP創英角ｺﾞｼｯｸUB"/>
                <a:ea typeface="HGP創英角ｺﾞｼｯｸUB"/>
              </a:rPr>
            </a:br>
            <a:r>
              <a:rPr lang="ja-JP" altLang="en-US" sz="2400" kern="0" dirty="0">
                <a:latin typeface="HGP創英角ｺﾞｼｯｸUB"/>
                <a:ea typeface="HGP創英角ｺﾞｼｯｸUB"/>
              </a:rPr>
              <a:t>「新たな発見</a:t>
            </a:r>
            <a:r>
              <a:rPr lang="ja-JP" altLang="en-US" sz="2400" kern="0" dirty="0">
                <a:latin typeface="HGP創英角ｺﾞｼｯｸUB"/>
                <a:ea typeface="HGP創英角ｺﾞｼｯｸUB"/>
              </a:rPr>
              <a:t>」「</a:t>
            </a:r>
            <a:r>
              <a:rPr lang="ja-JP" altLang="en-US" sz="2400" kern="0" dirty="0">
                <a:latin typeface="HGP創英角ｺﾞｼｯｸUB"/>
                <a:ea typeface="HGP創英角ｺﾞｼｯｸUB"/>
              </a:rPr>
              <a:t>改善できた」と</a:t>
            </a:r>
            <a:r>
              <a:rPr lang="ja-JP" altLang="en-US" sz="2400" kern="0" dirty="0">
                <a:latin typeface="HGP創英角ｺﾞｼｯｸUB"/>
                <a:ea typeface="HGP創英角ｺﾞｼｯｸUB"/>
              </a:rPr>
              <a:t>前向きにとらえる</a:t>
            </a:r>
          </a:p>
        </p:txBody>
      </p:sp>
      <p:sp>
        <p:nvSpPr>
          <p:cNvPr id="45091" name="Rectangle 4"/>
          <p:cNvSpPr>
            <a:spLocks noChangeArrowheads="1"/>
          </p:cNvSpPr>
          <p:nvPr/>
        </p:nvSpPr>
        <p:spPr bwMode="auto">
          <a:xfrm>
            <a:off x="971550" y="33338"/>
            <a:ext cx="75136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2400">
                <a:solidFill>
                  <a:schemeClr val="bg1"/>
                </a:solidFill>
              </a:rPr>
              <a:t>B</a:t>
            </a:r>
            <a:r>
              <a:rPr lang="ja-JP" altLang="en-US" sz="2400">
                <a:solidFill>
                  <a:schemeClr val="bg1"/>
                </a:solidFill>
              </a:rPr>
              <a:t>．事例：仮説に基づく設計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ea typeface="ＭＳ Ｐゴシック" charset="-128"/>
              </a:rPr>
              <a:t>© 2010 Makoto Shimizu	</a:t>
            </a:r>
            <a:fld id="{C2A2FBB8-5A42-4E31-8E4E-558896E78C86}" type="slidenum">
              <a:rPr lang="en-US" altLang="ja-JP" smtClean="0">
                <a:ea typeface="ＭＳ Ｐゴシック" charset="-128"/>
              </a:rPr>
              <a:pPr/>
              <a:t>3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問題提起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9963" y="1484313"/>
            <a:ext cx="7513637" cy="3133725"/>
          </a:xfrm>
        </p:spPr>
        <p:txBody>
          <a:bodyPr/>
          <a:lstStyle/>
          <a:p>
            <a:pPr marL="476250" indent="-419100" eaLnBrk="1" hangingPunct="1">
              <a:buFont typeface="Wingdings" pitchFamily="2" charset="2"/>
              <a:buNone/>
            </a:pPr>
            <a:r>
              <a:rPr lang="ja-JP" altLang="en-US" smtClean="0">
                <a:solidFill>
                  <a:schemeClr val="accent2"/>
                </a:solidFill>
              </a:rPr>
              <a:t>人間中心設計（</a:t>
            </a:r>
            <a:r>
              <a:rPr lang="en-US" altLang="ja-JP" smtClean="0">
                <a:solidFill>
                  <a:schemeClr val="accent2"/>
                </a:solidFill>
              </a:rPr>
              <a:t>HCD</a:t>
            </a:r>
            <a:r>
              <a:rPr lang="ja-JP" altLang="en-US" smtClean="0">
                <a:solidFill>
                  <a:schemeClr val="accent2"/>
                </a:solidFill>
              </a:rPr>
              <a:t>）や情報アーキテクチャ（</a:t>
            </a:r>
            <a:r>
              <a:rPr lang="en-US" altLang="ja-JP" smtClean="0">
                <a:solidFill>
                  <a:schemeClr val="accent2"/>
                </a:solidFill>
              </a:rPr>
              <a:t>IA</a:t>
            </a:r>
            <a:r>
              <a:rPr lang="ja-JP" altLang="en-US" smtClean="0">
                <a:solidFill>
                  <a:schemeClr val="accent2"/>
                </a:solidFill>
              </a:rPr>
              <a:t>）は</a:t>
            </a:r>
            <a:endParaRPr lang="ja-JP" altLang="en-US" smtClean="0">
              <a:latin typeface="Arial Rounded MT Bold" pitchFamily="34" charset="0"/>
            </a:endParaRPr>
          </a:p>
          <a:p>
            <a:pPr marL="1333500" lvl="2" indent="-419100" eaLnBrk="1" hangingPunct="1">
              <a:buFont typeface="Wingdings" pitchFamily="2" charset="2"/>
              <a:buChar char="p"/>
            </a:pPr>
            <a:r>
              <a:rPr lang="ja-JP" altLang="en-US" smtClean="0">
                <a:solidFill>
                  <a:srgbClr val="000000"/>
                </a:solidFill>
              </a:rPr>
              <a:t>時間やお金が余計にかかる？</a:t>
            </a:r>
          </a:p>
          <a:p>
            <a:pPr marL="1333500" lvl="2" indent="-419100" eaLnBrk="1" hangingPunct="1">
              <a:buFont typeface="Wingdings" pitchFamily="2" charset="2"/>
              <a:buChar char="p"/>
            </a:pPr>
            <a:r>
              <a:rPr lang="ja-JP" altLang="en-US" smtClean="0">
                <a:solidFill>
                  <a:srgbClr val="000000"/>
                </a:solidFill>
              </a:rPr>
              <a:t>クライアントの理解が無いと進まない？</a:t>
            </a:r>
          </a:p>
          <a:p>
            <a:pPr marL="1333500" lvl="2" indent="-419100" eaLnBrk="1" hangingPunct="1">
              <a:buFont typeface="Wingdings" pitchFamily="2" charset="2"/>
              <a:buChar char="p"/>
            </a:pPr>
            <a:r>
              <a:rPr lang="ja-JP" altLang="en-US" smtClean="0">
                <a:solidFill>
                  <a:srgbClr val="000000"/>
                </a:solidFill>
              </a:rPr>
              <a:t>専門家しかできない？</a:t>
            </a:r>
            <a:endParaRPr lang="en-US" altLang="ja-JP" smtClean="0">
              <a:solidFill>
                <a:srgbClr val="000000"/>
              </a:solidFill>
            </a:endParaRPr>
          </a:p>
          <a:p>
            <a:pPr marL="1333500" lvl="2" indent="-419100" eaLnBrk="1" hangingPunct="1">
              <a:buFont typeface="Wingdings" pitchFamily="2" charset="2"/>
              <a:buChar char="p"/>
            </a:pPr>
            <a:r>
              <a:rPr lang="ja-JP" altLang="en-US" smtClean="0">
                <a:solidFill>
                  <a:srgbClr val="000000"/>
                </a:solidFill>
              </a:rPr>
              <a:t>ビジネスの都合と相反する？</a:t>
            </a:r>
          </a:p>
          <a:p>
            <a:pPr marL="1333500" lvl="2" indent="-419100" eaLnBrk="1" hangingPunct="1">
              <a:buFont typeface="Wingdings" pitchFamily="2" charset="2"/>
              <a:buChar char="p"/>
            </a:pPr>
            <a:r>
              <a:rPr lang="ja-JP" altLang="en-US" smtClean="0">
                <a:solidFill>
                  <a:srgbClr val="000000"/>
                </a:solidFill>
              </a:rPr>
              <a:t>理想論であって非現実的？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ea typeface="ＭＳ Ｐゴシック" charset="-128"/>
              </a:rPr>
              <a:t>© 2009 Makoto Shimizu	</a:t>
            </a:r>
            <a:fld id="{E700873A-CA96-4446-B6E9-0C3EC774728F}" type="slidenum">
              <a:rPr lang="en-US" altLang="ja-JP" smtClean="0">
                <a:ea typeface="ＭＳ Ｐゴシック" charset="-128"/>
              </a:rPr>
              <a:pPr/>
              <a:t>30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6200</a:t>
            </a:r>
            <a:r>
              <a:rPr lang="ja-JP" altLang="en-US" smtClean="0"/>
              <a:t>万会員の楽天サイト群でも通用するか？</a:t>
            </a:r>
            <a:endParaRPr lang="ja-JP" altLang="en-US" sz="1800" smtClean="0"/>
          </a:p>
        </p:txBody>
      </p:sp>
      <p:pic>
        <p:nvPicPr>
          <p:cNvPr id="4608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341438"/>
            <a:ext cx="727233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フッター プレースホルダ 3"/>
          <p:cNvSpPr txBox="1">
            <a:spLocks/>
          </p:cNvSpPr>
          <p:nvPr/>
        </p:nvSpPr>
        <p:spPr bwMode="auto">
          <a:xfrm>
            <a:off x="3779838" y="6143625"/>
            <a:ext cx="475297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tabLst>
                <a:tab pos="5029200" algn="r"/>
              </a:tabLst>
            </a:pPr>
            <a:r>
              <a:rPr kumimoji="0" lang="en-US" altLang="ja-JP" sz="1200"/>
              <a:t>	</a:t>
            </a:r>
            <a:fld id="{822A6EFA-8732-4265-9D27-8A9D730FC9AA}" type="slidenum">
              <a:rPr kumimoji="0" lang="en-US" altLang="ja-JP" sz="1200"/>
              <a:pPr algn="ctr">
                <a:tabLst>
                  <a:tab pos="5029200" algn="r"/>
                </a:tabLst>
              </a:pPr>
              <a:t>30</a:t>
            </a:fld>
            <a:endParaRPr kumimoji="0" lang="en-US" altLang="ja-JP" sz="1200"/>
          </a:p>
        </p:txBody>
      </p:sp>
      <p:sp>
        <p:nvSpPr>
          <p:cNvPr id="10" name="正方形/長方形 9"/>
          <p:cNvSpPr/>
          <p:nvPr/>
        </p:nvSpPr>
        <p:spPr>
          <a:xfrm>
            <a:off x="500063" y="571500"/>
            <a:ext cx="428625" cy="785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46086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96038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7" name="Rectangle 4"/>
          <p:cNvSpPr>
            <a:spLocks noChangeArrowheads="1"/>
          </p:cNvSpPr>
          <p:nvPr/>
        </p:nvSpPr>
        <p:spPr bwMode="auto">
          <a:xfrm>
            <a:off x="971550" y="33338"/>
            <a:ext cx="75136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2400">
                <a:solidFill>
                  <a:schemeClr val="bg1"/>
                </a:solidFill>
              </a:rPr>
              <a:t>B</a:t>
            </a:r>
            <a:r>
              <a:rPr lang="ja-JP" altLang="en-US" sz="2400">
                <a:solidFill>
                  <a:schemeClr val="bg1"/>
                </a:solidFill>
              </a:rPr>
              <a:t>．事例：仮説に基づく設計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ea typeface="ＭＳ Ｐゴシック" charset="-128"/>
              </a:rPr>
              <a:t>© 2010 Makoto Shimizu	</a:t>
            </a:r>
            <a:fld id="{48ABEBD6-F2AB-4FC9-9A58-D285A37405FB}" type="slidenum">
              <a:rPr lang="en-US" altLang="ja-JP" smtClean="0">
                <a:ea typeface="ＭＳ Ｐゴシック" charset="-128"/>
              </a:rPr>
              <a:pPr/>
              <a:t>31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基本は同じ。ただし</a:t>
            </a:r>
          </a:p>
        </p:txBody>
      </p:sp>
      <p:sp>
        <p:nvSpPr>
          <p:cNvPr id="47107" name="コンテンツ プレースホルダ 5"/>
          <p:cNvSpPr>
            <a:spLocks noGrp="1"/>
          </p:cNvSpPr>
          <p:nvPr>
            <p:ph idx="1"/>
          </p:nvPr>
        </p:nvSpPr>
        <p:spPr>
          <a:xfrm>
            <a:off x="969963" y="1457325"/>
            <a:ext cx="7513637" cy="4392613"/>
          </a:xfrm>
        </p:spPr>
        <p:txBody>
          <a:bodyPr/>
          <a:lstStyle/>
          <a:p>
            <a:r>
              <a:rPr lang="ja-JP" altLang="en-US" smtClean="0">
                <a:solidFill>
                  <a:schemeClr val="accent2"/>
                </a:solidFill>
              </a:rPr>
              <a:t>最初に調査（マーケ・競合）を行う</a:t>
            </a:r>
            <a:endParaRPr lang="en-US" altLang="ja-JP" smtClean="0">
              <a:solidFill>
                <a:schemeClr val="accent2"/>
              </a:solidFill>
            </a:endParaRPr>
          </a:p>
          <a:p>
            <a:pPr lvl="1"/>
            <a:r>
              <a:rPr lang="ja-JP" altLang="en-US" smtClean="0">
                <a:solidFill>
                  <a:schemeClr val="tx1"/>
                </a:solidFill>
              </a:rPr>
              <a:t>事業計画の予測精度を高めるため</a:t>
            </a:r>
          </a:p>
          <a:p>
            <a:r>
              <a:rPr lang="ja-JP" altLang="en-US" smtClean="0">
                <a:solidFill>
                  <a:schemeClr val="accent2"/>
                </a:solidFill>
              </a:rPr>
              <a:t>立ち上げ前にユーザテストや</a:t>
            </a:r>
            <a:r>
              <a:rPr lang="en-US" altLang="ja-JP" smtClean="0">
                <a:solidFill>
                  <a:schemeClr val="accent2"/>
                </a:solidFill>
              </a:rPr>
              <a:t>QA</a:t>
            </a:r>
            <a:r>
              <a:rPr lang="ja-JP" altLang="en-US" smtClean="0">
                <a:solidFill>
                  <a:schemeClr val="accent2"/>
                </a:solidFill>
              </a:rPr>
              <a:t>を行う</a:t>
            </a:r>
            <a:endParaRPr lang="en-US" altLang="ja-JP" smtClean="0">
              <a:solidFill>
                <a:schemeClr val="accent2"/>
              </a:solidFill>
            </a:endParaRPr>
          </a:p>
          <a:p>
            <a:pPr lvl="1"/>
            <a:r>
              <a:rPr lang="ja-JP" altLang="en-US" smtClean="0">
                <a:solidFill>
                  <a:schemeClr val="tx1"/>
                </a:solidFill>
              </a:rPr>
              <a:t>初期品質を担保するため</a:t>
            </a:r>
            <a:endParaRPr lang="en-US" altLang="ja-JP" smtClean="0">
              <a:solidFill>
                <a:schemeClr val="tx1"/>
              </a:solidFill>
            </a:endParaRPr>
          </a:p>
          <a:p>
            <a:r>
              <a:rPr lang="ja-JP" altLang="en-US" smtClean="0">
                <a:solidFill>
                  <a:schemeClr val="accent2"/>
                </a:solidFill>
              </a:rPr>
              <a:t>レビューや合意形成に時間をかける</a:t>
            </a:r>
            <a:endParaRPr lang="en-US" altLang="ja-JP" smtClean="0">
              <a:solidFill>
                <a:schemeClr val="accent2"/>
              </a:solidFill>
            </a:endParaRPr>
          </a:p>
          <a:p>
            <a:pPr lvl="1"/>
            <a:r>
              <a:rPr lang="ja-JP" altLang="en-US" smtClean="0">
                <a:solidFill>
                  <a:schemeClr val="tx1"/>
                </a:solidFill>
              </a:rPr>
              <a:t>人が増えるとコミュニケーションは複雑化</a:t>
            </a:r>
            <a:endParaRPr lang="en-US" altLang="ja-JP" smtClean="0">
              <a:solidFill>
                <a:schemeClr val="tx1"/>
              </a:solidFill>
            </a:endParaRPr>
          </a:p>
          <a:p>
            <a:r>
              <a:rPr lang="ja-JP" altLang="en-US" smtClean="0">
                <a:solidFill>
                  <a:schemeClr val="accent2"/>
                </a:solidFill>
              </a:rPr>
              <a:t>工程がウォーターフォール的になる</a:t>
            </a:r>
            <a:endParaRPr lang="en-US" altLang="ja-JP" smtClean="0">
              <a:solidFill>
                <a:schemeClr val="accent2"/>
              </a:solidFill>
            </a:endParaRPr>
          </a:p>
          <a:p>
            <a:pPr lvl="1"/>
            <a:r>
              <a:rPr lang="ja-JP" altLang="en-US" smtClean="0">
                <a:solidFill>
                  <a:schemeClr val="tx1"/>
                </a:solidFill>
              </a:rPr>
              <a:t>多人数の予定を合わせるため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971550" y="33338"/>
            <a:ext cx="75136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2400">
                <a:solidFill>
                  <a:schemeClr val="bg1"/>
                </a:solidFill>
              </a:rPr>
              <a:t>B</a:t>
            </a:r>
            <a:r>
              <a:rPr lang="ja-JP" altLang="en-US" sz="2400">
                <a:solidFill>
                  <a:schemeClr val="bg1"/>
                </a:solidFill>
              </a:rPr>
              <a:t>．事例：仮説に基づく設計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フッター プレースホルダ 3"/>
          <p:cNvSpPr txBox="1">
            <a:spLocks noGrp="1"/>
          </p:cNvSpPr>
          <p:nvPr/>
        </p:nvSpPr>
        <p:spPr bwMode="auto">
          <a:xfrm>
            <a:off x="3779838" y="6453188"/>
            <a:ext cx="475297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tabLst>
                <a:tab pos="5029200" algn="r"/>
              </a:tabLst>
            </a:pPr>
            <a:r>
              <a:rPr kumimoji="0" lang="en-US" altLang="ja-JP" sz="1200"/>
              <a:t>© 2010 Makoto Shimizu	</a:t>
            </a:r>
            <a:fld id="{D530413C-9AC2-4935-8368-9F14CFBC8794}" type="slidenum">
              <a:rPr kumimoji="0" lang="en-US" altLang="ja-JP" sz="1200"/>
              <a:pPr algn="ctr">
                <a:tabLst>
                  <a:tab pos="5029200" algn="r"/>
                </a:tabLst>
              </a:pPr>
              <a:t>32</a:t>
            </a:fld>
            <a:endParaRPr kumimoji="0" lang="en-US" altLang="ja-JP" sz="1200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今回の設計のポイント</a:t>
            </a:r>
          </a:p>
        </p:txBody>
      </p:sp>
      <p:sp>
        <p:nvSpPr>
          <p:cNvPr id="48131" name="Rectangle 4"/>
          <p:cNvSpPr>
            <a:spLocks noChangeArrowheads="1"/>
          </p:cNvSpPr>
          <p:nvPr/>
        </p:nvSpPr>
        <p:spPr bwMode="auto">
          <a:xfrm>
            <a:off x="971550" y="33338"/>
            <a:ext cx="75136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2400">
                <a:solidFill>
                  <a:schemeClr val="bg1"/>
                </a:solidFill>
              </a:rPr>
              <a:t>B</a:t>
            </a:r>
            <a:r>
              <a:rPr lang="ja-JP" altLang="en-US" sz="2400">
                <a:solidFill>
                  <a:schemeClr val="bg1"/>
                </a:solidFill>
              </a:rPr>
              <a:t>．事例：仮説に基づく設計</a:t>
            </a:r>
          </a:p>
        </p:txBody>
      </p:sp>
      <p:sp>
        <p:nvSpPr>
          <p:cNvPr id="48132" name="コンテンツ プレースホルダ 6"/>
          <p:cNvSpPr>
            <a:spLocks noGrp="1"/>
          </p:cNvSpPr>
          <p:nvPr>
            <p:ph idx="1"/>
          </p:nvPr>
        </p:nvSpPr>
        <p:spPr>
          <a:xfrm>
            <a:off x="969963" y="1457325"/>
            <a:ext cx="7513637" cy="2613025"/>
          </a:xfrm>
        </p:spPr>
        <p:txBody>
          <a:bodyPr/>
          <a:lstStyle/>
          <a:p>
            <a:r>
              <a:rPr lang="ja-JP" altLang="en-US" smtClean="0"/>
              <a:t>コンセプトを図解すると整理できる</a:t>
            </a:r>
          </a:p>
          <a:p>
            <a:r>
              <a:rPr lang="ja-JP" altLang="en-US" smtClean="0"/>
              <a:t>ＵＩは根拠（想い）を明確に</a:t>
            </a:r>
          </a:p>
          <a:p>
            <a:r>
              <a:rPr lang="ja-JP" altLang="en-US" smtClean="0"/>
              <a:t>システムは要件を決めてから選ぶ</a:t>
            </a:r>
          </a:p>
          <a:p>
            <a:r>
              <a:rPr lang="ja-JP" altLang="en-US" smtClean="0"/>
              <a:t>運用上の制約（現実）は大前提</a:t>
            </a:r>
            <a:endParaRPr lang="en-US" altLang="ja-JP" smtClean="0"/>
          </a:p>
          <a:p>
            <a:r>
              <a:rPr lang="ja-JP" altLang="en-US" smtClean="0"/>
              <a:t>一時的な中間成果物は最低限に</a:t>
            </a:r>
            <a:endParaRPr lang="en-US" altLang="ja-JP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ea typeface="ＭＳ Ｐゴシック" charset="-128"/>
              </a:rPr>
              <a:t>© 2010 Makoto Shimizu	</a:t>
            </a:r>
            <a:fld id="{9EB814FF-30E6-4402-8BB4-0E1B0C97235E}" type="slidenum">
              <a:rPr lang="en-US" altLang="ja-JP" smtClean="0">
                <a:ea typeface="ＭＳ Ｐゴシック" charset="-128"/>
              </a:rPr>
              <a:pPr/>
              <a:t>33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（参考）ウォーターフォールの逆流アプローチ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9963" y="1457325"/>
            <a:ext cx="7513637" cy="531813"/>
          </a:xfrm>
        </p:spPr>
        <p:txBody>
          <a:bodyPr/>
          <a:lstStyle/>
          <a:p>
            <a:r>
              <a:rPr lang="ja-JP" altLang="en-US" smtClean="0"/>
              <a:t>具体から着手、必要に応じて上流へ戻る</a:t>
            </a:r>
            <a:endParaRPr lang="en-US" altLang="ja-JP" smtClean="0"/>
          </a:p>
        </p:txBody>
      </p:sp>
      <p:pic>
        <p:nvPicPr>
          <p:cNvPr id="4915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2071688"/>
            <a:ext cx="58737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Text Box 8"/>
          <p:cNvSpPr txBox="1">
            <a:spLocks noChangeArrowheads="1"/>
          </p:cNvSpPr>
          <p:nvPr/>
        </p:nvSpPr>
        <p:spPr bwMode="auto">
          <a:xfrm>
            <a:off x="7215188" y="4681538"/>
            <a:ext cx="1857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ja-JP" sz="1200">
                <a:hlinkClick r:id="rId3"/>
              </a:rPr>
              <a:t>http://www.mdn.co.jp/di/articles/529/?page=4</a:t>
            </a:r>
            <a:endParaRPr lang="en-US" altLang="ja-JP" sz="1200"/>
          </a:p>
        </p:txBody>
      </p:sp>
      <p:sp>
        <p:nvSpPr>
          <p:cNvPr id="10" name="正方形/長方形 9"/>
          <p:cNvSpPr/>
          <p:nvPr/>
        </p:nvSpPr>
        <p:spPr>
          <a:xfrm>
            <a:off x="500063" y="571500"/>
            <a:ext cx="428625" cy="785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258888" y="5013325"/>
            <a:ext cx="5637212" cy="1041400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26000" tIns="82800" rIns="252000" bIns="82800">
            <a:spAutoFit/>
          </a:bodyPr>
          <a:lstStyle/>
          <a:p>
            <a:pPr marL="285750" indent="-285750" eaLnBrk="0" hangingPunct="0">
              <a:lnSpc>
                <a:spcPct val="110000"/>
              </a:lnSpc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lang="ja-JP" altLang="en-US" sz="2400" dirty="0">
                <a:solidFill>
                  <a:srgbClr val="000000"/>
                </a:solidFill>
                <a:latin typeface="+mn-ea"/>
                <a:ea typeface="+mn-ea"/>
              </a:rPr>
              <a:t>上流工程の必要性と意義が明確になる</a:t>
            </a:r>
            <a:endParaRPr lang="en-US" altLang="ja-JP" sz="2400" dirty="0">
              <a:solidFill>
                <a:srgbClr val="000000"/>
              </a:solidFill>
              <a:latin typeface="+mn-ea"/>
              <a:ea typeface="+mn-ea"/>
            </a:endParaRPr>
          </a:p>
          <a:p>
            <a:pPr marL="285750" indent="-285750" eaLnBrk="0" hangingPunct="0">
              <a:lnSpc>
                <a:spcPct val="110000"/>
              </a:lnSpc>
              <a:spcBef>
                <a:spcPct val="20000"/>
              </a:spcBef>
              <a:buSzPct val="75000"/>
              <a:buFont typeface="Wingdings" pitchFamily="2" charset="2"/>
              <a:buChar char="l"/>
              <a:defRPr/>
            </a:pPr>
            <a:r>
              <a:rPr lang="ja-JP" altLang="en-US" sz="2400" dirty="0">
                <a:solidFill>
                  <a:srgbClr val="000000"/>
                </a:solidFill>
                <a:latin typeface="+mn-ea"/>
                <a:ea typeface="+mn-ea"/>
              </a:rPr>
              <a:t>下流へつながらない行為はムダ</a:t>
            </a:r>
            <a:endParaRPr lang="en-US" altLang="ja-JP" sz="24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49160" name="Rectangle 4"/>
          <p:cNvSpPr>
            <a:spLocks noChangeArrowheads="1"/>
          </p:cNvSpPr>
          <p:nvPr/>
        </p:nvSpPr>
        <p:spPr bwMode="auto">
          <a:xfrm>
            <a:off x="971550" y="33338"/>
            <a:ext cx="75136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2400">
                <a:solidFill>
                  <a:schemeClr val="bg1"/>
                </a:solidFill>
              </a:rPr>
              <a:t>D</a:t>
            </a:r>
            <a:r>
              <a:rPr lang="ja-JP" altLang="en-US" sz="2400">
                <a:solidFill>
                  <a:schemeClr val="bg1"/>
                </a:solidFill>
              </a:rPr>
              <a:t>．最適化のポイント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ea typeface="ＭＳ Ｐゴシック" charset="-128"/>
              </a:rPr>
              <a:t>© 2010 Makoto Shimizu	</a:t>
            </a:r>
            <a:fld id="{25C8D938-7E62-446F-A93C-13ED5EA5CB1F}" type="slidenum">
              <a:rPr lang="en-US" altLang="ja-JP" smtClean="0">
                <a:ea typeface="ＭＳ Ｐゴシック" charset="-128"/>
              </a:rPr>
              <a:pPr/>
              <a:t>34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Agenda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9963" y="1457325"/>
            <a:ext cx="7513637" cy="4392613"/>
          </a:xfrm>
        </p:spPr>
        <p:txBody>
          <a:bodyPr/>
          <a:lstStyle/>
          <a:p>
            <a:pPr marL="514350" indent="-514350" eaLnBrk="1" hangingPunct="1">
              <a:buSzTx/>
              <a:buFont typeface="Arial" charset="0"/>
              <a:buAutoNum type="alphaUcParenR"/>
            </a:pPr>
            <a:r>
              <a:rPr lang="ja-JP" altLang="en-US" smtClean="0"/>
              <a:t>ＨＣＤとＩＡ</a:t>
            </a:r>
          </a:p>
          <a:p>
            <a:pPr marL="514350" indent="-514350" eaLnBrk="1" hangingPunct="1">
              <a:buSzTx/>
              <a:buFont typeface="Arial" charset="0"/>
              <a:buAutoNum type="alphaUcParenR"/>
            </a:pPr>
            <a:r>
              <a:rPr lang="ja-JP" altLang="en-US" smtClean="0">
                <a:solidFill>
                  <a:schemeClr val="tx1"/>
                </a:solidFill>
              </a:rPr>
              <a:t>仮説に基づく設計</a:t>
            </a:r>
            <a:endParaRPr lang="en-US" altLang="ja-JP" smtClean="0">
              <a:solidFill>
                <a:schemeClr val="tx1"/>
              </a:solidFill>
            </a:endParaRPr>
          </a:p>
          <a:p>
            <a:pPr marL="514350" indent="-514350" eaLnBrk="1" hangingPunct="1">
              <a:buSzTx/>
              <a:buFont typeface="Arial" charset="0"/>
              <a:buAutoNum type="alphaUcParenR"/>
            </a:pPr>
            <a:r>
              <a:rPr lang="ja-JP" altLang="en-US" smtClean="0">
                <a:solidFill>
                  <a:schemeClr val="accent2"/>
                </a:solidFill>
              </a:rPr>
              <a:t>仮説の検証と最適化</a:t>
            </a:r>
          </a:p>
          <a:p>
            <a:pPr marL="514350" indent="-514350" eaLnBrk="1" hangingPunct="1">
              <a:buSzTx/>
              <a:buFont typeface="Arial" charset="0"/>
              <a:buAutoNum type="alphaUcParenR"/>
            </a:pPr>
            <a:r>
              <a:rPr lang="ja-JP" altLang="en-US" smtClean="0"/>
              <a:t>最適化のポイント</a:t>
            </a:r>
          </a:p>
        </p:txBody>
      </p:sp>
      <p:sp>
        <p:nvSpPr>
          <p:cNvPr id="275460" name="Freeform 4"/>
          <p:cNvSpPr>
            <a:spLocks/>
          </p:cNvSpPr>
          <p:nvPr/>
        </p:nvSpPr>
        <p:spPr bwMode="auto">
          <a:xfrm>
            <a:off x="1524000" y="2955925"/>
            <a:ext cx="3048000" cy="60325"/>
          </a:xfrm>
          <a:custGeom>
            <a:avLst/>
            <a:gdLst>
              <a:gd name="T0" fmla="*/ 0 w 10000"/>
              <a:gd name="T1" fmla="*/ 2147483647 h 7857"/>
              <a:gd name="T2" fmla="*/ 2147483647 w 10000"/>
              <a:gd name="T3" fmla="*/ 2147483647 h 7857"/>
              <a:gd name="T4" fmla="*/ 2147483647 w 10000"/>
              <a:gd name="T5" fmla="*/ 2147483647 h 7857"/>
              <a:gd name="T6" fmla="*/ 2147483647 w 10000"/>
              <a:gd name="T7" fmla="*/ 2147483647 h 7857"/>
              <a:gd name="T8" fmla="*/ 0 60000 65536"/>
              <a:gd name="T9" fmla="*/ 0 60000 65536"/>
              <a:gd name="T10" fmla="*/ 0 60000 65536"/>
              <a:gd name="T11" fmla="*/ 0 60000 65536"/>
              <a:gd name="T12" fmla="*/ 0 w 10000"/>
              <a:gd name="T13" fmla="*/ 0 h 7857"/>
              <a:gd name="T14" fmla="*/ 10000 w 10000"/>
              <a:gd name="T15" fmla="*/ 7857 h 78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00" h="7857">
                <a:moveTo>
                  <a:pt x="0" y="4046"/>
                </a:moveTo>
                <a:cubicBezTo>
                  <a:pt x="2160" y="713"/>
                  <a:pt x="1779" y="0"/>
                  <a:pt x="3158" y="7857"/>
                </a:cubicBezTo>
                <a:cubicBezTo>
                  <a:pt x="5329" y="5475"/>
                  <a:pt x="5440" y="700"/>
                  <a:pt x="7391" y="7844"/>
                </a:cubicBezTo>
                <a:cubicBezTo>
                  <a:pt x="7865" y="7742"/>
                  <a:pt x="9518" y="4046"/>
                  <a:pt x="10000" y="4046"/>
                </a:cubicBezTo>
              </a:path>
            </a:pathLst>
          </a:custGeom>
          <a:noFill/>
          <a:ln w="95250">
            <a:solidFill>
              <a:srgbClr val="FFFF00">
                <a:alpha val="5999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539750" y="620713"/>
            <a:ext cx="358775" cy="5761037"/>
          </a:xfrm>
          <a:prstGeom prst="rect">
            <a:avLst/>
          </a:prstGeom>
          <a:gradFill rotWithShape="1">
            <a:gsLst>
              <a:gs pos="0">
                <a:srgbClr val="F8CCC8"/>
              </a:gs>
              <a:gs pos="100000">
                <a:srgbClr val="FDF2F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5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6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立ち上げ前後で反復の目的が変わる</a:t>
            </a:r>
          </a:p>
        </p:txBody>
      </p:sp>
      <p:sp>
        <p:nvSpPr>
          <p:cNvPr id="51202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ea typeface="ＭＳ Ｐゴシック" charset="-128"/>
              </a:rPr>
              <a:t>© 2010 Makoto Shimizu	</a:t>
            </a:r>
            <a:fld id="{45AB8954-DF41-4A3B-8F16-3EA491423EB1}" type="slidenum">
              <a:rPr lang="en-US" altLang="ja-JP" smtClean="0">
                <a:ea typeface="ＭＳ Ｐゴシック" charset="-128"/>
              </a:rPr>
              <a:pPr/>
              <a:t>35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51203" name="Text Box 11"/>
          <p:cNvSpPr txBox="1">
            <a:spLocks noChangeArrowheads="1"/>
          </p:cNvSpPr>
          <p:nvPr/>
        </p:nvSpPr>
        <p:spPr bwMode="auto">
          <a:xfrm>
            <a:off x="1143000" y="3429000"/>
            <a:ext cx="2500313" cy="79375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 lIns="252000" tIns="180000" rIns="252000" bIns="1800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800">
                <a:latin typeface="ＭＳ Ｐゴシック" charset="-128"/>
              </a:rPr>
              <a:t>IA</a:t>
            </a:r>
            <a:r>
              <a:rPr lang="ja-JP" altLang="en-US" sz="2800">
                <a:latin typeface="ＭＳ Ｐゴシック" charset="-128"/>
              </a:rPr>
              <a:t>設計、調査</a:t>
            </a:r>
          </a:p>
        </p:txBody>
      </p:sp>
      <p:sp>
        <p:nvSpPr>
          <p:cNvPr id="51204" name="AutoShape 23"/>
          <p:cNvSpPr>
            <a:spLocks noChangeArrowheads="1"/>
          </p:cNvSpPr>
          <p:nvPr/>
        </p:nvSpPr>
        <p:spPr bwMode="auto">
          <a:xfrm>
            <a:off x="1000125" y="1778000"/>
            <a:ext cx="2882900" cy="790575"/>
          </a:xfrm>
          <a:prstGeom prst="chevron">
            <a:avLst>
              <a:gd name="adj" fmla="val 40366"/>
            </a:avLst>
          </a:prstGeom>
          <a:solidFill>
            <a:srgbClr val="A2E5E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rIns="108000"/>
          <a:lstStyle/>
          <a:p>
            <a:pPr algn="ctr"/>
            <a:r>
              <a:rPr lang="ja-JP" altLang="en-US" sz="2800" b="1"/>
              <a:t>　立ち上げ</a:t>
            </a:r>
          </a:p>
        </p:txBody>
      </p:sp>
      <p:sp>
        <p:nvSpPr>
          <p:cNvPr id="51205" name="AutoShape 24"/>
          <p:cNvSpPr>
            <a:spLocks noChangeArrowheads="1"/>
          </p:cNvSpPr>
          <p:nvPr/>
        </p:nvSpPr>
        <p:spPr bwMode="auto">
          <a:xfrm>
            <a:off x="4108450" y="1778000"/>
            <a:ext cx="4249738" cy="790575"/>
          </a:xfrm>
          <a:prstGeom prst="chevron">
            <a:avLst>
              <a:gd name="adj" fmla="val 381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ja-JP" altLang="en-US" sz="3200" b="1">
                <a:solidFill>
                  <a:schemeClr val="bg1"/>
                </a:solidFill>
              </a:rPr>
              <a:t>運用</a:t>
            </a:r>
            <a:r>
              <a:rPr lang="ja-JP" altLang="en-US" sz="3200" b="1"/>
              <a:t>　　</a:t>
            </a:r>
          </a:p>
        </p:txBody>
      </p:sp>
      <p:sp>
        <p:nvSpPr>
          <p:cNvPr id="42" name="環状矢印 41"/>
          <p:cNvSpPr/>
          <p:nvPr/>
        </p:nvSpPr>
        <p:spPr bwMode="auto">
          <a:xfrm>
            <a:off x="4186238" y="2281238"/>
            <a:ext cx="1000125" cy="100012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448508"/>
              <a:gd name="adj5" fmla="val 12500"/>
            </a:avLst>
          </a:prstGeom>
          <a:solidFill>
            <a:schemeClr val="accent5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43" name="環状矢印 42"/>
          <p:cNvSpPr/>
          <p:nvPr/>
        </p:nvSpPr>
        <p:spPr bwMode="auto">
          <a:xfrm rot="10800000">
            <a:off x="4186238" y="2281238"/>
            <a:ext cx="1000125" cy="100012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448508"/>
              <a:gd name="adj5" fmla="val 12500"/>
            </a:avLst>
          </a:prstGeom>
          <a:solidFill>
            <a:schemeClr val="accent5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grpSp>
        <p:nvGrpSpPr>
          <p:cNvPr id="51208" name="グループ化 50"/>
          <p:cNvGrpSpPr>
            <a:grpSpLocks/>
          </p:cNvGrpSpPr>
          <p:nvPr/>
        </p:nvGrpSpPr>
        <p:grpSpPr bwMode="auto">
          <a:xfrm>
            <a:off x="1857375" y="2293938"/>
            <a:ext cx="1714500" cy="857250"/>
            <a:chOff x="1643048" y="2786059"/>
            <a:chExt cx="2000258" cy="999766"/>
          </a:xfrm>
        </p:grpSpPr>
        <p:sp>
          <p:nvSpPr>
            <p:cNvPr id="46" name="環状矢印 45"/>
            <p:cNvSpPr/>
            <p:nvPr/>
          </p:nvSpPr>
          <p:spPr bwMode="auto">
            <a:xfrm>
              <a:off x="1643048" y="2786059"/>
              <a:ext cx="1000129" cy="999766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1448508"/>
                <a:gd name="adj5" fmla="val 12500"/>
              </a:avLst>
            </a:prstGeom>
            <a:solidFill>
              <a:schemeClr val="accent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環状矢印 46"/>
            <p:cNvSpPr/>
            <p:nvPr/>
          </p:nvSpPr>
          <p:spPr bwMode="auto">
            <a:xfrm rot="10800000">
              <a:off x="1643048" y="2786059"/>
              <a:ext cx="1000129" cy="999766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1448508"/>
                <a:gd name="adj5" fmla="val 12500"/>
              </a:avLst>
            </a:prstGeom>
            <a:solidFill>
              <a:schemeClr val="accent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8" name="環状矢印 47"/>
            <p:cNvSpPr/>
            <p:nvPr/>
          </p:nvSpPr>
          <p:spPr bwMode="auto">
            <a:xfrm>
              <a:off x="2643177" y="2786059"/>
              <a:ext cx="1000129" cy="999766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1448508"/>
                <a:gd name="adj5" fmla="val 12500"/>
              </a:avLst>
            </a:prstGeom>
            <a:solidFill>
              <a:schemeClr val="accent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9" name="環状矢印 48"/>
            <p:cNvSpPr/>
            <p:nvPr/>
          </p:nvSpPr>
          <p:spPr bwMode="auto">
            <a:xfrm rot="10800000">
              <a:off x="2643177" y="2786059"/>
              <a:ext cx="1000129" cy="999766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1448508"/>
                <a:gd name="adj5" fmla="val 12500"/>
              </a:avLst>
            </a:prstGeom>
            <a:solidFill>
              <a:schemeClr val="accent5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グループ化 15"/>
          <p:cNvGrpSpPr/>
          <p:nvPr/>
        </p:nvGrpSpPr>
        <p:grpSpPr bwMode="auto">
          <a:xfrm>
            <a:off x="5186389" y="2280585"/>
            <a:ext cx="1000125" cy="999765"/>
            <a:chOff x="1857356" y="4286256"/>
            <a:chExt cx="1357322" cy="1357322"/>
          </a:xfrm>
          <a:solidFill>
            <a:schemeClr val="accent5"/>
          </a:solidFill>
        </p:grpSpPr>
        <p:sp>
          <p:nvSpPr>
            <p:cNvPr id="40" name="環状矢印 39"/>
            <p:cNvSpPr/>
            <p:nvPr/>
          </p:nvSpPr>
          <p:spPr>
            <a:xfrm>
              <a:off x="1857356" y="4286256"/>
              <a:ext cx="1357322" cy="1357322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1448508"/>
                <a:gd name="adj5" fmla="val 12500"/>
              </a:avLst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環状矢印 40"/>
            <p:cNvSpPr/>
            <p:nvPr/>
          </p:nvSpPr>
          <p:spPr>
            <a:xfrm rot="10800000">
              <a:off x="1857356" y="4286256"/>
              <a:ext cx="1357322" cy="1357322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1448508"/>
                <a:gd name="adj5" fmla="val 12500"/>
              </a:avLst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グループ化 18"/>
          <p:cNvGrpSpPr/>
          <p:nvPr/>
        </p:nvGrpSpPr>
        <p:grpSpPr bwMode="auto">
          <a:xfrm>
            <a:off x="6186514" y="2280585"/>
            <a:ext cx="1000125" cy="999765"/>
            <a:chOff x="1857356" y="4286256"/>
            <a:chExt cx="1357322" cy="1357322"/>
          </a:xfrm>
          <a:solidFill>
            <a:schemeClr val="accent5"/>
          </a:solidFill>
        </p:grpSpPr>
        <p:sp>
          <p:nvSpPr>
            <p:cNvPr id="38" name="環状矢印 37"/>
            <p:cNvSpPr/>
            <p:nvPr/>
          </p:nvSpPr>
          <p:spPr>
            <a:xfrm>
              <a:off x="1857356" y="4286256"/>
              <a:ext cx="1357322" cy="1357322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1448508"/>
                <a:gd name="adj5" fmla="val 12500"/>
              </a:avLst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9" name="環状矢印 38"/>
            <p:cNvSpPr/>
            <p:nvPr/>
          </p:nvSpPr>
          <p:spPr>
            <a:xfrm rot="10800000">
              <a:off x="1857356" y="4286256"/>
              <a:ext cx="1357322" cy="1357322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1448508"/>
                <a:gd name="adj5" fmla="val 12500"/>
              </a:avLst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グループ化 21"/>
          <p:cNvGrpSpPr/>
          <p:nvPr/>
        </p:nvGrpSpPr>
        <p:grpSpPr bwMode="auto">
          <a:xfrm>
            <a:off x="7186639" y="2280585"/>
            <a:ext cx="1000125" cy="999765"/>
            <a:chOff x="1857356" y="4286256"/>
            <a:chExt cx="1357322" cy="1357322"/>
          </a:xfrm>
          <a:solidFill>
            <a:schemeClr val="accent5"/>
          </a:solidFill>
        </p:grpSpPr>
        <p:sp>
          <p:nvSpPr>
            <p:cNvPr id="36" name="環状矢印 35"/>
            <p:cNvSpPr/>
            <p:nvPr/>
          </p:nvSpPr>
          <p:spPr>
            <a:xfrm>
              <a:off x="1857356" y="4286256"/>
              <a:ext cx="1357322" cy="1357322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1448508"/>
                <a:gd name="adj5" fmla="val 12500"/>
              </a:avLst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環状矢印 36"/>
            <p:cNvSpPr/>
            <p:nvPr/>
          </p:nvSpPr>
          <p:spPr>
            <a:xfrm rot="10800000">
              <a:off x="1857356" y="4286256"/>
              <a:ext cx="1357322" cy="1357322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1448508"/>
                <a:gd name="adj5" fmla="val 12500"/>
              </a:avLst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1212" name="テキスト ボックス 24"/>
          <p:cNvSpPr txBox="1">
            <a:spLocks noChangeArrowheads="1"/>
          </p:cNvSpPr>
          <p:nvPr/>
        </p:nvSpPr>
        <p:spPr bwMode="auto">
          <a:xfrm>
            <a:off x="1000125" y="4286250"/>
            <a:ext cx="36433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buFont typeface="Arial" charset="0"/>
              <a:buChar char="•"/>
            </a:pPr>
            <a:r>
              <a:rPr lang="ja-JP" altLang="en-US" sz="2400"/>
              <a:t>初期品質の担保</a:t>
            </a:r>
            <a:endParaRPr lang="en-US" altLang="ja-JP" sz="2400"/>
          </a:p>
          <a:p>
            <a:pPr marL="174625" indent="-174625">
              <a:buFont typeface="Arial" charset="0"/>
              <a:buChar char="•"/>
            </a:pPr>
            <a:r>
              <a:rPr lang="ja-JP" altLang="en-US" sz="2400"/>
              <a:t>仮説のブレの洗い出し</a:t>
            </a:r>
          </a:p>
        </p:txBody>
      </p:sp>
      <p:grpSp>
        <p:nvGrpSpPr>
          <p:cNvPr id="29" name="グループ化 28"/>
          <p:cNvGrpSpPr>
            <a:grpSpLocks/>
          </p:cNvGrpSpPr>
          <p:nvPr/>
        </p:nvGrpSpPr>
        <p:grpSpPr bwMode="auto">
          <a:xfrm>
            <a:off x="4643438" y="3429000"/>
            <a:ext cx="3643312" cy="2057400"/>
            <a:chOff x="4643463" y="3429000"/>
            <a:chExt cx="3643313" cy="2057406"/>
          </a:xfrm>
        </p:grpSpPr>
        <p:sp>
          <p:nvSpPr>
            <p:cNvPr id="51217" name="Text Box 11"/>
            <p:cNvSpPr txBox="1">
              <a:spLocks noChangeArrowheads="1"/>
            </p:cNvSpPr>
            <p:nvPr/>
          </p:nvSpPr>
          <p:spPr bwMode="auto">
            <a:xfrm>
              <a:off x="4714851" y="3429000"/>
              <a:ext cx="3000375" cy="793750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 wrap="none" lIns="252000" tIns="180000" rIns="252000" bIns="180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ja-JP" altLang="en-US" sz="2800">
                  <a:latin typeface="ＭＳ Ｐゴシック" charset="-128"/>
                </a:rPr>
                <a:t>効果測定・テスト</a:t>
              </a:r>
            </a:p>
          </p:txBody>
        </p:sp>
        <p:sp>
          <p:nvSpPr>
            <p:cNvPr id="51218" name="テキスト ボックス 24"/>
            <p:cNvSpPr txBox="1">
              <a:spLocks noChangeArrowheads="1"/>
            </p:cNvSpPr>
            <p:nvPr/>
          </p:nvSpPr>
          <p:spPr bwMode="auto">
            <a:xfrm>
              <a:off x="4643463" y="4286256"/>
              <a:ext cx="3643313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4625" indent="-174625">
                <a:buFont typeface="Arial" charset="0"/>
                <a:buChar char="•"/>
              </a:pPr>
              <a:r>
                <a:rPr lang="ja-JP" altLang="en-US" sz="2400"/>
                <a:t>仮説の検証と改善</a:t>
              </a:r>
              <a:endParaRPr lang="en-US" altLang="ja-JP" sz="2400"/>
            </a:p>
            <a:p>
              <a:pPr marL="174625" indent="-174625">
                <a:buFont typeface="Arial" charset="0"/>
                <a:buChar char="•"/>
              </a:pPr>
              <a:r>
                <a:rPr lang="ja-JP" altLang="en-US" sz="2400"/>
                <a:t>新事実の早期発見</a:t>
              </a:r>
              <a:endParaRPr lang="en-US" altLang="ja-JP" sz="2400"/>
            </a:p>
            <a:p>
              <a:pPr marL="174625" indent="-174625">
                <a:buFont typeface="Arial" charset="0"/>
                <a:buChar char="•"/>
              </a:pPr>
              <a:r>
                <a:rPr lang="ja-JP" altLang="en-US" sz="2400"/>
                <a:t>変化への柔軟な対応</a:t>
              </a:r>
            </a:p>
          </p:txBody>
        </p:sp>
      </p:grpSp>
      <p:sp>
        <p:nvSpPr>
          <p:cNvPr id="51214" name="Text Box 11"/>
          <p:cNvSpPr txBox="1">
            <a:spLocks noChangeArrowheads="1"/>
          </p:cNvSpPr>
          <p:nvPr/>
        </p:nvSpPr>
        <p:spPr bwMode="auto">
          <a:xfrm>
            <a:off x="1785938" y="1349375"/>
            <a:ext cx="1355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400">
                <a:latin typeface="ＭＳ Ｐゴシック" charset="-128"/>
              </a:rPr>
              <a:t>０．５ヶ月</a:t>
            </a:r>
          </a:p>
        </p:txBody>
      </p:sp>
      <p:sp>
        <p:nvSpPr>
          <p:cNvPr id="51215" name="Text Box 11"/>
          <p:cNvSpPr txBox="1">
            <a:spLocks noChangeArrowheads="1"/>
          </p:cNvSpPr>
          <p:nvPr/>
        </p:nvSpPr>
        <p:spPr bwMode="auto">
          <a:xfrm>
            <a:off x="5286375" y="1349375"/>
            <a:ext cx="1663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400">
                <a:latin typeface="ＭＳ Ｐゴシック" charset="-128"/>
              </a:rPr>
              <a:t>２．５ヶ月～</a:t>
            </a:r>
          </a:p>
        </p:txBody>
      </p:sp>
      <p:sp>
        <p:nvSpPr>
          <p:cNvPr id="51216" name="Rectangle 4"/>
          <p:cNvSpPr>
            <a:spLocks noChangeArrowheads="1"/>
          </p:cNvSpPr>
          <p:nvPr/>
        </p:nvSpPr>
        <p:spPr bwMode="auto">
          <a:xfrm>
            <a:off x="971550" y="33338"/>
            <a:ext cx="75136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2400">
                <a:solidFill>
                  <a:schemeClr val="bg1"/>
                </a:solidFill>
              </a:rPr>
              <a:t>B</a:t>
            </a:r>
            <a:r>
              <a:rPr lang="ja-JP" altLang="en-US" sz="2400">
                <a:solidFill>
                  <a:schemeClr val="bg1"/>
                </a:solidFill>
              </a:rPr>
              <a:t>．事例：仮説に基づく設計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ea typeface="ＭＳ Ｐゴシック" charset="-128"/>
              </a:rPr>
              <a:t>© 2010 Makoto Shimizu	</a:t>
            </a:r>
            <a:fld id="{E7FC737D-0306-43DF-980C-B5344768D6F7}" type="slidenum">
              <a:rPr lang="en-US" altLang="ja-JP" smtClean="0">
                <a:ea typeface="ＭＳ Ｐゴシック" charset="-128"/>
              </a:rPr>
              <a:pPr/>
              <a:t>36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 eaLnBrk="1" hangingPunct="1"/>
            <a:r>
              <a:rPr lang="ja-JP" altLang="en-US" smtClean="0"/>
              <a:t>特に立ち上げ後の運用改善で勝負は決まる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9963" y="1412875"/>
            <a:ext cx="7513637" cy="2092325"/>
          </a:xfrm>
        </p:spPr>
        <p:txBody>
          <a:bodyPr/>
          <a:lstStyle/>
          <a:p>
            <a:pPr marL="495300" indent="-495300" eaLnBrk="1" hangingPunct="1">
              <a:tabLst>
                <a:tab pos="2508250" algn="l"/>
              </a:tabLst>
            </a:pPr>
            <a:r>
              <a:rPr lang="ja-JP" altLang="en-US" smtClean="0"/>
              <a:t>人が変わるとコンセプトが崩れる</a:t>
            </a:r>
            <a:endParaRPr lang="en-US" altLang="ja-JP" smtClean="0"/>
          </a:p>
          <a:p>
            <a:pPr marL="495300" indent="-495300" eaLnBrk="1" hangingPunct="1">
              <a:tabLst>
                <a:tab pos="2508250" algn="l"/>
              </a:tabLst>
            </a:pPr>
            <a:r>
              <a:rPr lang="ja-JP" altLang="en-US" smtClean="0"/>
              <a:t>次第にスケールしなくなる</a:t>
            </a:r>
            <a:endParaRPr lang="en-US" altLang="ja-JP" smtClean="0"/>
          </a:p>
          <a:p>
            <a:pPr marL="495300" indent="-495300" eaLnBrk="1" hangingPunct="1">
              <a:tabLst>
                <a:tab pos="2508250" algn="l"/>
              </a:tabLst>
            </a:pPr>
            <a:r>
              <a:rPr lang="ja-JP" altLang="en-US" smtClean="0"/>
              <a:t>ビジネスも環境も変化する</a:t>
            </a:r>
          </a:p>
          <a:p>
            <a:pPr marL="495300" indent="-495300" eaLnBrk="1" hangingPunct="1">
              <a:tabLst>
                <a:tab pos="2508250" algn="l"/>
              </a:tabLst>
            </a:pPr>
            <a:r>
              <a:rPr lang="ja-JP" altLang="en-US" smtClean="0"/>
              <a:t>立ち上げは一瞬、運用はずっと続く</a:t>
            </a:r>
            <a:endParaRPr lang="en-US" altLang="ja-JP" smtClean="0"/>
          </a:p>
        </p:txBody>
      </p:sp>
      <p:sp>
        <p:nvSpPr>
          <p:cNvPr id="52228" name="Rectangle 21"/>
          <p:cNvSpPr>
            <a:spLocks noChangeArrowheads="1"/>
          </p:cNvSpPr>
          <p:nvPr/>
        </p:nvSpPr>
        <p:spPr bwMode="auto">
          <a:xfrm>
            <a:off x="2079625" y="4000500"/>
            <a:ext cx="2376488" cy="792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29" name="AutoShape 24"/>
          <p:cNvSpPr>
            <a:spLocks noChangeArrowheads="1"/>
          </p:cNvSpPr>
          <p:nvPr/>
        </p:nvSpPr>
        <p:spPr bwMode="auto">
          <a:xfrm>
            <a:off x="3286125" y="3929063"/>
            <a:ext cx="4699000" cy="790575"/>
          </a:xfrm>
          <a:prstGeom prst="chevron">
            <a:avLst>
              <a:gd name="adj" fmla="val 3813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ja-JP" altLang="en-US" sz="3200" b="1">
                <a:solidFill>
                  <a:schemeClr val="bg1"/>
                </a:solidFill>
              </a:rPr>
              <a:t>運用</a:t>
            </a:r>
            <a:r>
              <a:rPr lang="ja-JP" altLang="en-US" sz="3200" b="1"/>
              <a:t>　　</a:t>
            </a:r>
          </a:p>
        </p:txBody>
      </p:sp>
      <p:grpSp>
        <p:nvGrpSpPr>
          <p:cNvPr id="2" name="グループ化 14"/>
          <p:cNvGrpSpPr/>
          <p:nvPr/>
        </p:nvGrpSpPr>
        <p:grpSpPr bwMode="auto">
          <a:xfrm>
            <a:off x="3500430" y="4432683"/>
            <a:ext cx="1000125" cy="999765"/>
            <a:chOff x="1857356" y="4286256"/>
            <a:chExt cx="1357322" cy="1357322"/>
          </a:xfrm>
          <a:solidFill>
            <a:schemeClr val="accent5"/>
          </a:solidFill>
        </p:grpSpPr>
        <p:sp>
          <p:nvSpPr>
            <p:cNvPr id="11" name="環状矢印 10"/>
            <p:cNvSpPr/>
            <p:nvPr/>
          </p:nvSpPr>
          <p:spPr>
            <a:xfrm>
              <a:off x="1857356" y="4286256"/>
              <a:ext cx="1357322" cy="1357322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1448508"/>
                <a:gd name="adj5" fmla="val 12500"/>
              </a:avLst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環状矢印 13"/>
            <p:cNvSpPr/>
            <p:nvPr/>
          </p:nvSpPr>
          <p:spPr>
            <a:xfrm rot="10800000">
              <a:off x="1857356" y="4286256"/>
              <a:ext cx="1357322" cy="1357322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1448508"/>
                <a:gd name="adj5" fmla="val 12500"/>
              </a:avLst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グループ化 15"/>
          <p:cNvGrpSpPr/>
          <p:nvPr/>
        </p:nvGrpSpPr>
        <p:grpSpPr bwMode="auto">
          <a:xfrm>
            <a:off x="4643438" y="4432683"/>
            <a:ext cx="1000125" cy="999765"/>
            <a:chOff x="1857356" y="4286256"/>
            <a:chExt cx="1357322" cy="1357322"/>
          </a:xfrm>
          <a:solidFill>
            <a:schemeClr val="accent5"/>
          </a:solidFill>
        </p:grpSpPr>
        <p:sp>
          <p:nvSpPr>
            <p:cNvPr id="17" name="環状矢印 16"/>
            <p:cNvSpPr/>
            <p:nvPr/>
          </p:nvSpPr>
          <p:spPr>
            <a:xfrm>
              <a:off x="1857356" y="4286256"/>
              <a:ext cx="1357322" cy="1357322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1448508"/>
                <a:gd name="adj5" fmla="val 12500"/>
              </a:avLst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環状矢印 17"/>
            <p:cNvSpPr/>
            <p:nvPr/>
          </p:nvSpPr>
          <p:spPr>
            <a:xfrm rot="10800000">
              <a:off x="1857356" y="4286256"/>
              <a:ext cx="1357322" cy="1357322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1448508"/>
                <a:gd name="adj5" fmla="val 12500"/>
              </a:avLst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グループ化 18"/>
          <p:cNvGrpSpPr/>
          <p:nvPr/>
        </p:nvGrpSpPr>
        <p:grpSpPr bwMode="auto">
          <a:xfrm>
            <a:off x="5682750" y="4432683"/>
            <a:ext cx="1000125" cy="999765"/>
            <a:chOff x="1857356" y="4286256"/>
            <a:chExt cx="1357322" cy="1357322"/>
          </a:xfrm>
          <a:solidFill>
            <a:schemeClr val="accent5"/>
          </a:solidFill>
        </p:grpSpPr>
        <p:sp>
          <p:nvSpPr>
            <p:cNvPr id="20" name="環状矢印 19"/>
            <p:cNvSpPr/>
            <p:nvPr/>
          </p:nvSpPr>
          <p:spPr>
            <a:xfrm>
              <a:off x="1857356" y="4286256"/>
              <a:ext cx="1357322" cy="1357322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1448508"/>
                <a:gd name="adj5" fmla="val 12500"/>
              </a:avLst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環状矢印 20"/>
            <p:cNvSpPr/>
            <p:nvPr/>
          </p:nvSpPr>
          <p:spPr>
            <a:xfrm rot="10800000">
              <a:off x="1857356" y="4286256"/>
              <a:ext cx="1357322" cy="1357322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1448508"/>
                <a:gd name="adj5" fmla="val 12500"/>
              </a:avLst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グループ化 21"/>
          <p:cNvGrpSpPr/>
          <p:nvPr/>
        </p:nvGrpSpPr>
        <p:grpSpPr bwMode="auto">
          <a:xfrm>
            <a:off x="6813501" y="4432683"/>
            <a:ext cx="1000125" cy="999765"/>
            <a:chOff x="1857356" y="4286256"/>
            <a:chExt cx="1357322" cy="1357322"/>
          </a:xfrm>
          <a:solidFill>
            <a:schemeClr val="accent5"/>
          </a:solidFill>
        </p:grpSpPr>
        <p:sp>
          <p:nvSpPr>
            <p:cNvPr id="23" name="環状矢印 22"/>
            <p:cNvSpPr/>
            <p:nvPr/>
          </p:nvSpPr>
          <p:spPr>
            <a:xfrm>
              <a:off x="1857356" y="4286256"/>
              <a:ext cx="1357322" cy="1357322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1448508"/>
                <a:gd name="adj5" fmla="val 12500"/>
              </a:avLst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環状矢印 23"/>
            <p:cNvSpPr/>
            <p:nvPr/>
          </p:nvSpPr>
          <p:spPr>
            <a:xfrm rot="10800000">
              <a:off x="1857356" y="4286256"/>
              <a:ext cx="1357322" cy="1357322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1448508"/>
                <a:gd name="adj5" fmla="val 12500"/>
              </a:avLst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2234" name="テキスト ボックス 24"/>
          <p:cNvSpPr txBox="1">
            <a:spLocks noChangeArrowheads="1"/>
          </p:cNvSpPr>
          <p:nvPr/>
        </p:nvSpPr>
        <p:spPr bwMode="auto">
          <a:xfrm>
            <a:off x="6099175" y="3944938"/>
            <a:ext cx="1500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ja-JP" altLang="en-US" sz="3200"/>
              <a:t>改善</a:t>
            </a:r>
          </a:p>
        </p:txBody>
      </p:sp>
      <p:sp>
        <p:nvSpPr>
          <p:cNvPr id="52235" name="Rectangle 4"/>
          <p:cNvSpPr>
            <a:spLocks noChangeArrowheads="1"/>
          </p:cNvSpPr>
          <p:nvPr/>
        </p:nvSpPr>
        <p:spPr bwMode="auto">
          <a:xfrm>
            <a:off x="971550" y="33338"/>
            <a:ext cx="75136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2400">
                <a:solidFill>
                  <a:schemeClr val="bg1"/>
                </a:solidFill>
              </a:rPr>
              <a:t>B</a:t>
            </a:r>
            <a:r>
              <a:rPr lang="ja-JP" altLang="en-US" sz="2400">
                <a:solidFill>
                  <a:schemeClr val="bg1"/>
                </a:solidFill>
              </a:rPr>
              <a:t>．事例：仮説に基づく設計</a:t>
            </a:r>
          </a:p>
        </p:txBody>
      </p:sp>
      <p:sp>
        <p:nvSpPr>
          <p:cNvPr id="52236" name="AutoShape 23"/>
          <p:cNvSpPr>
            <a:spLocks noChangeArrowheads="1"/>
          </p:cNvSpPr>
          <p:nvPr/>
        </p:nvSpPr>
        <p:spPr bwMode="auto">
          <a:xfrm>
            <a:off x="1000125" y="3929063"/>
            <a:ext cx="2286000" cy="790575"/>
          </a:xfrm>
          <a:prstGeom prst="chevron">
            <a:avLst>
              <a:gd name="adj" fmla="val 40361"/>
            </a:avLst>
          </a:prstGeom>
          <a:solidFill>
            <a:srgbClr val="A2E5E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rIns="108000" anchor="ctr"/>
          <a:lstStyle/>
          <a:p>
            <a:pPr algn="ctr"/>
            <a:r>
              <a:rPr lang="ja-JP" altLang="en-US" sz="2800" b="1"/>
              <a:t>　立ち上げ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２週間で立ち上げ、２．５ヶ月で運用改善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969963" y="1412875"/>
            <a:ext cx="3679825" cy="4392613"/>
          </a:xfrm>
        </p:spPr>
        <p:txBody>
          <a:bodyPr/>
          <a:lstStyle/>
          <a:p>
            <a:pPr marL="552450" indent="-495300" eaLnBrk="1" hangingPunct="1">
              <a:tabLst>
                <a:tab pos="2508250" algn="l"/>
              </a:tabLst>
            </a:pPr>
            <a:r>
              <a:rPr lang="ja-JP" altLang="en-US" sz="2600" smtClean="0">
                <a:solidFill>
                  <a:schemeClr val="accent2"/>
                </a:solidFill>
              </a:rPr>
              <a:t>サイトの目的</a:t>
            </a:r>
            <a:endParaRPr lang="en-US" altLang="ja-JP" sz="2600" smtClean="0">
              <a:solidFill>
                <a:schemeClr val="accent2"/>
              </a:solidFill>
            </a:endParaRPr>
          </a:p>
          <a:p>
            <a:pPr marL="533400" lvl="1" indent="-355600" eaLnBrk="1" hangingPunct="1">
              <a:buSzPct val="100000"/>
              <a:buFont typeface="Arial" charset="0"/>
              <a:buAutoNum type="arabicPeriod"/>
              <a:tabLst>
                <a:tab pos="2508250" algn="l"/>
              </a:tabLst>
            </a:pPr>
            <a:r>
              <a:rPr lang="ja-JP" altLang="en-US" smtClean="0"/>
              <a:t>ＩＡ・ＣＭＳ・最適化</a:t>
            </a:r>
            <a:r>
              <a:rPr lang="ja-JP" altLang="en-US" sz="1800" smtClean="0"/>
              <a:t>実験場</a:t>
            </a:r>
            <a:endParaRPr lang="en-US" altLang="ja-JP" sz="1800" smtClean="0"/>
          </a:p>
          <a:p>
            <a:pPr marL="533400" lvl="1" indent="-355600" eaLnBrk="1" hangingPunct="1">
              <a:buSzPct val="100000"/>
              <a:buFont typeface="Arial" charset="0"/>
              <a:buAutoNum type="arabicPeriod"/>
              <a:tabLst>
                <a:tab pos="2508250" algn="l"/>
              </a:tabLst>
            </a:pPr>
            <a:r>
              <a:rPr lang="ja-JP" altLang="en-US" smtClean="0"/>
              <a:t>ノウハウ・事例</a:t>
            </a:r>
            <a:r>
              <a:rPr lang="ja-JP" altLang="en-US" sz="2000" smtClean="0"/>
              <a:t>を公開</a:t>
            </a:r>
            <a:endParaRPr lang="en-US" altLang="ja-JP" sz="2000" smtClean="0"/>
          </a:p>
          <a:p>
            <a:pPr marL="533400" lvl="1" indent="-355600" eaLnBrk="1" hangingPunct="1">
              <a:buSzPct val="100000"/>
              <a:buFont typeface="Arial" charset="0"/>
              <a:buAutoNum type="arabicPeriod"/>
              <a:tabLst>
                <a:tab pos="2508250" algn="l"/>
              </a:tabLst>
            </a:pPr>
            <a:r>
              <a:rPr lang="ja-JP" altLang="en-US" smtClean="0"/>
              <a:t>個人活動の広報拠点</a:t>
            </a:r>
            <a:endParaRPr lang="ja-JP" altLang="en-US" sz="2000" smtClean="0"/>
          </a:p>
          <a:p>
            <a:pPr marL="552450" indent="-495300" eaLnBrk="1" hangingPunct="1">
              <a:tabLst>
                <a:tab pos="2508250" algn="l"/>
              </a:tabLst>
            </a:pPr>
            <a:r>
              <a:rPr lang="ja-JP" altLang="en-US" sz="2600" smtClean="0">
                <a:solidFill>
                  <a:schemeClr val="accent2"/>
                </a:solidFill>
              </a:rPr>
              <a:t>構築・運用コスト</a:t>
            </a:r>
            <a:endParaRPr lang="en-US" altLang="ja-JP" sz="2600" smtClean="0">
              <a:solidFill>
                <a:schemeClr val="accent2"/>
              </a:solidFill>
            </a:endParaRPr>
          </a:p>
          <a:p>
            <a:pPr marL="533400" lvl="1" indent="-355600" eaLnBrk="1" hangingPunct="1">
              <a:buFont typeface="Wingdings" pitchFamily="2" charset="2"/>
              <a:buNone/>
              <a:tabLst>
                <a:tab pos="2508250" algn="l"/>
              </a:tabLst>
            </a:pPr>
            <a:r>
              <a:rPr lang="ja-JP" altLang="en-US" smtClean="0"/>
              <a:t>９０</a:t>
            </a:r>
            <a:r>
              <a:rPr lang="en-US" altLang="ja-JP" smtClean="0"/>
              <a:t>h</a:t>
            </a:r>
            <a:r>
              <a:rPr lang="ja-JP" altLang="en-US" smtClean="0"/>
              <a:t>（０．６人月）＋２万円</a:t>
            </a:r>
            <a:endParaRPr lang="en-US" altLang="ja-JP" smtClean="0"/>
          </a:p>
        </p:txBody>
      </p:sp>
      <p:pic>
        <p:nvPicPr>
          <p:cNvPr id="53251" name="コンテンツ プレースホルダ 7" descr="cmsia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02188" y="1714500"/>
            <a:ext cx="3681412" cy="2817813"/>
          </a:xfrm>
        </p:spPr>
      </p:pic>
      <p:sp>
        <p:nvSpPr>
          <p:cNvPr id="53252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ea typeface="ＭＳ Ｐゴシック" charset="-128"/>
              </a:rPr>
              <a:t>© 2010 Makoto Shimizu	</a:t>
            </a:r>
            <a:fld id="{523BC707-B384-48CD-84B1-1323CFCBD281}" type="slidenum">
              <a:rPr lang="en-US" altLang="ja-JP" smtClean="0">
                <a:ea typeface="ＭＳ Ｐゴシック" charset="-128"/>
              </a:rPr>
              <a:pPr/>
              <a:t>37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53253" name="Rectangle 4"/>
          <p:cNvSpPr>
            <a:spLocks noChangeArrowheads="1"/>
          </p:cNvSpPr>
          <p:nvPr/>
        </p:nvSpPr>
        <p:spPr bwMode="auto">
          <a:xfrm>
            <a:off x="971550" y="33338"/>
            <a:ext cx="75136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2400">
                <a:solidFill>
                  <a:schemeClr val="bg1"/>
                </a:solidFill>
              </a:rPr>
              <a:t>B</a:t>
            </a:r>
            <a:r>
              <a:rPr lang="ja-JP" altLang="en-US" sz="2400">
                <a:solidFill>
                  <a:schemeClr val="bg1"/>
                </a:solidFill>
              </a:rPr>
              <a:t>．事例：仮説に基づく設計</a:t>
            </a:r>
          </a:p>
        </p:txBody>
      </p:sp>
      <p:sp>
        <p:nvSpPr>
          <p:cNvPr id="53254" name="Text Box 8"/>
          <p:cNvSpPr txBox="1">
            <a:spLocks noChangeArrowheads="1"/>
          </p:cNvSpPr>
          <p:nvPr/>
        </p:nvSpPr>
        <p:spPr bwMode="auto">
          <a:xfrm>
            <a:off x="5076825" y="4643438"/>
            <a:ext cx="34559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ja-JP" sz="1200">
                <a:hlinkClick r:id="rId3"/>
              </a:rPr>
              <a:t>http://www.cms-ia.info</a:t>
            </a:r>
            <a:endParaRPr lang="en-US" altLang="ja-JP" sz="1200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2601913" y="3429000"/>
            <a:ext cx="2970212" cy="178435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none" lIns="288000" tIns="180000" rIns="252000" bIns="216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ja-JP" altLang="en-US" sz="3600" dirty="0">
                <a:latin typeface="+mn-ea"/>
                <a:ea typeface="+mn-ea"/>
              </a:rPr>
              <a:t>仮説を検証</a:t>
            </a:r>
            <a:endParaRPr lang="en-US" altLang="ja-JP" sz="3600" dirty="0">
              <a:latin typeface="+mn-ea"/>
              <a:ea typeface="+mn-ea"/>
            </a:endParaRPr>
          </a:p>
          <a:p>
            <a:pPr>
              <a:spcBef>
                <a:spcPct val="50000"/>
              </a:spcBef>
              <a:defRPr/>
            </a:pPr>
            <a:r>
              <a:rPr lang="ja-JP" altLang="en-US" sz="3600" dirty="0">
                <a:latin typeface="+mn-ea"/>
                <a:ea typeface="+mn-ea"/>
              </a:rPr>
              <a:t>してみました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ea typeface="ＭＳ Ｐゴシック" charset="-128"/>
              </a:rPr>
              <a:t>© 2010 Makoto Shimizu	</a:t>
            </a:r>
            <a:fld id="{3F087B58-F954-49B0-9AF1-CE6B4EAFC6F0}" type="slidenum">
              <a:rPr lang="en-US" altLang="ja-JP" smtClean="0">
                <a:ea typeface="ＭＳ Ｐゴシック" charset="-128"/>
              </a:rPr>
              <a:pPr/>
              <a:t>38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機能・コンテンツ：意図した効果は出たか</a:t>
            </a:r>
            <a:endParaRPr lang="ja-JP" altLang="en-US" smtClean="0"/>
          </a:p>
        </p:txBody>
      </p:sp>
      <p:sp>
        <p:nvSpPr>
          <p:cNvPr id="54275" name="コンテンツ プレースホルダ 5"/>
          <p:cNvSpPr>
            <a:spLocks noGrp="1"/>
          </p:cNvSpPr>
          <p:nvPr>
            <p:ph idx="1"/>
          </p:nvPr>
        </p:nvSpPr>
        <p:spPr>
          <a:xfrm>
            <a:off x="969963" y="1484313"/>
            <a:ext cx="7513637" cy="479425"/>
          </a:xfrm>
        </p:spPr>
        <p:txBody>
          <a:bodyPr/>
          <a:lstStyle/>
          <a:p>
            <a:r>
              <a:rPr lang="ja-JP" altLang="en-US" smtClean="0">
                <a:solidFill>
                  <a:schemeClr val="tx1"/>
                </a:solidFill>
              </a:rPr>
              <a:t>特製と効果を予測して数値化</a:t>
            </a:r>
            <a:endParaRPr lang="en-US" altLang="ja-JP" smtClean="0">
              <a:solidFill>
                <a:schemeClr val="tx1"/>
              </a:solidFill>
            </a:endParaRP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971550" y="33338"/>
            <a:ext cx="75136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2400">
                <a:solidFill>
                  <a:schemeClr val="bg1"/>
                </a:solidFill>
              </a:rPr>
              <a:t>C</a:t>
            </a:r>
            <a:r>
              <a:rPr lang="ja-JP" altLang="en-US" sz="2400">
                <a:solidFill>
                  <a:schemeClr val="bg1"/>
                </a:solidFill>
              </a:rPr>
              <a:t>．事例：仮説の検証と最適化</a:t>
            </a:r>
          </a:p>
        </p:txBody>
      </p:sp>
      <p:pic>
        <p:nvPicPr>
          <p:cNvPr id="5427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4450" y="2214563"/>
            <a:ext cx="64008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0163" y="2214563"/>
            <a:ext cx="6402387" cy="3857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ea typeface="ＭＳ Ｐゴシック" charset="-128"/>
              </a:rPr>
              <a:t>© 2010 Makoto Shimizu	</a:t>
            </a:r>
            <a:fld id="{CFC4BF13-87E6-4662-ACF3-5D88B2F15C93}" type="slidenum">
              <a:rPr lang="en-US" altLang="ja-JP" smtClean="0">
                <a:ea typeface="ＭＳ Ｐゴシック" charset="-128"/>
              </a:rPr>
              <a:pPr/>
              <a:t>39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機能・コンテンツ：意図した効果は出たか</a:t>
            </a:r>
            <a:endParaRPr lang="ja-JP" altLang="en-US" smtClean="0"/>
          </a:p>
        </p:txBody>
      </p:sp>
      <p:sp>
        <p:nvSpPr>
          <p:cNvPr id="55299" name="コンテンツ プレースホルダ 5"/>
          <p:cNvSpPr>
            <a:spLocks noGrp="1"/>
          </p:cNvSpPr>
          <p:nvPr>
            <p:ph idx="1"/>
          </p:nvPr>
        </p:nvSpPr>
        <p:spPr>
          <a:xfrm>
            <a:off x="969963" y="1484313"/>
            <a:ext cx="7513637" cy="479425"/>
          </a:xfrm>
        </p:spPr>
        <p:txBody>
          <a:bodyPr/>
          <a:lstStyle/>
          <a:p>
            <a:r>
              <a:rPr lang="ja-JP" altLang="en-US" smtClean="0">
                <a:solidFill>
                  <a:schemeClr val="tx1"/>
                </a:solidFill>
              </a:rPr>
              <a:t>「集客」効果とは？分解して再定義</a:t>
            </a:r>
            <a:endParaRPr lang="en-US" altLang="ja-JP" smtClean="0">
              <a:solidFill>
                <a:schemeClr val="tx1"/>
              </a:solidFill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971550" y="33338"/>
            <a:ext cx="75136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2400">
                <a:solidFill>
                  <a:schemeClr val="bg1"/>
                </a:solidFill>
              </a:rPr>
              <a:t>C</a:t>
            </a:r>
            <a:r>
              <a:rPr lang="ja-JP" altLang="en-US" sz="2400">
                <a:solidFill>
                  <a:schemeClr val="bg1"/>
                </a:solidFill>
              </a:rPr>
              <a:t>．事例：仮説の検証と最適化</a:t>
            </a:r>
          </a:p>
        </p:txBody>
      </p:sp>
      <p:grpSp>
        <p:nvGrpSpPr>
          <p:cNvPr id="9" name="グループ化 8"/>
          <p:cNvGrpSpPr>
            <a:grpSpLocks/>
          </p:cNvGrpSpPr>
          <p:nvPr/>
        </p:nvGrpSpPr>
        <p:grpSpPr bwMode="auto">
          <a:xfrm>
            <a:off x="785813" y="4430713"/>
            <a:ext cx="7813675" cy="1828800"/>
            <a:chOff x="785786" y="4500570"/>
            <a:chExt cx="7813807" cy="1828870"/>
          </a:xfrm>
        </p:grpSpPr>
        <p:sp>
          <p:nvSpPr>
            <p:cNvPr id="174" name="Text Box 11"/>
            <p:cNvSpPr txBox="1">
              <a:spLocks noChangeArrowheads="1"/>
            </p:cNvSpPr>
            <p:nvPr/>
          </p:nvSpPr>
          <p:spPr bwMode="auto">
            <a:xfrm>
              <a:off x="785786" y="4500570"/>
              <a:ext cx="7813807" cy="1441505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252000" tIns="180000" rIns="252000" bIns="18000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ja-JP" altLang="en-US" sz="2800" dirty="0">
                  <a:latin typeface="ＭＳ Ｐゴシック" pitchFamily="50" charset="-128"/>
                  <a:ea typeface="ＭＳ Ｐゴシック" pitchFamily="50" charset="-128"/>
                </a:rPr>
                <a:t>“新鮮で独創的、具体的なコンテンツは役立つ。</a:t>
              </a:r>
              <a:endParaRPr lang="en-US" altLang="ja-JP" sz="2800" dirty="0">
                <a:latin typeface="ＭＳ Ｐゴシック" pitchFamily="50" charset="-128"/>
                <a:ea typeface="ＭＳ Ｐゴシック" pitchFamily="50" charset="-128"/>
              </a:endParaRPr>
            </a:p>
            <a:p>
              <a:pPr marL="174625">
                <a:spcBef>
                  <a:spcPct val="50000"/>
                </a:spcBef>
                <a:defRPr/>
              </a:pPr>
              <a:r>
                <a:rPr lang="ja-JP" altLang="en-US" sz="2800" dirty="0">
                  <a:latin typeface="ＭＳ Ｐゴシック" pitchFamily="50" charset="-128"/>
                  <a:ea typeface="ＭＳ Ｐゴシック" pitchFamily="50" charset="-128"/>
                  <a:sym typeface="Wingdings"/>
                </a:rPr>
                <a:t></a:t>
              </a:r>
              <a:r>
                <a:rPr lang="ja-JP" altLang="en-US" sz="2800" dirty="0">
                  <a:latin typeface="ＭＳ Ｐゴシック" pitchFamily="50" charset="-128"/>
                  <a:ea typeface="ＭＳ Ｐゴシック" pitchFamily="50" charset="-128"/>
                </a:rPr>
                <a:t>話題性が高く、多くのユーザーを引き寄せる”</a:t>
              </a:r>
            </a:p>
          </p:txBody>
        </p:sp>
        <p:sp>
          <p:nvSpPr>
            <p:cNvPr id="55304" name="Text Box 7"/>
            <p:cNvSpPr txBox="1">
              <a:spLocks noChangeArrowheads="1"/>
            </p:cNvSpPr>
            <p:nvPr/>
          </p:nvSpPr>
          <p:spPr bwMode="auto">
            <a:xfrm>
              <a:off x="6682550" y="5929330"/>
              <a:ext cx="153279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ja-JP" sz="2000"/>
                <a:t>…</a:t>
              </a:r>
              <a:r>
                <a:rPr lang="ja-JP" altLang="en-US" sz="2000"/>
                <a:t>と考えた。</a:t>
              </a:r>
              <a:endParaRPr lang="en-US" altLang="ja-JP" sz="2000"/>
            </a:p>
          </p:txBody>
        </p:sp>
      </p:grpSp>
      <p:pic>
        <p:nvPicPr>
          <p:cNvPr id="553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0988" y="2286000"/>
            <a:ext cx="5081587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ＨＣＤの基本は改善サイクルの反復</a:t>
            </a:r>
          </a:p>
        </p:txBody>
      </p:sp>
      <p:sp>
        <p:nvSpPr>
          <p:cNvPr id="18434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ea typeface="ＭＳ Ｐゴシック" charset="-128"/>
              </a:rPr>
              <a:t>© 2010 Makoto Shimizu	</a:t>
            </a:r>
            <a:fld id="{CEB51B8A-5730-466D-8F59-B42517E024AC}" type="slidenum">
              <a:rPr lang="en-US" altLang="ja-JP" smtClean="0">
                <a:ea typeface="ＭＳ Ｐゴシック" charset="-128"/>
              </a:rPr>
              <a:pPr/>
              <a:t>4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729038" y="1928813"/>
            <a:ext cx="1524000" cy="64135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ja-JP" altLang="en-US" b="1" dirty="0">
                <a:latin typeface="Times New Roman" pitchFamily="18" charset="0"/>
                <a:ea typeface="ＭＳ Ｐゴシック" pitchFamily="50" charset="-128"/>
              </a:rPr>
              <a:t>利用状況の把握と明示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071688" y="2903538"/>
            <a:ext cx="1524000" cy="64135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ja-JP" altLang="en-US" b="1">
                <a:latin typeface="Times New Roman" pitchFamily="18" charset="0"/>
                <a:ea typeface="ＭＳ Ｐゴシック" pitchFamily="50" charset="-128"/>
              </a:rPr>
              <a:t>要求に対する設計の評価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3729038" y="4086225"/>
            <a:ext cx="1524000" cy="64135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ja-JP" altLang="en-US" b="1">
                <a:latin typeface="Times New Roman" pitchFamily="18" charset="0"/>
                <a:ea typeface="ＭＳ Ｐゴシック" pitchFamily="50" charset="-128"/>
              </a:rPr>
              <a:t>設計による解決策の作成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5529263" y="2776538"/>
            <a:ext cx="1524000" cy="915987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rIns="54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ja-JP" altLang="en-US" b="1" dirty="0">
                <a:latin typeface="Times New Roman" pitchFamily="18" charset="0"/>
                <a:ea typeface="ＭＳ Ｐゴシック" pitchFamily="50" charset="-128"/>
              </a:rPr>
              <a:t>ユーザと組織の要求事項の明示</a:t>
            </a:r>
          </a:p>
        </p:txBody>
      </p:sp>
      <p:sp>
        <p:nvSpPr>
          <p:cNvPr id="18439" name="Text Box 11"/>
          <p:cNvSpPr txBox="1">
            <a:spLocks noChangeArrowheads="1"/>
          </p:cNvSpPr>
          <p:nvPr/>
        </p:nvSpPr>
        <p:spPr bwMode="auto">
          <a:xfrm>
            <a:off x="6072188" y="1500188"/>
            <a:ext cx="27892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>
                <a:latin typeface="ＭＳ Ｐゴシック" charset="-128"/>
              </a:rPr>
              <a:t>ISO13407</a:t>
            </a:r>
            <a:r>
              <a:rPr lang="ja-JP" altLang="en-US" sz="1400">
                <a:latin typeface="ＭＳ Ｐゴシック" charset="-128"/>
              </a:rPr>
              <a:t> インタラクティブシステム</a:t>
            </a:r>
            <a:r>
              <a:rPr lang="en-US" altLang="ja-JP" sz="1400">
                <a:latin typeface="ＭＳ Ｐゴシック" charset="-128"/>
              </a:rPr>
              <a:t/>
            </a:r>
            <a:br>
              <a:rPr lang="en-US" altLang="ja-JP" sz="1400">
                <a:latin typeface="ＭＳ Ｐゴシック" charset="-128"/>
              </a:rPr>
            </a:br>
            <a:r>
              <a:rPr lang="ja-JP" altLang="en-US" sz="1400">
                <a:latin typeface="ＭＳ Ｐゴシック" charset="-128"/>
              </a:rPr>
              <a:t>の人間中心設計過程</a:t>
            </a:r>
          </a:p>
        </p:txBody>
      </p:sp>
      <p:sp>
        <p:nvSpPr>
          <p:cNvPr id="18440" name="Arc 12"/>
          <p:cNvSpPr>
            <a:spLocks/>
          </p:cNvSpPr>
          <p:nvPr/>
        </p:nvSpPr>
        <p:spPr bwMode="auto">
          <a:xfrm>
            <a:off x="2849563" y="2212975"/>
            <a:ext cx="1685925" cy="836613"/>
          </a:xfrm>
          <a:custGeom>
            <a:avLst/>
            <a:gdLst>
              <a:gd name="T0" fmla="*/ 0 w 21242"/>
              <a:gd name="T1" fmla="*/ 2147483647 h 18985"/>
              <a:gd name="T2" fmla="*/ 2147483647 w 21242"/>
              <a:gd name="T3" fmla="*/ 0 h 18985"/>
              <a:gd name="T4" fmla="*/ 2147483647 w 21242"/>
              <a:gd name="T5" fmla="*/ 2147483647 h 18985"/>
              <a:gd name="T6" fmla="*/ 0 60000 65536"/>
              <a:gd name="T7" fmla="*/ 0 60000 65536"/>
              <a:gd name="T8" fmla="*/ 0 60000 65536"/>
              <a:gd name="T9" fmla="*/ 0 w 21242"/>
              <a:gd name="T10" fmla="*/ 0 h 18985"/>
              <a:gd name="T11" fmla="*/ 21242 w 21242"/>
              <a:gd name="T12" fmla="*/ 18985 h 189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42" h="18985" fill="none" extrusionOk="0">
                <a:moveTo>
                  <a:pt x="0" y="15067"/>
                </a:moveTo>
                <a:cubicBezTo>
                  <a:pt x="1183" y="8650"/>
                  <a:pt x="5204" y="3112"/>
                  <a:pt x="10939" y="0"/>
                </a:cubicBezTo>
              </a:path>
              <a:path w="21242" h="18985" stroke="0" extrusionOk="0">
                <a:moveTo>
                  <a:pt x="0" y="15067"/>
                </a:moveTo>
                <a:cubicBezTo>
                  <a:pt x="1183" y="8650"/>
                  <a:pt x="5204" y="3112"/>
                  <a:pt x="10939" y="0"/>
                </a:cubicBezTo>
                <a:lnTo>
                  <a:pt x="21242" y="18985"/>
                </a:lnTo>
                <a:close/>
              </a:path>
            </a:pathLst>
          </a:custGeom>
          <a:noFill/>
          <a:ln w="127000">
            <a:solidFill>
              <a:srgbClr val="CCCCC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441" name="Arc 13"/>
          <p:cNvSpPr>
            <a:spLocks/>
          </p:cNvSpPr>
          <p:nvPr/>
        </p:nvSpPr>
        <p:spPr bwMode="auto">
          <a:xfrm>
            <a:off x="2860675" y="3375025"/>
            <a:ext cx="1681163" cy="827088"/>
          </a:xfrm>
          <a:custGeom>
            <a:avLst/>
            <a:gdLst>
              <a:gd name="T0" fmla="*/ 2147483647 w 21162"/>
              <a:gd name="T1" fmla="*/ 2147483647 h 18750"/>
              <a:gd name="T2" fmla="*/ 0 w 21162"/>
              <a:gd name="T3" fmla="*/ 2147483647 h 18750"/>
              <a:gd name="T4" fmla="*/ 2147483647 w 21162"/>
              <a:gd name="T5" fmla="*/ 0 h 18750"/>
              <a:gd name="T6" fmla="*/ 0 60000 65536"/>
              <a:gd name="T7" fmla="*/ 0 60000 65536"/>
              <a:gd name="T8" fmla="*/ 0 60000 65536"/>
              <a:gd name="T9" fmla="*/ 0 w 21162"/>
              <a:gd name="T10" fmla="*/ 0 h 18750"/>
              <a:gd name="T11" fmla="*/ 21162 w 21162"/>
              <a:gd name="T12" fmla="*/ 18750 h 187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62" h="18750" fill="none" extrusionOk="0">
                <a:moveTo>
                  <a:pt x="10438" y="18749"/>
                </a:moveTo>
                <a:cubicBezTo>
                  <a:pt x="5047" y="15666"/>
                  <a:pt x="1245" y="10413"/>
                  <a:pt x="0" y="4329"/>
                </a:cubicBezTo>
              </a:path>
              <a:path w="21162" h="18750" stroke="0" extrusionOk="0">
                <a:moveTo>
                  <a:pt x="10438" y="18749"/>
                </a:moveTo>
                <a:cubicBezTo>
                  <a:pt x="5047" y="15666"/>
                  <a:pt x="1245" y="10413"/>
                  <a:pt x="0" y="4329"/>
                </a:cubicBezTo>
                <a:lnTo>
                  <a:pt x="21162" y="0"/>
                </a:lnTo>
                <a:close/>
              </a:path>
            </a:pathLst>
          </a:custGeom>
          <a:noFill/>
          <a:ln w="127000">
            <a:solidFill>
              <a:srgbClr val="CCCCC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442" name="Arc 14"/>
          <p:cNvSpPr>
            <a:spLocks/>
          </p:cNvSpPr>
          <p:nvPr/>
        </p:nvSpPr>
        <p:spPr bwMode="auto">
          <a:xfrm>
            <a:off x="4538663" y="3378200"/>
            <a:ext cx="1624012" cy="860425"/>
          </a:xfrm>
          <a:custGeom>
            <a:avLst/>
            <a:gdLst>
              <a:gd name="T0" fmla="*/ 2147483647 w 20475"/>
              <a:gd name="T1" fmla="*/ 2147483647 h 19529"/>
              <a:gd name="T2" fmla="*/ 2147483647 w 20475"/>
              <a:gd name="T3" fmla="*/ 2147483647 h 19529"/>
              <a:gd name="T4" fmla="*/ 0 w 20475"/>
              <a:gd name="T5" fmla="*/ 0 h 19529"/>
              <a:gd name="T6" fmla="*/ 0 60000 65536"/>
              <a:gd name="T7" fmla="*/ 0 60000 65536"/>
              <a:gd name="T8" fmla="*/ 0 60000 65536"/>
              <a:gd name="T9" fmla="*/ 0 w 20475"/>
              <a:gd name="T10" fmla="*/ 0 h 19529"/>
              <a:gd name="T11" fmla="*/ 20475 w 20475"/>
              <a:gd name="T12" fmla="*/ 19529 h 195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475" h="19529" fill="none" extrusionOk="0">
                <a:moveTo>
                  <a:pt x="20474" y="6880"/>
                </a:moveTo>
                <a:cubicBezTo>
                  <a:pt x="18602" y="12451"/>
                  <a:pt x="14542" y="17018"/>
                  <a:pt x="9229" y="19529"/>
                </a:cubicBezTo>
              </a:path>
              <a:path w="20475" h="19529" stroke="0" extrusionOk="0">
                <a:moveTo>
                  <a:pt x="20474" y="6880"/>
                </a:moveTo>
                <a:cubicBezTo>
                  <a:pt x="18602" y="12451"/>
                  <a:pt x="14542" y="17018"/>
                  <a:pt x="9229" y="19529"/>
                </a:cubicBezTo>
                <a:lnTo>
                  <a:pt x="0" y="0"/>
                </a:lnTo>
                <a:close/>
              </a:path>
            </a:pathLst>
          </a:custGeom>
          <a:noFill/>
          <a:ln w="127000">
            <a:solidFill>
              <a:srgbClr val="CCCCC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443" name="Arc 15"/>
          <p:cNvSpPr>
            <a:spLocks/>
          </p:cNvSpPr>
          <p:nvPr/>
        </p:nvSpPr>
        <p:spPr bwMode="auto">
          <a:xfrm>
            <a:off x="4540250" y="2197100"/>
            <a:ext cx="1614488" cy="862013"/>
          </a:xfrm>
          <a:custGeom>
            <a:avLst/>
            <a:gdLst>
              <a:gd name="T0" fmla="*/ 2147483647 w 20339"/>
              <a:gd name="T1" fmla="*/ 0 h 19530"/>
              <a:gd name="T2" fmla="*/ 2147483647 w 20339"/>
              <a:gd name="T3" fmla="*/ 2147483647 h 19530"/>
              <a:gd name="T4" fmla="*/ 0 w 20339"/>
              <a:gd name="T5" fmla="*/ 2147483647 h 19530"/>
              <a:gd name="T6" fmla="*/ 0 60000 65536"/>
              <a:gd name="T7" fmla="*/ 0 60000 65536"/>
              <a:gd name="T8" fmla="*/ 0 60000 65536"/>
              <a:gd name="T9" fmla="*/ 0 w 20339"/>
              <a:gd name="T10" fmla="*/ 0 h 19530"/>
              <a:gd name="T11" fmla="*/ 20339 w 20339"/>
              <a:gd name="T12" fmla="*/ 19530 h 195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39" h="19530" fill="none" extrusionOk="0">
                <a:moveTo>
                  <a:pt x="9226" y="-1"/>
                </a:moveTo>
                <a:cubicBezTo>
                  <a:pt x="14410" y="2448"/>
                  <a:pt x="18409" y="6859"/>
                  <a:pt x="20339" y="12258"/>
                </a:cubicBezTo>
              </a:path>
              <a:path w="20339" h="19530" stroke="0" extrusionOk="0">
                <a:moveTo>
                  <a:pt x="9226" y="-1"/>
                </a:moveTo>
                <a:cubicBezTo>
                  <a:pt x="14410" y="2448"/>
                  <a:pt x="18409" y="6859"/>
                  <a:pt x="20339" y="12258"/>
                </a:cubicBezTo>
                <a:lnTo>
                  <a:pt x="0" y="19530"/>
                </a:lnTo>
                <a:close/>
              </a:path>
            </a:pathLst>
          </a:custGeom>
          <a:noFill/>
          <a:ln w="127000">
            <a:solidFill>
              <a:srgbClr val="CCCCC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3800475" y="2921000"/>
            <a:ext cx="1524000" cy="64135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ja-JP" altLang="en-US" b="1">
                <a:latin typeface="Times New Roman" pitchFamily="18" charset="0"/>
                <a:ea typeface="ＭＳ Ｐゴシック" pitchFamily="50" charset="-128"/>
              </a:rPr>
              <a:t>要求事項を満たす</a:t>
            </a:r>
          </a:p>
        </p:txBody>
      </p:sp>
      <p:sp>
        <p:nvSpPr>
          <p:cNvPr id="18445" name="Rectangle 4"/>
          <p:cNvSpPr>
            <a:spLocks noChangeArrowheads="1"/>
          </p:cNvSpPr>
          <p:nvPr/>
        </p:nvSpPr>
        <p:spPr bwMode="auto">
          <a:xfrm>
            <a:off x="971550" y="33338"/>
            <a:ext cx="75136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2400">
                <a:solidFill>
                  <a:schemeClr val="bg1"/>
                </a:solidFill>
              </a:rPr>
              <a:t>A</a:t>
            </a:r>
            <a:r>
              <a:rPr lang="ja-JP" altLang="en-US" sz="2400">
                <a:solidFill>
                  <a:schemeClr val="bg1"/>
                </a:solidFill>
              </a:rPr>
              <a:t>．</a:t>
            </a:r>
            <a:r>
              <a:rPr lang="en-US" altLang="ja-JP" sz="2400">
                <a:solidFill>
                  <a:schemeClr val="bg1"/>
                </a:solidFill>
              </a:rPr>
              <a:t>HCD</a:t>
            </a:r>
            <a:r>
              <a:rPr lang="ja-JP" altLang="en-US" sz="2400">
                <a:solidFill>
                  <a:schemeClr val="bg1"/>
                </a:solidFill>
              </a:rPr>
              <a:t>と</a:t>
            </a:r>
            <a:r>
              <a:rPr lang="en-US" altLang="ja-JP" sz="2400">
                <a:solidFill>
                  <a:schemeClr val="bg1"/>
                </a:solidFill>
              </a:rPr>
              <a:t>IA</a:t>
            </a:r>
            <a:endParaRPr lang="ja-JP" altLang="en-US" sz="2400">
              <a:solidFill>
                <a:schemeClr val="bg1"/>
              </a:solidFill>
            </a:endParaRPr>
          </a:p>
        </p:txBody>
      </p:sp>
      <p:sp>
        <p:nvSpPr>
          <p:cNvPr id="8207" name="Rectangle 7"/>
          <p:cNvSpPr>
            <a:spLocks noChangeArrowheads="1"/>
          </p:cNvSpPr>
          <p:nvPr/>
        </p:nvSpPr>
        <p:spPr bwMode="auto">
          <a:xfrm>
            <a:off x="3500438" y="1357313"/>
            <a:ext cx="1987550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00" tIns="108000" rIns="180000" bIns="10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2800" b="1">
                <a:solidFill>
                  <a:schemeClr val="accent2"/>
                </a:solidFill>
                <a:latin typeface="Times New Roman" pitchFamily="18" charset="0"/>
              </a:rPr>
              <a:t>調査・解析</a:t>
            </a:r>
          </a:p>
        </p:txBody>
      </p:sp>
      <p:sp>
        <p:nvSpPr>
          <p:cNvPr id="8208" name="Rectangle 7"/>
          <p:cNvSpPr>
            <a:spLocks noChangeArrowheads="1"/>
          </p:cNvSpPr>
          <p:nvPr/>
        </p:nvSpPr>
        <p:spPr bwMode="auto">
          <a:xfrm>
            <a:off x="7024688" y="2727325"/>
            <a:ext cx="12303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52000" tIns="72000" rIns="252000" bIns="72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2800" b="1">
                <a:solidFill>
                  <a:schemeClr val="accent2"/>
                </a:solidFill>
                <a:latin typeface="Times New Roman" pitchFamily="18" charset="0"/>
              </a:rPr>
              <a:t>要件</a:t>
            </a:r>
            <a:r>
              <a:rPr lang="en-US" altLang="ja-JP" sz="2800" b="1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en-US" altLang="ja-JP" sz="2800" b="1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ja-JP" altLang="en-US" sz="2800" b="1">
                <a:solidFill>
                  <a:schemeClr val="accent2"/>
                </a:solidFill>
                <a:latin typeface="Times New Roman" pitchFamily="18" charset="0"/>
              </a:rPr>
              <a:t>定義</a:t>
            </a:r>
          </a:p>
        </p:txBody>
      </p:sp>
      <p:sp>
        <p:nvSpPr>
          <p:cNvPr id="8210" name="Rectangle 7"/>
          <p:cNvSpPr>
            <a:spLocks noChangeArrowheads="1"/>
          </p:cNvSpPr>
          <p:nvPr/>
        </p:nvSpPr>
        <p:spPr bwMode="auto">
          <a:xfrm>
            <a:off x="2428875" y="4500563"/>
            <a:ext cx="1357313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08000" bIns="10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2800" b="1">
                <a:solidFill>
                  <a:schemeClr val="accent2"/>
                </a:solidFill>
                <a:latin typeface="Times New Roman" pitchFamily="18" charset="0"/>
              </a:rPr>
              <a:t>実装</a:t>
            </a:r>
          </a:p>
        </p:txBody>
      </p:sp>
      <p:sp>
        <p:nvSpPr>
          <p:cNvPr id="8211" name="Rectangle 7"/>
          <p:cNvSpPr>
            <a:spLocks noChangeArrowheads="1"/>
          </p:cNvSpPr>
          <p:nvPr/>
        </p:nvSpPr>
        <p:spPr bwMode="auto">
          <a:xfrm>
            <a:off x="5130800" y="4500563"/>
            <a:ext cx="1643063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08000" bIns="1080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2800" b="1" dirty="0">
                <a:solidFill>
                  <a:schemeClr val="accent2"/>
                </a:solidFill>
                <a:latin typeface="+mj-lt"/>
                <a:ea typeface="ＭＳ Ｐゴシック" pitchFamily="50" charset="-128"/>
              </a:rPr>
              <a:t>IA</a:t>
            </a:r>
            <a:r>
              <a:rPr lang="ja-JP" altLang="en-US" sz="2800" b="1" dirty="0">
                <a:solidFill>
                  <a:schemeClr val="accent2"/>
                </a:solidFill>
                <a:latin typeface="+mj-lt"/>
                <a:ea typeface="ＭＳ Ｐゴシック" pitchFamily="50" charset="-128"/>
              </a:rPr>
              <a:t>設計</a:t>
            </a:r>
          </a:p>
        </p:txBody>
      </p:sp>
      <p:sp>
        <p:nvSpPr>
          <p:cNvPr id="8213" name="Rectangle 7"/>
          <p:cNvSpPr>
            <a:spLocks noChangeArrowheads="1"/>
          </p:cNvSpPr>
          <p:nvPr/>
        </p:nvSpPr>
        <p:spPr bwMode="auto">
          <a:xfrm>
            <a:off x="3857625" y="3351213"/>
            <a:ext cx="1357313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08000" bIns="10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2800" b="1">
                <a:solidFill>
                  <a:schemeClr val="accent2"/>
                </a:solidFill>
                <a:latin typeface="Times New Roman" pitchFamily="18" charset="0"/>
              </a:rPr>
              <a:t>納品</a:t>
            </a:r>
          </a:p>
        </p:txBody>
      </p:sp>
      <p:grpSp>
        <p:nvGrpSpPr>
          <p:cNvPr id="25" name="グループ化 24"/>
          <p:cNvGrpSpPr/>
          <p:nvPr/>
        </p:nvGrpSpPr>
        <p:grpSpPr>
          <a:xfrm>
            <a:off x="751226" y="2571736"/>
            <a:ext cx="1357312" cy="1292238"/>
            <a:chOff x="751226" y="3214688"/>
            <a:chExt cx="1357312" cy="1292238"/>
          </a:xfrm>
          <a:noFill/>
        </p:grpSpPr>
        <p:sp>
          <p:nvSpPr>
            <p:cNvPr id="8212" name="Rectangle 7"/>
            <p:cNvSpPr>
              <a:spLocks noChangeArrowheads="1"/>
            </p:cNvSpPr>
            <p:nvPr/>
          </p:nvSpPr>
          <p:spPr bwMode="auto">
            <a:xfrm>
              <a:off x="751226" y="3857638"/>
              <a:ext cx="1357312" cy="6492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tIns="108000" bIns="10800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ja-JP" altLang="en-US" sz="2800" b="1" dirty="0">
                  <a:solidFill>
                    <a:schemeClr val="accent2"/>
                  </a:solidFill>
                  <a:latin typeface="Times New Roman" pitchFamily="18" charset="0"/>
                  <a:ea typeface="ＭＳ Ｐゴシック" pitchFamily="50" charset="-128"/>
                </a:rPr>
                <a:t>評価</a:t>
              </a:r>
            </a:p>
          </p:txBody>
        </p:sp>
        <p:sp>
          <p:nvSpPr>
            <p:cNvPr id="8214" name="Rectangle 7"/>
            <p:cNvSpPr>
              <a:spLocks noChangeArrowheads="1"/>
            </p:cNvSpPr>
            <p:nvPr/>
          </p:nvSpPr>
          <p:spPr bwMode="auto">
            <a:xfrm>
              <a:off x="751226" y="3214688"/>
              <a:ext cx="1357312" cy="64928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tIns="108000" bIns="10800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ja-JP" altLang="en-US" sz="2800" b="1" dirty="0">
                  <a:solidFill>
                    <a:schemeClr val="accent2"/>
                  </a:solidFill>
                  <a:latin typeface="Times New Roman" pitchFamily="18" charset="0"/>
                  <a:ea typeface="ＭＳ Ｐゴシック" pitchFamily="50" charset="-128"/>
                </a:rPr>
                <a:t>テスト</a:t>
              </a:r>
            </a:p>
          </p:txBody>
        </p:sp>
      </p:grpSp>
      <p:sp>
        <p:nvSpPr>
          <p:cNvPr id="8209" name="Rectangle 7"/>
          <p:cNvSpPr>
            <a:spLocks noChangeArrowheads="1"/>
          </p:cNvSpPr>
          <p:nvPr/>
        </p:nvSpPr>
        <p:spPr bwMode="auto">
          <a:xfrm>
            <a:off x="3643313" y="4786313"/>
            <a:ext cx="1643062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08000" bIns="10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2800" b="1">
                <a:solidFill>
                  <a:schemeClr val="accent2"/>
                </a:solidFill>
                <a:latin typeface="Times New Roman" pitchFamily="18" charset="0"/>
              </a:rPr>
              <a:t>デザイン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1412875" y="5357813"/>
            <a:ext cx="6159500" cy="838200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216000" tIns="180000" rIns="108000" bIns="180000">
            <a:spAutoFit/>
          </a:bodyPr>
          <a:lstStyle/>
          <a:p>
            <a:pPr marL="342900" indent="-342900" eaLnBrk="0" hangingPunct="0">
              <a:lnSpc>
                <a:spcPct val="110000"/>
              </a:lnSpc>
              <a:spcBef>
                <a:spcPct val="20000"/>
              </a:spcBef>
              <a:buSzPct val="90000"/>
              <a:defRPr/>
            </a:pPr>
            <a:r>
              <a:rPr lang="ja-JP" altLang="en-US" sz="2800" dirty="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実際にサイクルを回せるケースは</a:t>
            </a:r>
            <a:r>
              <a:rPr lang="ja-JP" altLang="en-US" sz="2800" dirty="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少ない</a:t>
            </a:r>
            <a:endParaRPr lang="ja-JP" altLang="en-US" sz="2800" dirty="0">
              <a:solidFill>
                <a:srgbClr val="000000"/>
              </a:solidFill>
              <a:ea typeface="ＭＳ Ｐゴシック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7" grpId="0"/>
      <p:bldP spid="8208" grpId="0"/>
      <p:bldP spid="8210" grpId="0"/>
      <p:bldP spid="8211" grpId="0"/>
      <p:bldP spid="8213" grpId="0"/>
      <p:bldP spid="8209" grpId="0"/>
      <p:bldP spid="2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ea typeface="ＭＳ Ｐゴシック" charset="-128"/>
              </a:rPr>
              <a:t>© 2010 Makoto Shimizu	</a:t>
            </a:r>
            <a:fld id="{7A80A536-50A9-4514-B208-D0AF99D01DA6}" type="slidenum">
              <a:rPr lang="en-US" altLang="ja-JP" smtClean="0">
                <a:ea typeface="ＭＳ Ｐゴシック" charset="-128"/>
              </a:rPr>
              <a:pPr/>
              <a:t>40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ja-JP" altLang="en-US" dirty="0" smtClean="0">
                <a:solidFill>
                  <a:schemeClr val="tx1"/>
                </a:solidFill>
                <a:latin typeface="+mn-ea"/>
                <a:ea typeface="+mn-ea"/>
              </a:rPr>
              <a:t>集客効果：</a:t>
            </a:r>
            <a:r>
              <a:rPr lang="ja-JP" altLang="en-US" dirty="0" smtClean="0">
                <a:solidFill>
                  <a:schemeClr val="tx1"/>
                </a:solidFill>
              </a:rPr>
              <a:t>人と情報の流れを</a:t>
            </a:r>
            <a:r>
              <a:rPr lang="ja-JP" altLang="en-US" dirty="0" smtClean="0">
                <a:solidFill>
                  <a:schemeClr val="tx1"/>
                </a:solidFill>
                <a:latin typeface="+mn-ea"/>
                <a:ea typeface="+mn-ea"/>
              </a:rPr>
              <a:t>図解</a:t>
            </a:r>
            <a:r>
              <a:rPr lang="ja-JP" altLang="en-US" dirty="0" smtClean="0">
                <a:solidFill>
                  <a:schemeClr val="tx1"/>
                </a:solidFill>
                <a:latin typeface="+mj-ea"/>
              </a:rPr>
              <a:t>し、</a:t>
            </a:r>
            <a:endParaRPr lang="ja-JP" altLang="en-US" dirty="0" smtClean="0">
              <a:latin typeface="+mj-ea"/>
            </a:endParaRPr>
          </a:p>
        </p:txBody>
      </p:sp>
      <p:sp>
        <p:nvSpPr>
          <p:cNvPr id="31750" name="Rectangle 4"/>
          <p:cNvSpPr>
            <a:spLocks noChangeArrowheads="1"/>
          </p:cNvSpPr>
          <p:nvPr/>
        </p:nvSpPr>
        <p:spPr bwMode="auto">
          <a:xfrm>
            <a:off x="971550" y="33338"/>
            <a:ext cx="75136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2400">
                <a:solidFill>
                  <a:schemeClr val="bg1"/>
                </a:solidFill>
              </a:rPr>
              <a:t>C</a:t>
            </a:r>
            <a:r>
              <a:rPr lang="ja-JP" altLang="en-US" sz="2400">
                <a:solidFill>
                  <a:schemeClr val="bg1"/>
                </a:solidFill>
              </a:rPr>
              <a:t>．事例：仮説の検証と最適化</a:t>
            </a:r>
          </a:p>
        </p:txBody>
      </p:sp>
      <p:grpSp>
        <p:nvGrpSpPr>
          <p:cNvPr id="71" name="グループ化 70"/>
          <p:cNvGrpSpPr>
            <a:grpSpLocks/>
          </p:cNvGrpSpPr>
          <p:nvPr/>
        </p:nvGrpSpPr>
        <p:grpSpPr bwMode="auto">
          <a:xfrm>
            <a:off x="2635250" y="5286375"/>
            <a:ext cx="2963863" cy="731838"/>
            <a:chOff x="2635563" y="5286387"/>
            <a:chExt cx="2963050" cy="732321"/>
          </a:xfrm>
        </p:grpSpPr>
        <p:cxnSp>
          <p:nvCxnSpPr>
            <p:cNvPr id="74" name="図形 15"/>
            <p:cNvCxnSpPr>
              <a:stCxn id="10" idx="2"/>
              <a:endCxn id="26" idx="2"/>
            </p:cNvCxnSpPr>
            <p:nvPr/>
          </p:nvCxnSpPr>
          <p:spPr>
            <a:xfrm rot="5400000" flipH="1">
              <a:off x="3866891" y="4055059"/>
              <a:ext cx="500393" cy="2963050"/>
            </a:xfrm>
            <a:prstGeom prst="bentConnector3">
              <a:avLst>
                <a:gd name="adj1" fmla="val -45716"/>
              </a:avLst>
            </a:prstGeom>
            <a:ln w="28575"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787" name="Text Box 7"/>
            <p:cNvSpPr txBox="1">
              <a:spLocks noChangeArrowheads="1"/>
            </p:cNvSpPr>
            <p:nvPr/>
          </p:nvSpPr>
          <p:spPr bwMode="auto">
            <a:xfrm>
              <a:off x="3135623" y="5680154"/>
              <a:ext cx="171874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ja-JP" altLang="en-US" sz="1600"/>
                <a:t>何のサイトか確認</a:t>
              </a:r>
              <a:endParaRPr lang="en-US" altLang="ja-JP" sz="1600"/>
            </a:p>
          </p:txBody>
        </p:sp>
      </p:grpSp>
      <p:grpSp>
        <p:nvGrpSpPr>
          <p:cNvPr id="67" name="グループ化 66"/>
          <p:cNvGrpSpPr>
            <a:grpSpLocks/>
          </p:cNvGrpSpPr>
          <p:nvPr/>
        </p:nvGrpSpPr>
        <p:grpSpPr bwMode="auto">
          <a:xfrm>
            <a:off x="3467100" y="2171700"/>
            <a:ext cx="2919413" cy="2828925"/>
            <a:chOff x="3466930" y="2171634"/>
            <a:chExt cx="2919989" cy="2828989"/>
          </a:xfrm>
        </p:grpSpPr>
        <p:sp>
          <p:nvSpPr>
            <p:cNvPr id="8" name="角丸四角形 7"/>
            <p:cNvSpPr/>
            <p:nvPr/>
          </p:nvSpPr>
          <p:spPr>
            <a:xfrm>
              <a:off x="4814984" y="2214498"/>
              <a:ext cx="1571935" cy="85726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cxnSp>
          <p:nvCxnSpPr>
            <p:cNvPr id="18" name="図形 15"/>
            <p:cNvCxnSpPr>
              <a:stCxn id="8" idx="2"/>
              <a:endCxn id="10" idx="0"/>
            </p:cNvCxnSpPr>
            <p:nvPr/>
          </p:nvCxnSpPr>
          <p:spPr>
            <a:xfrm rot="5400000">
              <a:off x="4635730" y="4035401"/>
              <a:ext cx="1928856" cy="1587"/>
            </a:xfrm>
            <a:prstGeom prst="bentConnector3">
              <a:avLst>
                <a:gd name="adj1" fmla="val 50000"/>
              </a:avLst>
            </a:prstGeom>
            <a:ln w="28575"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783" name="Picture 8" descr="Twitter.com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40695" y="2468545"/>
              <a:ext cx="1374786" cy="320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84" name="Text Box 7"/>
            <p:cNvSpPr txBox="1">
              <a:spLocks noChangeArrowheads="1"/>
            </p:cNvSpPr>
            <p:nvPr/>
          </p:nvSpPr>
          <p:spPr bwMode="auto">
            <a:xfrm>
              <a:off x="3727592" y="2171634"/>
              <a:ext cx="106631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ja-JP" altLang="en-US" sz="2000"/>
                <a:t>フォロー</a:t>
              </a:r>
              <a:endParaRPr lang="en-US" altLang="ja-JP" sz="2000"/>
            </a:p>
          </p:txBody>
        </p:sp>
        <p:cxnSp>
          <p:nvCxnSpPr>
            <p:cNvPr id="43" name="図形 15"/>
            <p:cNvCxnSpPr>
              <a:endCxn id="8" idx="1"/>
            </p:cNvCxnSpPr>
            <p:nvPr/>
          </p:nvCxnSpPr>
          <p:spPr>
            <a:xfrm flipV="1">
              <a:off x="3466930" y="2643133"/>
              <a:ext cx="1348054" cy="0"/>
            </a:xfrm>
            <a:prstGeom prst="bentConnector3">
              <a:avLst>
                <a:gd name="adj1" fmla="val 50000"/>
              </a:avLst>
            </a:prstGeom>
            <a:ln w="28575"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1747" name="Object 2"/>
          <p:cNvGraphicFramePr>
            <a:graphicFrameLocks noChangeAspect="1"/>
          </p:cNvGraphicFramePr>
          <p:nvPr/>
        </p:nvGraphicFramePr>
        <p:xfrm>
          <a:off x="823913" y="2316163"/>
          <a:ext cx="593725" cy="773112"/>
        </p:xfrm>
        <a:graphic>
          <a:graphicData uri="http://schemas.openxmlformats.org/presentationml/2006/ole">
            <p:oleObj spid="_x0000_s31747" name="Visio" r:id="rId4" imgW="593750" imgH="773887" progId="">
              <p:embed/>
            </p:oleObj>
          </a:graphicData>
        </a:graphic>
      </p:graphicFrame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285750" y="1571625"/>
            <a:ext cx="163353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ja-JP" altLang="en-US" sz="2800" dirty="0">
                <a:solidFill>
                  <a:schemeClr val="accent2"/>
                </a:solidFill>
                <a:latin typeface="+mn-ea"/>
                <a:ea typeface="+mn-ea"/>
              </a:rPr>
              <a:t>新規</a:t>
            </a:r>
            <a:r>
              <a:rPr lang="en-US" altLang="ja-JP" sz="2800" dirty="0">
                <a:ea typeface="ＭＳ Ｐゴシック" pitchFamily="50" charset="-128"/>
              </a:rPr>
              <a:t/>
            </a:r>
            <a:br>
              <a:rPr lang="en-US" altLang="ja-JP" sz="2800" dirty="0">
                <a:ea typeface="ＭＳ Ｐゴシック" pitchFamily="50" charset="-128"/>
              </a:rPr>
            </a:br>
            <a:r>
              <a:rPr lang="ja-JP" altLang="en-US" dirty="0">
                <a:ea typeface="ＭＳ Ｐゴシック" pitchFamily="50" charset="-128"/>
              </a:rPr>
              <a:t>（読者</a:t>
            </a:r>
            <a:r>
              <a:rPr lang="en-US" altLang="ja-JP" dirty="0">
                <a:ea typeface="ＭＳ Ｐゴシック" pitchFamily="50" charset="-128"/>
              </a:rPr>
              <a:t>/</a:t>
            </a:r>
            <a:r>
              <a:rPr lang="ja-JP" altLang="en-US" dirty="0">
                <a:ea typeface="ＭＳ Ｐゴシック" pitchFamily="50" charset="-128"/>
              </a:rPr>
              <a:t>参加者）</a:t>
            </a:r>
            <a:endParaRPr lang="en-US" altLang="ja-JP" dirty="0">
              <a:ea typeface="ＭＳ Ｐゴシック" pitchFamily="50" charset="-128"/>
            </a:endParaRPr>
          </a:p>
        </p:txBody>
      </p:sp>
      <p:grpSp>
        <p:nvGrpSpPr>
          <p:cNvPr id="72" name="グループ化 71"/>
          <p:cNvGrpSpPr>
            <a:grpSpLocks/>
          </p:cNvGrpSpPr>
          <p:nvPr/>
        </p:nvGrpSpPr>
        <p:grpSpPr bwMode="auto">
          <a:xfrm>
            <a:off x="6421438" y="3071813"/>
            <a:ext cx="2143125" cy="2214562"/>
            <a:chOff x="6421781" y="3071809"/>
            <a:chExt cx="2143130" cy="2214578"/>
          </a:xfrm>
        </p:grpSpPr>
        <p:sp>
          <p:nvSpPr>
            <p:cNvPr id="48" name="角丸四角形 47"/>
            <p:cNvSpPr/>
            <p:nvPr/>
          </p:nvSpPr>
          <p:spPr>
            <a:xfrm>
              <a:off x="7350470" y="4429131"/>
              <a:ext cx="1214441" cy="85725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2800" dirty="0">
                  <a:solidFill>
                    <a:schemeClr val="tx1"/>
                  </a:solidFill>
                  <a:latin typeface="+mj-ea"/>
                  <a:ea typeface="+mj-ea"/>
                </a:rPr>
                <a:t>検索</a:t>
              </a:r>
            </a:p>
          </p:txBody>
        </p:sp>
        <p:cxnSp>
          <p:nvCxnSpPr>
            <p:cNvPr id="49" name="図形 15"/>
            <p:cNvCxnSpPr>
              <a:stCxn id="48" idx="1"/>
              <a:endCxn id="27" idx="3"/>
            </p:cNvCxnSpPr>
            <p:nvPr/>
          </p:nvCxnSpPr>
          <p:spPr>
            <a:xfrm rot="10800000" flipV="1">
              <a:off x="6421781" y="4857759"/>
              <a:ext cx="928689" cy="357191"/>
            </a:xfrm>
            <a:prstGeom prst="straightConnector1">
              <a:avLst/>
            </a:prstGeom>
            <a:ln w="28575"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図形 50"/>
            <p:cNvCxnSpPr>
              <a:endCxn id="48" idx="0"/>
            </p:cNvCxnSpPr>
            <p:nvPr/>
          </p:nvCxnSpPr>
          <p:spPr>
            <a:xfrm rot="16200000" flipH="1">
              <a:off x="7279030" y="3749676"/>
              <a:ext cx="1357322" cy="1588"/>
            </a:xfrm>
            <a:prstGeom prst="bentConnector3">
              <a:avLst>
                <a:gd name="adj1" fmla="val 50000"/>
              </a:avLst>
            </a:prstGeom>
            <a:ln w="28575"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グループ化 72"/>
          <p:cNvGrpSpPr>
            <a:grpSpLocks/>
          </p:cNvGrpSpPr>
          <p:nvPr/>
        </p:nvGrpSpPr>
        <p:grpSpPr bwMode="auto">
          <a:xfrm>
            <a:off x="6253163" y="2786063"/>
            <a:ext cx="1366837" cy="1643062"/>
            <a:chOff x="6253022" y="2786068"/>
            <a:chExt cx="1367148" cy="1643066"/>
          </a:xfrm>
        </p:grpSpPr>
        <p:sp>
          <p:nvSpPr>
            <p:cNvPr id="14" name="角丸四角形 13"/>
            <p:cNvSpPr/>
            <p:nvPr/>
          </p:nvSpPr>
          <p:spPr>
            <a:xfrm>
              <a:off x="6253022" y="3214694"/>
              <a:ext cx="1214713" cy="8572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2800" dirty="0">
                  <a:solidFill>
                    <a:schemeClr val="tx1"/>
                  </a:solidFill>
                  <a:latin typeface="+mj-ea"/>
                  <a:ea typeface="+mj-ea"/>
                </a:rPr>
                <a:t>外部</a:t>
              </a:r>
              <a:r>
                <a:rPr lang="en-US" altLang="ja-JP" sz="2800" dirty="0">
                  <a:solidFill>
                    <a:schemeClr val="tx1"/>
                  </a:solidFill>
                  <a:latin typeface="+mj-ea"/>
                  <a:ea typeface="+mj-ea"/>
                </a:rPr>
                <a:t/>
              </a:r>
              <a:br>
                <a:rPr lang="en-US" altLang="ja-JP" sz="2800" dirty="0">
                  <a:solidFill>
                    <a:schemeClr val="tx1"/>
                  </a:solidFill>
                  <a:latin typeface="+mj-ea"/>
                  <a:ea typeface="+mj-ea"/>
                </a:rPr>
              </a:br>
              <a:r>
                <a:rPr lang="ja-JP" altLang="en-US" sz="2800" dirty="0">
                  <a:solidFill>
                    <a:schemeClr val="tx1"/>
                  </a:solidFill>
                  <a:latin typeface="+mj-ea"/>
                  <a:ea typeface="+mj-ea"/>
                </a:rPr>
                <a:t>サイト</a:t>
              </a:r>
            </a:p>
          </p:txBody>
        </p:sp>
        <p:cxnSp>
          <p:nvCxnSpPr>
            <p:cNvPr id="16" name="図形 15"/>
            <p:cNvCxnSpPr>
              <a:stCxn id="14" idx="2"/>
            </p:cNvCxnSpPr>
            <p:nvPr/>
          </p:nvCxnSpPr>
          <p:spPr>
            <a:xfrm rot="5400000">
              <a:off x="6449163" y="4018713"/>
              <a:ext cx="357188" cy="463655"/>
            </a:xfrm>
            <a:prstGeom prst="straightConnector1">
              <a:avLst/>
            </a:prstGeom>
            <a:ln w="28575"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図形 50"/>
            <p:cNvCxnSpPr>
              <a:endCxn id="14" idx="0"/>
            </p:cNvCxnSpPr>
            <p:nvPr/>
          </p:nvCxnSpPr>
          <p:spPr>
            <a:xfrm rot="10800000" flipV="1">
              <a:off x="6859585" y="2786068"/>
              <a:ext cx="760585" cy="428626"/>
            </a:xfrm>
            <a:prstGeom prst="bentConnector2">
              <a:avLst/>
            </a:prstGeom>
            <a:ln w="28575"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グループ化 52"/>
          <p:cNvGrpSpPr>
            <a:grpSpLocks/>
          </p:cNvGrpSpPr>
          <p:nvPr/>
        </p:nvGrpSpPr>
        <p:grpSpPr bwMode="auto">
          <a:xfrm>
            <a:off x="857250" y="4000500"/>
            <a:ext cx="5564188" cy="2143125"/>
            <a:chOff x="857224" y="4000497"/>
            <a:chExt cx="5564557" cy="2143147"/>
          </a:xfrm>
        </p:grpSpPr>
        <p:sp>
          <p:nvSpPr>
            <p:cNvPr id="10" name="メモ 9"/>
            <p:cNvSpPr/>
            <p:nvPr/>
          </p:nvSpPr>
          <p:spPr>
            <a:xfrm>
              <a:off x="5027864" y="5000632"/>
              <a:ext cx="1141488" cy="785821"/>
            </a:xfrm>
            <a:prstGeom prst="foldedCorner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54000" bIns="0" anchor="ctr"/>
            <a:lstStyle/>
            <a:p>
              <a:pPr algn="ctr">
                <a:defRPr/>
              </a:pPr>
              <a:r>
                <a:rPr lang="ja-JP" altLang="en-US" sz="2800" dirty="0">
                  <a:solidFill>
                    <a:schemeClr val="tx1"/>
                  </a:solidFill>
                </a:rPr>
                <a:t>記事</a:t>
              </a:r>
            </a:p>
          </p:txBody>
        </p:sp>
        <p:sp>
          <p:nvSpPr>
            <p:cNvPr id="26" name="メモ 25"/>
            <p:cNvSpPr/>
            <p:nvPr/>
          </p:nvSpPr>
          <p:spPr>
            <a:xfrm>
              <a:off x="2063804" y="4500565"/>
              <a:ext cx="1143076" cy="785820"/>
            </a:xfrm>
            <a:prstGeom prst="foldedCorne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54000" bIns="0" anchor="ctr"/>
            <a:lstStyle/>
            <a:p>
              <a:pPr algn="ctr">
                <a:defRPr/>
              </a:pPr>
              <a:r>
                <a:rPr lang="en-US" altLang="ja-JP" sz="2800" dirty="0">
                  <a:solidFill>
                    <a:schemeClr val="tx1"/>
                  </a:solidFill>
                </a:rPr>
                <a:t>TOP</a:t>
              </a:r>
              <a:endParaRPr lang="ja-JP" altLang="en-US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図形 15"/>
            <p:cNvCxnSpPr>
              <a:stCxn id="26" idx="3"/>
              <a:endCxn id="10" idx="1"/>
            </p:cNvCxnSpPr>
            <p:nvPr/>
          </p:nvCxnSpPr>
          <p:spPr>
            <a:xfrm>
              <a:off x="3206880" y="4894269"/>
              <a:ext cx="1820984" cy="498480"/>
            </a:xfrm>
            <a:prstGeom prst="straightConnector1">
              <a:avLst/>
            </a:prstGeom>
            <a:ln w="28575"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角丸四角形 26"/>
            <p:cNvSpPr/>
            <p:nvPr/>
          </p:nvSpPr>
          <p:spPr>
            <a:xfrm>
              <a:off x="1836777" y="4286250"/>
              <a:ext cx="4585004" cy="1857394"/>
            </a:xfrm>
            <a:prstGeom prst="roundRect">
              <a:avLst/>
            </a:prstGeom>
            <a:noFill/>
            <a:ln w="57150"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2800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cxnSp>
          <p:nvCxnSpPr>
            <p:cNvPr id="57" name="図形 15"/>
            <p:cNvCxnSpPr>
              <a:endCxn id="26" idx="1"/>
            </p:cNvCxnSpPr>
            <p:nvPr/>
          </p:nvCxnSpPr>
          <p:spPr>
            <a:xfrm rot="16200000" flipH="1">
              <a:off x="1013627" y="3844094"/>
              <a:ext cx="893772" cy="1206580"/>
            </a:xfrm>
            <a:prstGeom prst="bentConnector2">
              <a:avLst/>
            </a:prstGeom>
            <a:ln w="28575"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774" name="Text Box 7"/>
            <p:cNvSpPr txBox="1">
              <a:spLocks noChangeArrowheads="1"/>
            </p:cNvSpPr>
            <p:nvPr/>
          </p:nvSpPr>
          <p:spPr bwMode="auto">
            <a:xfrm>
              <a:off x="857224" y="4000504"/>
              <a:ext cx="902811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ja-JP" altLang="en-US" sz="1400"/>
                <a:t>著者紹介</a:t>
              </a:r>
              <a:r>
                <a:rPr lang="en-US" altLang="ja-JP" sz="1400"/>
                <a:t/>
              </a:r>
              <a:br>
                <a:rPr lang="en-US" altLang="ja-JP" sz="1400"/>
              </a:br>
              <a:r>
                <a:rPr lang="ja-JP" altLang="en-US" sz="1400"/>
                <a:t>の</a:t>
              </a:r>
              <a:r>
                <a:rPr lang="en-US" altLang="ja-JP" sz="1400"/>
                <a:t>URL</a:t>
              </a:r>
              <a:r>
                <a:rPr lang="ja-JP" altLang="en-US" sz="1400"/>
                <a:t>を</a:t>
              </a:r>
              <a:r>
                <a:rPr lang="en-US" altLang="ja-JP" sz="1400"/>
                <a:t/>
              </a:r>
              <a:br>
                <a:rPr lang="en-US" altLang="ja-JP" sz="1400"/>
              </a:br>
              <a:r>
                <a:rPr lang="ja-JP" altLang="en-US" sz="1400"/>
                <a:t>クリック</a:t>
              </a:r>
              <a:endParaRPr lang="en-US" altLang="ja-JP" sz="1400"/>
            </a:p>
          </p:txBody>
        </p:sp>
      </p:grpSp>
      <p:sp>
        <p:nvSpPr>
          <p:cNvPr id="42" name="角丸四角形 41"/>
          <p:cNvSpPr/>
          <p:nvPr/>
        </p:nvSpPr>
        <p:spPr>
          <a:xfrm>
            <a:off x="500063" y="3143250"/>
            <a:ext cx="1143000" cy="8572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ja-JP" altLang="en-US" sz="2800" dirty="0">
                <a:solidFill>
                  <a:schemeClr val="tx1"/>
                </a:solidFill>
                <a:latin typeface="+mj-ea"/>
                <a:ea typeface="+mj-ea"/>
              </a:rPr>
              <a:t>記事</a:t>
            </a:r>
            <a:r>
              <a:rPr lang="en-US" altLang="ja-JP" sz="2800" dirty="0">
                <a:solidFill>
                  <a:schemeClr val="tx1"/>
                </a:solidFill>
                <a:latin typeface="+mj-ea"/>
                <a:ea typeface="+mj-ea"/>
              </a:rPr>
              <a:t/>
            </a:r>
            <a:br>
              <a:rPr lang="en-US" altLang="ja-JP" sz="2800" dirty="0">
                <a:solidFill>
                  <a:schemeClr val="tx1"/>
                </a:solidFill>
                <a:latin typeface="+mj-ea"/>
                <a:ea typeface="+mj-ea"/>
              </a:rPr>
            </a:br>
            <a:r>
              <a:rPr lang="ja-JP" altLang="en-US" sz="1400" dirty="0">
                <a:solidFill>
                  <a:schemeClr val="tx1"/>
                </a:solidFill>
                <a:latin typeface="+mj-ea"/>
                <a:ea typeface="+mj-ea"/>
              </a:rPr>
              <a:t>（外部サイト）</a:t>
            </a:r>
          </a:p>
        </p:txBody>
      </p:sp>
      <p:grpSp>
        <p:nvGrpSpPr>
          <p:cNvPr id="70" name="グループ化 69"/>
          <p:cNvGrpSpPr>
            <a:grpSpLocks/>
          </p:cNvGrpSpPr>
          <p:nvPr/>
        </p:nvGrpSpPr>
        <p:grpSpPr bwMode="auto">
          <a:xfrm>
            <a:off x="6345238" y="1530350"/>
            <a:ext cx="2370137" cy="1528763"/>
            <a:chOff x="6344998" y="1530996"/>
            <a:chExt cx="2370406" cy="1528109"/>
          </a:xfrm>
        </p:grpSpPr>
        <p:graphicFrame>
          <p:nvGraphicFramePr>
            <p:cNvPr id="31746" name="Object 2"/>
            <p:cNvGraphicFramePr>
              <a:graphicFrameLocks noChangeAspect="1"/>
            </p:cNvGraphicFramePr>
            <p:nvPr/>
          </p:nvGraphicFramePr>
          <p:xfrm>
            <a:off x="7661704" y="2285992"/>
            <a:ext cx="593725" cy="773113"/>
          </p:xfrm>
          <a:graphic>
            <a:graphicData uri="http://schemas.openxmlformats.org/presentationml/2006/ole">
              <p:oleObj spid="_x0000_s31746" name="Visio" r:id="rId5" imgW="593750" imgH="773887" progId="">
                <p:embed/>
              </p:oleObj>
            </a:graphicData>
          </a:graphic>
        </p:graphicFrame>
        <p:sp>
          <p:nvSpPr>
            <p:cNvPr id="62" name="Text Box 7"/>
            <p:cNvSpPr txBox="1">
              <a:spLocks noChangeArrowheads="1"/>
            </p:cNvSpPr>
            <p:nvPr/>
          </p:nvSpPr>
          <p:spPr bwMode="auto">
            <a:xfrm>
              <a:off x="7253151" y="1530996"/>
              <a:ext cx="1462253" cy="7997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ja-JP" altLang="en-US" sz="2800" dirty="0">
                  <a:solidFill>
                    <a:schemeClr val="accent2"/>
                  </a:solidFill>
                  <a:latin typeface="+mn-ea"/>
                  <a:ea typeface="+mn-ea"/>
                </a:rPr>
                <a:t>新規</a:t>
              </a:r>
              <a:r>
                <a:rPr lang="en-US" altLang="ja-JP" sz="2800" dirty="0">
                  <a:ea typeface="ＭＳ Ｐゴシック" pitchFamily="50" charset="-128"/>
                </a:rPr>
                <a:t/>
              </a:r>
              <a:br>
                <a:rPr lang="en-US" altLang="ja-JP" sz="2800" dirty="0">
                  <a:ea typeface="ＭＳ Ｐゴシック" pitchFamily="50" charset="-128"/>
                </a:rPr>
              </a:br>
              <a:r>
                <a:rPr lang="ja-JP" altLang="en-US" dirty="0">
                  <a:ea typeface="ＭＳ Ｐゴシック" pitchFamily="50" charset="-128"/>
                </a:rPr>
                <a:t>（目的ありき）</a:t>
              </a:r>
              <a:endParaRPr lang="en-US" altLang="ja-JP" dirty="0">
                <a:ea typeface="ＭＳ Ｐゴシック" pitchFamily="50" charset="-128"/>
              </a:endParaRPr>
            </a:p>
          </p:txBody>
        </p:sp>
        <p:sp>
          <p:nvSpPr>
            <p:cNvPr id="31767" name="Text Box 7"/>
            <p:cNvSpPr txBox="1">
              <a:spLocks noChangeArrowheads="1"/>
            </p:cNvSpPr>
            <p:nvPr/>
          </p:nvSpPr>
          <p:spPr bwMode="auto">
            <a:xfrm>
              <a:off x="6344998" y="2143116"/>
              <a:ext cx="103605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ja-JP" altLang="en-US" sz="2000"/>
                <a:t>間接</a:t>
              </a:r>
              <a:r>
                <a:rPr lang="en-US" altLang="ja-JP" sz="2000"/>
                <a:t>RT</a:t>
              </a:r>
            </a:p>
          </p:txBody>
        </p:sp>
        <p:cxnSp>
          <p:nvCxnSpPr>
            <p:cNvPr id="66" name="図形 50"/>
            <p:cNvCxnSpPr>
              <a:endCxn id="8" idx="3"/>
            </p:cNvCxnSpPr>
            <p:nvPr/>
          </p:nvCxnSpPr>
          <p:spPr>
            <a:xfrm rot="10800000">
              <a:off x="6386278" y="2643358"/>
              <a:ext cx="1305073" cy="0"/>
            </a:xfrm>
            <a:prstGeom prst="bentConnector3">
              <a:avLst>
                <a:gd name="adj1" fmla="val 50000"/>
              </a:avLst>
            </a:prstGeom>
            <a:ln w="28575"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図形 15"/>
          <p:cNvCxnSpPr>
            <a:endCxn id="42" idx="3"/>
          </p:cNvCxnSpPr>
          <p:nvPr/>
        </p:nvCxnSpPr>
        <p:spPr>
          <a:xfrm rot="10800000">
            <a:off x="1643063" y="3571875"/>
            <a:ext cx="1357312" cy="642938"/>
          </a:xfrm>
          <a:prstGeom prst="straightConnector1">
            <a:avLst/>
          </a:prstGeom>
          <a:ln w="28575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グループ化 58"/>
          <p:cNvGrpSpPr>
            <a:grpSpLocks/>
          </p:cNvGrpSpPr>
          <p:nvPr/>
        </p:nvGrpSpPr>
        <p:grpSpPr bwMode="auto">
          <a:xfrm>
            <a:off x="2446338" y="1793875"/>
            <a:ext cx="2365375" cy="3752850"/>
            <a:chOff x="2446250" y="1794074"/>
            <a:chExt cx="2364698" cy="3752927"/>
          </a:xfrm>
        </p:grpSpPr>
        <p:sp>
          <p:nvSpPr>
            <p:cNvPr id="61" name="Text Box 7"/>
            <p:cNvSpPr txBox="1">
              <a:spLocks noChangeArrowheads="1"/>
            </p:cNvSpPr>
            <p:nvPr/>
          </p:nvSpPr>
          <p:spPr bwMode="auto">
            <a:xfrm>
              <a:off x="2446250" y="1794074"/>
              <a:ext cx="1318834" cy="523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ja-JP" altLang="en-US" sz="2800" dirty="0">
                  <a:solidFill>
                    <a:schemeClr val="accent2"/>
                  </a:solidFill>
                  <a:latin typeface="+mn-ea"/>
                  <a:ea typeface="+mn-ea"/>
                </a:rPr>
                <a:t>リピータ</a:t>
              </a:r>
              <a:endParaRPr lang="en-US" altLang="ja-JP" sz="2800" dirty="0">
                <a:solidFill>
                  <a:schemeClr val="accent2"/>
                </a:solidFill>
                <a:latin typeface="+mn-ea"/>
                <a:ea typeface="+mn-ea"/>
              </a:endParaRPr>
            </a:p>
          </p:txBody>
        </p:sp>
        <p:cxnSp>
          <p:nvCxnSpPr>
            <p:cNvPr id="38" name="図形 15"/>
            <p:cNvCxnSpPr>
              <a:endCxn id="11" idx="0"/>
            </p:cNvCxnSpPr>
            <p:nvPr/>
          </p:nvCxnSpPr>
          <p:spPr>
            <a:xfrm rot="16200000" flipH="1">
              <a:off x="2881616" y="3538077"/>
              <a:ext cx="1808200" cy="637992"/>
            </a:xfrm>
            <a:prstGeom prst="bentConnector3">
              <a:avLst>
                <a:gd name="adj1" fmla="val -1189"/>
              </a:avLst>
            </a:prstGeom>
            <a:ln w="28575"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1745" name="Object 10"/>
            <p:cNvGraphicFramePr>
              <a:graphicFrameLocks noChangeAspect="1"/>
            </p:cNvGraphicFramePr>
            <p:nvPr/>
          </p:nvGraphicFramePr>
          <p:xfrm>
            <a:off x="2874878" y="2245856"/>
            <a:ext cx="593725" cy="773113"/>
          </p:xfrm>
          <a:graphic>
            <a:graphicData uri="http://schemas.openxmlformats.org/presentationml/2006/ole">
              <p:oleObj spid="_x0000_s31745" name="Visio" r:id="rId6" imgW="593750" imgH="773887" progId="">
                <p:embed/>
              </p:oleObj>
            </a:graphicData>
          </a:graphic>
        </p:graphicFrame>
        <p:sp>
          <p:nvSpPr>
            <p:cNvPr id="11" name="メモ 10"/>
            <p:cNvSpPr/>
            <p:nvPr/>
          </p:nvSpPr>
          <p:spPr>
            <a:xfrm>
              <a:off x="3531789" y="4761173"/>
              <a:ext cx="1144259" cy="785828"/>
            </a:xfrm>
            <a:prstGeom prst="foldedCorne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54000" bIns="0" anchor="ctr"/>
            <a:lstStyle/>
            <a:p>
              <a:pPr algn="ctr">
                <a:defRPr/>
              </a:pPr>
              <a:r>
                <a:rPr lang="ja-JP" altLang="en-US" sz="2800" dirty="0">
                  <a:solidFill>
                    <a:schemeClr val="tx1"/>
                  </a:solidFill>
                </a:rPr>
                <a:t>ブログ</a:t>
              </a:r>
            </a:p>
          </p:txBody>
        </p:sp>
        <p:sp>
          <p:nvSpPr>
            <p:cNvPr id="13" name="角丸四角形 12"/>
            <p:cNvSpPr/>
            <p:nvPr/>
          </p:nvSpPr>
          <p:spPr>
            <a:xfrm>
              <a:off x="3385781" y="3381607"/>
              <a:ext cx="1425167" cy="47626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612000" tIns="0" rIns="108000" bIns="0" anchor="ctr">
              <a:spAutoFit/>
            </a:bodyPr>
            <a:lstStyle/>
            <a:p>
              <a:pPr algn="ctr">
                <a:defRPr/>
              </a:pPr>
              <a:r>
                <a:rPr lang="en-US" altLang="ja-JP" sz="2800" dirty="0">
                  <a:solidFill>
                    <a:schemeClr val="tx1"/>
                  </a:solidFill>
                  <a:latin typeface="+mj-ea"/>
                  <a:ea typeface="+mj-ea"/>
                </a:rPr>
                <a:t>RSS</a:t>
              </a:r>
              <a:endParaRPr lang="ja-JP" altLang="en-US" sz="2800" dirty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pic>
          <p:nvPicPr>
            <p:cNvPr id="31765" name="Picture 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64310" y="3402587"/>
              <a:ext cx="504825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6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ea typeface="ＭＳ Ｐゴシック" charset="-128"/>
              </a:rPr>
              <a:t>© 2010 Makoto Shimizu	</a:t>
            </a:r>
            <a:fld id="{50DC2A33-4762-4CCD-9468-6AEFF227D222}" type="slidenum">
              <a:rPr lang="en-US" altLang="ja-JP" smtClean="0">
                <a:ea typeface="ＭＳ Ｐゴシック" charset="-128"/>
              </a:rPr>
              <a:pPr/>
              <a:t>41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ja-JP" altLang="en-US" dirty="0" smtClean="0">
                <a:solidFill>
                  <a:schemeClr val="tx1"/>
                </a:solidFill>
              </a:rPr>
              <a:t>効果測定に使える</a:t>
            </a:r>
            <a:r>
              <a:rPr lang="ja-JP" altLang="en-US" dirty="0" smtClean="0">
                <a:solidFill>
                  <a:schemeClr val="tx1"/>
                </a:solidFill>
                <a:latin typeface="+mn-ea"/>
                <a:ea typeface="+mn-ea"/>
              </a:rPr>
              <a:t>指標</a:t>
            </a:r>
            <a:r>
              <a:rPr lang="ja-JP" altLang="en-US" dirty="0" smtClean="0">
                <a:solidFill>
                  <a:schemeClr val="tx1"/>
                </a:solidFill>
              </a:rPr>
              <a:t>を決定</a:t>
            </a:r>
            <a:endParaRPr lang="ja-JP" altLang="en-US" dirty="0" smtClean="0">
              <a:latin typeface="+mn-ea"/>
              <a:ea typeface="+mn-ea"/>
            </a:endParaRPr>
          </a:p>
        </p:txBody>
      </p:sp>
      <p:sp>
        <p:nvSpPr>
          <p:cNvPr id="63498" name="Rectangle 4"/>
          <p:cNvSpPr>
            <a:spLocks noChangeArrowheads="1"/>
          </p:cNvSpPr>
          <p:nvPr/>
        </p:nvSpPr>
        <p:spPr bwMode="auto">
          <a:xfrm>
            <a:off x="971550" y="33338"/>
            <a:ext cx="75136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2400">
                <a:solidFill>
                  <a:schemeClr val="bg1"/>
                </a:solidFill>
              </a:rPr>
              <a:t>C</a:t>
            </a:r>
            <a:r>
              <a:rPr lang="ja-JP" altLang="en-US" sz="2400">
                <a:solidFill>
                  <a:schemeClr val="bg1"/>
                </a:solidFill>
              </a:rPr>
              <a:t>．事例：仮説の検証と最適化</a:t>
            </a:r>
          </a:p>
        </p:txBody>
      </p:sp>
      <p:cxnSp>
        <p:nvCxnSpPr>
          <p:cNvPr id="53" name="図形 15"/>
          <p:cNvCxnSpPr>
            <a:stCxn id="82" idx="2"/>
            <a:endCxn id="83" idx="2"/>
          </p:cNvCxnSpPr>
          <p:nvPr/>
        </p:nvCxnSpPr>
        <p:spPr>
          <a:xfrm rot="5400000" flipH="1">
            <a:off x="3867150" y="4054475"/>
            <a:ext cx="500063" cy="2963863"/>
          </a:xfrm>
          <a:prstGeom prst="bentConnector3">
            <a:avLst>
              <a:gd name="adj1" fmla="val -45716"/>
            </a:avLst>
          </a:prstGeom>
          <a:ln w="12700">
            <a:solidFill>
              <a:schemeClr val="bg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500" name="Text Box 7"/>
          <p:cNvSpPr txBox="1">
            <a:spLocks noChangeArrowheads="1"/>
          </p:cNvSpPr>
          <p:nvPr/>
        </p:nvSpPr>
        <p:spPr bwMode="auto">
          <a:xfrm>
            <a:off x="3135313" y="5680075"/>
            <a:ext cx="17192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600">
                <a:solidFill>
                  <a:schemeClr val="bg2"/>
                </a:solidFill>
              </a:rPr>
              <a:t>何のサイトか確認</a:t>
            </a:r>
            <a:endParaRPr lang="en-US" altLang="ja-JP" sz="1600">
              <a:solidFill>
                <a:schemeClr val="bg2"/>
              </a:solidFill>
            </a:endParaRPr>
          </a:p>
        </p:txBody>
      </p:sp>
      <p:sp>
        <p:nvSpPr>
          <p:cNvPr id="58" name="角丸四角形 57"/>
          <p:cNvSpPr/>
          <p:nvPr/>
        </p:nvSpPr>
        <p:spPr>
          <a:xfrm>
            <a:off x="4814888" y="2214563"/>
            <a:ext cx="1571625" cy="8572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59" name="図形 15"/>
          <p:cNvCxnSpPr>
            <a:stCxn id="58" idx="2"/>
            <a:endCxn id="82" idx="0"/>
          </p:cNvCxnSpPr>
          <p:nvPr/>
        </p:nvCxnSpPr>
        <p:spPr>
          <a:xfrm rot="5400000">
            <a:off x="4635501" y="4035425"/>
            <a:ext cx="1928812" cy="1587"/>
          </a:xfrm>
          <a:prstGeom prst="bentConnector3">
            <a:avLst>
              <a:gd name="adj1" fmla="val 50000"/>
            </a:avLst>
          </a:prstGeom>
          <a:ln w="5715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503" name="Picture 8" descr="Twitter.c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0300" y="2468563"/>
            <a:ext cx="13747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504" name="Text Box 7"/>
          <p:cNvSpPr txBox="1">
            <a:spLocks noChangeArrowheads="1"/>
          </p:cNvSpPr>
          <p:nvPr/>
        </p:nvSpPr>
        <p:spPr bwMode="auto">
          <a:xfrm>
            <a:off x="3727450" y="2171700"/>
            <a:ext cx="106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000"/>
              <a:t>フォロー</a:t>
            </a:r>
            <a:endParaRPr lang="en-US" altLang="ja-JP" sz="2000"/>
          </a:p>
        </p:txBody>
      </p:sp>
      <p:cxnSp>
        <p:nvCxnSpPr>
          <p:cNvPr id="68" name="図形 15"/>
          <p:cNvCxnSpPr>
            <a:endCxn id="58" idx="1"/>
          </p:cNvCxnSpPr>
          <p:nvPr/>
        </p:nvCxnSpPr>
        <p:spPr>
          <a:xfrm flipV="1">
            <a:off x="3467100" y="2643188"/>
            <a:ext cx="1347788" cy="0"/>
          </a:xfrm>
          <a:prstGeom prst="bentConnector3">
            <a:avLst>
              <a:gd name="adj1" fmla="val 50000"/>
            </a:avLst>
          </a:prstGeom>
          <a:ln w="5715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3493" name="Object 2"/>
          <p:cNvGraphicFramePr>
            <a:graphicFrameLocks noChangeAspect="1"/>
          </p:cNvGraphicFramePr>
          <p:nvPr/>
        </p:nvGraphicFramePr>
        <p:xfrm>
          <a:off x="823913" y="2316163"/>
          <a:ext cx="593725" cy="773112"/>
        </p:xfrm>
        <a:graphic>
          <a:graphicData uri="http://schemas.openxmlformats.org/presentationml/2006/ole">
            <p:oleObj spid="_x0000_s63493" name="Visio" r:id="rId4" imgW="593750" imgH="773887" progId="">
              <p:embed/>
            </p:oleObj>
          </a:graphicData>
        </a:graphic>
      </p:graphicFrame>
      <p:sp>
        <p:nvSpPr>
          <p:cNvPr id="70" name="Text Box 7"/>
          <p:cNvSpPr txBox="1">
            <a:spLocks noChangeArrowheads="1"/>
          </p:cNvSpPr>
          <p:nvPr/>
        </p:nvSpPr>
        <p:spPr bwMode="auto">
          <a:xfrm>
            <a:off x="285750" y="1571625"/>
            <a:ext cx="163353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ja-JP" altLang="en-US" sz="2800" dirty="0">
                <a:solidFill>
                  <a:schemeClr val="bg2"/>
                </a:solidFill>
                <a:latin typeface="+mn-ea"/>
                <a:ea typeface="+mn-ea"/>
              </a:rPr>
              <a:t>新規</a:t>
            </a:r>
            <a:r>
              <a:rPr lang="en-US" altLang="ja-JP" sz="2800" dirty="0">
                <a:solidFill>
                  <a:schemeClr val="bg2"/>
                </a:solidFill>
                <a:ea typeface="ＭＳ Ｐゴシック" pitchFamily="50" charset="-128"/>
              </a:rPr>
              <a:t/>
            </a:r>
            <a:br>
              <a:rPr lang="en-US" altLang="ja-JP" sz="2800" dirty="0">
                <a:solidFill>
                  <a:schemeClr val="bg2"/>
                </a:solidFill>
                <a:ea typeface="ＭＳ Ｐゴシック" pitchFamily="50" charset="-128"/>
              </a:rPr>
            </a:br>
            <a:r>
              <a:rPr lang="ja-JP" altLang="en-US" dirty="0">
                <a:solidFill>
                  <a:schemeClr val="bg2"/>
                </a:solidFill>
                <a:ea typeface="ＭＳ Ｐゴシック" pitchFamily="50" charset="-128"/>
              </a:rPr>
              <a:t>（読者</a:t>
            </a:r>
            <a:r>
              <a:rPr lang="en-US" altLang="ja-JP" dirty="0">
                <a:solidFill>
                  <a:schemeClr val="bg2"/>
                </a:solidFill>
                <a:ea typeface="ＭＳ Ｐゴシック" pitchFamily="50" charset="-128"/>
              </a:rPr>
              <a:t>/</a:t>
            </a:r>
            <a:r>
              <a:rPr lang="ja-JP" altLang="en-US" dirty="0">
                <a:solidFill>
                  <a:schemeClr val="bg2"/>
                </a:solidFill>
                <a:ea typeface="ＭＳ Ｐゴシック" pitchFamily="50" charset="-128"/>
              </a:rPr>
              <a:t>参加者）</a:t>
            </a:r>
            <a:endParaRPr lang="en-US" altLang="ja-JP" dirty="0">
              <a:solidFill>
                <a:schemeClr val="bg2"/>
              </a:solidFill>
              <a:ea typeface="ＭＳ Ｐゴシック" pitchFamily="50" charset="-128"/>
            </a:endParaRPr>
          </a:p>
        </p:txBody>
      </p:sp>
      <p:sp>
        <p:nvSpPr>
          <p:cNvPr id="72" name="角丸四角形 71"/>
          <p:cNvSpPr/>
          <p:nvPr/>
        </p:nvSpPr>
        <p:spPr>
          <a:xfrm>
            <a:off x="7350125" y="4429125"/>
            <a:ext cx="1214438" cy="85725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800" dirty="0">
                <a:solidFill>
                  <a:schemeClr val="bg2"/>
                </a:solidFill>
                <a:latin typeface="+mj-ea"/>
                <a:ea typeface="+mj-ea"/>
              </a:rPr>
              <a:t>検索</a:t>
            </a:r>
          </a:p>
        </p:txBody>
      </p:sp>
      <p:cxnSp>
        <p:nvCxnSpPr>
          <p:cNvPr id="73" name="図形 15"/>
          <p:cNvCxnSpPr>
            <a:stCxn id="72" idx="1"/>
            <a:endCxn id="85" idx="3"/>
          </p:cNvCxnSpPr>
          <p:nvPr/>
        </p:nvCxnSpPr>
        <p:spPr>
          <a:xfrm rot="10800000" flipV="1">
            <a:off x="6421438" y="4857750"/>
            <a:ext cx="928687" cy="357188"/>
          </a:xfrm>
          <a:prstGeom prst="straightConnector1">
            <a:avLst/>
          </a:prstGeom>
          <a:ln w="12700">
            <a:solidFill>
              <a:schemeClr val="bg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図形 50"/>
          <p:cNvCxnSpPr>
            <a:endCxn id="72" idx="0"/>
          </p:cNvCxnSpPr>
          <p:nvPr/>
        </p:nvCxnSpPr>
        <p:spPr>
          <a:xfrm rot="16200000" flipH="1">
            <a:off x="7278688" y="3749675"/>
            <a:ext cx="1357312" cy="1588"/>
          </a:xfrm>
          <a:prstGeom prst="bentConnector3">
            <a:avLst>
              <a:gd name="adj1" fmla="val 50000"/>
            </a:avLst>
          </a:prstGeom>
          <a:ln w="12700">
            <a:solidFill>
              <a:schemeClr val="bg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角丸四角形 77"/>
          <p:cNvSpPr/>
          <p:nvPr/>
        </p:nvSpPr>
        <p:spPr>
          <a:xfrm>
            <a:off x="6253163" y="3214688"/>
            <a:ext cx="1214437" cy="85725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800" dirty="0">
                <a:solidFill>
                  <a:schemeClr val="tx1"/>
                </a:solidFill>
                <a:latin typeface="+mj-ea"/>
                <a:ea typeface="+mj-ea"/>
              </a:rPr>
              <a:t>外部</a:t>
            </a:r>
            <a:r>
              <a:rPr lang="en-US" altLang="ja-JP" sz="2800" dirty="0">
                <a:solidFill>
                  <a:schemeClr val="tx1"/>
                </a:solidFill>
                <a:latin typeface="+mj-ea"/>
                <a:ea typeface="+mj-ea"/>
              </a:rPr>
              <a:t/>
            </a:r>
            <a:br>
              <a:rPr lang="en-US" altLang="ja-JP" sz="2800" dirty="0">
                <a:solidFill>
                  <a:schemeClr val="tx1"/>
                </a:solidFill>
                <a:latin typeface="+mj-ea"/>
                <a:ea typeface="+mj-ea"/>
              </a:rPr>
            </a:br>
            <a:r>
              <a:rPr lang="ja-JP" altLang="en-US" sz="2800" dirty="0">
                <a:solidFill>
                  <a:schemeClr val="tx1"/>
                </a:solidFill>
                <a:latin typeface="+mj-ea"/>
                <a:ea typeface="+mj-ea"/>
              </a:rPr>
              <a:t>サイト</a:t>
            </a:r>
          </a:p>
        </p:txBody>
      </p:sp>
      <p:cxnSp>
        <p:nvCxnSpPr>
          <p:cNvPr id="79" name="図形 15"/>
          <p:cNvCxnSpPr>
            <a:stCxn id="78" idx="2"/>
          </p:cNvCxnSpPr>
          <p:nvPr/>
        </p:nvCxnSpPr>
        <p:spPr>
          <a:xfrm rot="5400000">
            <a:off x="6449219" y="4018757"/>
            <a:ext cx="357187" cy="463550"/>
          </a:xfrm>
          <a:prstGeom prst="straightConnector1">
            <a:avLst/>
          </a:prstGeom>
          <a:ln w="5715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図形 50"/>
          <p:cNvCxnSpPr>
            <a:endCxn id="78" idx="0"/>
          </p:cNvCxnSpPr>
          <p:nvPr/>
        </p:nvCxnSpPr>
        <p:spPr>
          <a:xfrm rot="10800000" flipV="1">
            <a:off x="6859588" y="2786063"/>
            <a:ext cx="760412" cy="428625"/>
          </a:xfrm>
          <a:prstGeom prst="bentConnector2">
            <a:avLst/>
          </a:prstGeom>
          <a:ln w="5715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メモ 81"/>
          <p:cNvSpPr/>
          <p:nvPr/>
        </p:nvSpPr>
        <p:spPr>
          <a:xfrm>
            <a:off x="5027613" y="5000625"/>
            <a:ext cx="1143000" cy="785813"/>
          </a:xfrm>
          <a:prstGeom prst="foldedCorner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bIns="0" anchor="ctr"/>
          <a:lstStyle/>
          <a:p>
            <a:pPr algn="ctr">
              <a:defRPr/>
            </a:pPr>
            <a:r>
              <a:rPr lang="ja-JP" altLang="en-US" sz="2800" dirty="0">
                <a:solidFill>
                  <a:schemeClr val="tx1"/>
                </a:solidFill>
              </a:rPr>
              <a:t>記事</a:t>
            </a:r>
          </a:p>
        </p:txBody>
      </p:sp>
      <p:sp>
        <p:nvSpPr>
          <p:cNvPr id="83" name="メモ 82"/>
          <p:cNvSpPr/>
          <p:nvPr/>
        </p:nvSpPr>
        <p:spPr>
          <a:xfrm>
            <a:off x="2063750" y="4500563"/>
            <a:ext cx="1143000" cy="785812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bIns="0" anchor="ctr"/>
          <a:lstStyle/>
          <a:p>
            <a:pPr algn="ctr">
              <a:defRPr/>
            </a:pPr>
            <a:r>
              <a:rPr lang="en-US" altLang="ja-JP" sz="2800" dirty="0">
                <a:solidFill>
                  <a:schemeClr val="bg2"/>
                </a:solidFill>
              </a:rPr>
              <a:t>TOP</a:t>
            </a:r>
            <a:endParaRPr lang="ja-JP" altLang="en-US" sz="2800" dirty="0">
              <a:solidFill>
                <a:schemeClr val="bg2"/>
              </a:solidFill>
            </a:endParaRPr>
          </a:p>
        </p:txBody>
      </p:sp>
      <p:cxnSp>
        <p:nvCxnSpPr>
          <p:cNvPr id="84" name="図形 15"/>
          <p:cNvCxnSpPr>
            <a:stCxn id="83" idx="3"/>
            <a:endCxn id="82" idx="1"/>
          </p:cNvCxnSpPr>
          <p:nvPr/>
        </p:nvCxnSpPr>
        <p:spPr>
          <a:xfrm>
            <a:off x="3206750" y="4894263"/>
            <a:ext cx="1820863" cy="498475"/>
          </a:xfrm>
          <a:prstGeom prst="straightConnector1">
            <a:avLst/>
          </a:prstGeom>
          <a:ln w="12700">
            <a:solidFill>
              <a:schemeClr val="bg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角丸四角形 84"/>
          <p:cNvSpPr/>
          <p:nvPr/>
        </p:nvSpPr>
        <p:spPr>
          <a:xfrm>
            <a:off x="1838325" y="4286250"/>
            <a:ext cx="4583113" cy="1857375"/>
          </a:xfrm>
          <a:prstGeom prst="roundRect">
            <a:avLst/>
          </a:prstGeom>
          <a:noFill/>
          <a:ln w="571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8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cxnSp>
        <p:nvCxnSpPr>
          <p:cNvPr id="86" name="図形 15"/>
          <p:cNvCxnSpPr>
            <a:endCxn id="83" idx="1"/>
          </p:cNvCxnSpPr>
          <p:nvPr/>
        </p:nvCxnSpPr>
        <p:spPr>
          <a:xfrm rot="16200000" flipH="1">
            <a:off x="1013618" y="3844132"/>
            <a:ext cx="893763" cy="1206500"/>
          </a:xfrm>
          <a:prstGeom prst="bentConnector2">
            <a:avLst/>
          </a:prstGeom>
          <a:ln w="12700">
            <a:solidFill>
              <a:schemeClr val="bg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518" name="Text Box 7"/>
          <p:cNvSpPr txBox="1">
            <a:spLocks noChangeArrowheads="1"/>
          </p:cNvSpPr>
          <p:nvPr/>
        </p:nvSpPr>
        <p:spPr bwMode="auto">
          <a:xfrm>
            <a:off x="857250" y="4000500"/>
            <a:ext cx="90328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400">
                <a:solidFill>
                  <a:schemeClr val="bg2"/>
                </a:solidFill>
              </a:rPr>
              <a:t>著者紹介</a:t>
            </a:r>
            <a:r>
              <a:rPr lang="en-US" altLang="ja-JP" sz="1400">
                <a:solidFill>
                  <a:schemeClr val="bg2"/>
                </a:solidFill>
              </a:rPr>
              <a:t/>
            </a:r>
            <a:br>
              <a:rPr lang="en-US" altLang="ja-JP" sz="1400">
                <a:solidFill>
                  <a:schemeClr val="bg2"/>
                </a:solidFill>
              </a:rPr>
            </a:br>
            <a:r>
              <a:rPr lang="ja-JP" altLang="en-US" sz="1400">
                <a:solidFill>
                  <a:schemeClr val="bg2"/>
                </a:solidFill>
              </a:rPr>
              <a:t>の</a:t>
            </a:r>
            <a:r>
              <a:rPr lang="en-US" altLang="ja-JP" sz="1400">
                <a:solidFill>
                  <a:schemeClr val="bg2"/>
                </a:solidFill>
              </a:rPr>
              <a:t>URL</a:t>
            </a:r>
            <a:r>
              <a:rPr lang="ja-JP" altLang="en-US" sz="1400">
                <a:solidFill>
                  <a:schemeClr val="bg2"/>
                </a:solidFill>
              </a:rPr>
              <a:t>を</a:t>
            </a:r>
            <a:r>
              <a:rPr lang="en-US" altLang="ja-JP" sz="1400">
                <a:solidFill>
                  <a:schemeClr val="bg2"/>
                </a:solidFill>
              </a:rPr>
              <a:t/>
            </a:r>
            <a:br>
              <a:rPr lang="en-US" altLang="ja-JP" sz="1400">
                <a:solidFill>
                  <a:schemeClr val="bg2"/>
                </a:solidFill>
              </a:rPr>
            </a:br>
            <a:r>
              <a:rPr lang="ja-JP" altLang="en-US" sz="1400">
                <a:solidFill>
                  <a:schemeClr val="bg2"/>
                </a:solidFill>
              </a:rPr>
              <a:t>クリック</a:t>
            </a:r>
            <a:endParaRPr lang="en-US" altLang="ja-JP" sz="1400">
              <a:solidFill>
                <a:schemeClr val="bg2"/>
              </a:solidFill>
            </a:endParaRPr>
          </a:p>
        </p:txBody>
      </p:sp>
      <p:sp>
        <p:nvSpPr>
          <p:cNvPr id="88" name="角丸四角形 87"/>
          <p:cNvSpPr/>
          <p:nvPr/>
        </p:nvSpPr>
        <p:spPr>
          <a:xfrm>
            <a:off x="500063" y="3143250"/>
            <a:ext cx="1143000" cy="8572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ja-JP" altLang="en-US" sz="2800" dirty="0">
                <a:solidFill>
                  <a:schemeClr val="bg2"/>
                </a:solidFill>
                <a:latin typeface="+mj-ea"/>
                <a:ea typeface="+mj-ea"/>
              </a:rPr>
              <a:t>記事</a:t>
            </a:r>
            <a:r>
              <a:rPr lang="en-US" altLang="ja-JP" sz="2800" dirty="0">
                <a:solidFill>
                  <a:schemeClr val="bg2"/>
                </a:solidFill>
                <a:latin typeface="+mj-ea"/>
                <a:ea typeface="+mj-ea"/>
              </a:rPr>
              <a:t/>
            </a:r>
            <a:br>
              <a:rPr lang="en-US" altLang="ja-JP" sz="2800" dirty="0">
                <a:solidFill>
                  <a:schemeClr val="bg2"/>
                </a:solidFill>
                <a:latin typeface="+mj-ea"/>
                <a:ea typeface="+mj-ea"/>
              </a:rPr>
            </a:br>
            <a:r>
              <a:rPr lang="ja-JP" altLang="en-US" sz="1400" dirty="0">
                <a:solidFill>
                  <a:schemeClr val="bg2"/>
                </a:solidFill>
                <a:latin typeface="+mj-ea"/>
                <a:ea typeface="+mj-ea"/>
              </a:rPr>
              <a:t>（外部サイト）</a:t>
            </a:r>
          </a:p>
        </p:txBody>
      </p:sp>
      <p:graphicFrame>
        <p:nvGraphicFramePr>
          <p:cNvPr id="63494" name="Object 6"/>
          <p:cNvGraphicFramePr>
            <a:graphicFrameLocks noChangeAspect="1"/>
          </p:cNvGraphicFramePr>
          <p:nvPr/>
        </p:nvGraphicFramePr>
        <p:xfrm>
          <a:off x="7661275" y="2286000"/>
          <a:ext cx="593725" cy="773113"/>
        </p:xfrm>
        <a:graphic>
          <a:graphicData uri="http://schemas.openxmlformats.org/presentationml/2006/ole">
            <p:oleObj spid="_x0000_s63494" name="Visio" r:id="rId5" imgW="593750" imgH="773887" progId="">
              <p:embed/>
            </p:oleObj>
          </a:graphicData>
        </a:graphic>
      </p:graphicFrame>
      <p:sp>
        <p:nvSpPr>
          <p:cNvPr id="91" name="Text Box 7"/>
          <p:cNvSpPr txBox="1">
            <a:spLocks noChangeArrowheads="1"/>
          </p:cNvSpPr>
          <p:nvPr/>
        </p:nvSpPr>
        <p:spPr bwMode="auto">
          <a:xfrm>
            <a:off x="7253288" y="1530350"/>
            <a:ext cx="1462087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ja-JP" altLang="en-US" sz="2800" dirty="0">
                <a:solidFill>
                  <a:schemeClr val="accent2"/>
                </a:solidFill>
                <a:latin typeface="+mn-ea"/>
                <a:ea typeface="+mn-ea"/>
              </a:rPr>
              <a:t>新規</a:t>
            </a:r>
            <a:r>
              <a:rPr lang="en-US" altLang="ja-JP" sz="2800" dirty="0">
                <a:ea typeface="ＭＳ Ｐゴシック" pitchFamily="50" charset="-128"/>
              </a:rPr>
              <a:t/>
            </a:r>
            <a:br>
              <a:rPr lang="en-US" altLang="ja-JP" sz="2800" dirty="0">
                <a:ea typeface="ＭＳ Ｐゴシック" pitchFamily="50" charset="-128"/>
              </a:rPr>
            </a:br>
            <a:r>
              <a:rPr lang="ja-JP" altLang="en-US" dirty="0">
                <a:ea typeface="ＭＳ Ｐゴシック" pitchFamily="50" charset="-128"/>
              </a:rPr>
              <a:t>（目的ありき）</a:t>
            </a:r>
            <a:endParaRPr lang="en-US" altLang="ja-JP" dirty="0">
              <a:ea typeface="ＭＳ Ｐゴシック" pitchFamily="50" charset="-128"/>
            </a:endParaRPr>
          </a:p>
        </p:txBody>
      </p:sp>
      <p:sp>
        <p:nvSpPr>
          <p:cNvPr id="63521" name="Text Box 7"/>
          <p:cNvSpPr txBox="1">
            <a:spLocks noChangeArrowheads="1"/>
          </p:cNvSpPr>
          <p:nvPr/>
        </p:nvSpPr>
        <p:spPr bwMode="auto">
          <a:xfrm>
            <a:off x="6345238" y="2143125"/>
            <a:ext cx="1035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000"/>
              <a:t>間接</a:t>
            </a:r>
            <a:r>
              <a:rPr lang="en-US" altLang="ja-JP" sz="2000"/>
              <a:t>RT</a:t>
            </a:r>
          </a:p>
        </p:txBody>
      </p:sp>
      <p:cxnSp>
        <p:nvCxnSpPr>
          <p:cNvPr id="93" name="図形 50"/>
          <p:cNvCxnSpPr>
            <a:endCxn id="58" idx="3"/>
          </p:cNvCxnSpPr>
          <p:nvPr/>
        </p:nvCxnSpPr>
        <p:spPr>
          <a:xfrm rot="10800000">
            <a:off x="6386513" y="2643188"/>
            <a:ext cx="1304925" cy="0"/>
          </a:xfrm>
          <a:prstGeom prst="bentConnector3">
            <a:avLst>
              <a:gd name="adj1" fmla="val 50000"/>
            </a:avLst>
          </a:prstGeom>
          <a:ln w="5715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図形 15"/>
          <p:cNvCxnSpPr>
            <a:endCxn id="88" idx="3"/>
          </p:cNvCxnSpPr>
          <p:nvPr/>
        </p:nvCxnSpPr>
        <p:spPr>
          <a:xfrm rot="10800000">
            <a:off x="1643063" y="3571875"/>
            <a:ext cx="1357312" cy="642938"/>
          </a:xfrm>
          <a:prstGeom prst="straightConnector1">
            <a:avLst/>
          </a:prstGeom>
          <a:ln w="28575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 Box 7"/>
          <p:cNvSpPr txBox="1">
            <a:spLocks noChangeArrowheads="1"/>
          </p:cNvSpPr>
          <p:nvPr/>
        </p:nvSpPr>
        <p:spPr bwMode="auto">
          <a:xfrm>
            <a:off x="2446338" y="1793875"/>
            <a:ext cx="13192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ja-JP" altLang="en-US" sz="2800" dirty="0">
                <a:solidFill>
                  <a:schemeClr val="accent2"/>
                </a:solidFill>
                <a:latin typeface="+mn-ea"/>
                <a:ea typeface="+mn-ea"/>
              </a:rPr>
              <a:t>リピータ</a:t>
            </a:r>
            <a:endParaRPr lang="en-US" altLang="ja-JP" sz="2800" dirty="0">
              <a:solidFill>
                <a:schemeClr val="accent2"/>
              </a:solidFill>
              <a:latin typeface="+mn-ea"/>
              <a:ea typeface="+mn-ea"/>
            </a:endParaRPr>
          </a:p>
        </p:txBody>
      </p:sp>
      <p:cxnSp>
        <p:nvCxnSpPr>
          <p:cNvPr id="97" name="図形 15"/>
          <p:cNvCxnSpPr>
            <a:endCxn id="99" idx="0"/>
          </p:cNvCxnSpPr>
          <p:nvPr/>
        </p:nvCxnSpPr>
        <p:spPr>
          <a:xfrm rot="16200000" flipH="1">
            <a:off x="2881312" y="3538538"/>
            <a:ext cx="1808163" cy="636588"/>
          </a:xfrm>
          <a:prstGeom prst="bentConnector3">
            <a:avLst>
              <a:gd name="adj1" fmla="val -1189"/>
            </a:avLst>
          </a:prstGeom>
          <a:ln w="5715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3495" name="Object 10"/>
          <p:cNvGraphicFramePr>
            <a:graphicFrameLocks noChangeAspect="1"/>
          </p:cNvGraphicFramePr>
          <p:nvPr/>
        </p:nvGraphicFramePr>
        <p:xfrm>
          <a:off x="2874963" y="2246313"/>
          <a:ext cx="593725" cy="773112"/>
        </p:xfrm>
        <a:graphic>
          <a:graphicData uri="http://schemas.openxmlformats.org/presentationml/2006/ole">
            <p:oleObj spid="_x0000_s63495" name="Visio" r:id="rId6" imgW="593750" imgH="773887" progId="">
              <p:embed/>
            </p:oleObj>
          </a:graphicData>
        </a:graphic>
      </p:graphicFrame>
      <p:sp>
        <p:nvSpPr>
          <p:cNvPr id="99" name="メモ 98"/>
          <p:cNvSpPr/>
          <p:nvPr/>
        </p:nvSpPr>
        <p:spPr>
          <a:xfrm>
            <a:off x="3532188" y="4760913"/>
            <a:ext cx="1143000" cy="785812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bIns="0" anchor="ctr"/>
          <a:lstStyle/>
          <a:p>
            <a:pPr algn="ctr">
              <a:defRPr/>
            </a:pPr>
            <a:r>
              <a:rPr lang="ja-JP" altLang="en-US" sz="2800" dirty="0">
                <a:solidFill>
                  <a:schemeClr val="tx1"/>
                </a:solidFill>
              </a:rPr>
              <a:t>ブログ</a:t>
            </a:r>
          </a:p>
        </p:txBody>
      </p:sp>
      <p:sp>
        <p:nvSpPr>
          <p:cNvPr id="100" name="角丸四角形 99"/>
          <p:cNvSpPr/>
          <p:nvPr/>
        </p:nvSpPr>
        <p:spPr>
          <a:xfrm>
            <a:off x="3386138" y="3381375"/>
            <a:ext cx="1425575" cy="4762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612000" tIns="0" rIns="108000" bIns="0" anchor="ctr">
            <a:spAutoFit/>
          </a:bodyPr>
          <a:lstStyle/>
          <a:p>
            <a:pPr algn="ctr">
              <a:defRPr/>
            </a:pPr>
            <a:r>
              <a:rPr lang="en-US" altLang="ja-JP" sz="2800" dirty="0">
                <a:solidFill>
                  <a:schemeClr val="tx1"/>
                </a:solidFill>
                <a:latin typeface="+mj-ea"/>
                <a:ea typeface="+mj-ea"/>
              </a:rPr>
              <a:t>RSS</a:t>
            </a:r>
            <a:endParaRPr lang="ja-JP" altLang="en-US" sz="28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6352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63925" y="3402013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2089150" y="2928938"/>
            <a:ext cx="1839913" cy="811212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44000" tIns="36000" rIns="144000" bIns="36000">
            <a:spAutoFit/>
          </a:bodyPr>
          <a:lstStyle/>
          <a:p>
            <a:pPr marL="285750" indent="-285750" eaLnBrk="0" hangingPunct="0">
              <a:spcBef>
                <a:spcPct val="50000"/>
              </a:spcBef>
              <a:buSzPct val="75000"/>
              <a:buFont typeface="Wingdings" pitchFamily="2" charset="2"/>
              <a:buChar char="l"/>
              <a:defRPr/>
            </a:pPr>
            <a:r>
              <a:rPr lang="en-US" altLang="ja-JP" sz="2400" dirty="0">
                <a:latin typeface="+mn-ea"/>
                <a:ea typeface="+mn-ea"/>
              </a:rPr>
              <a:t>RSS</a:t>
            </a:r>
            <a:r>
              <a:rPr lang="ja-JP" altLang="en-US" sz="2400" dirty="0">
                <a:latin typeface="+mn-ea"/>
                <a:ea typeface="+mn-ea"/>
              </a:rPr>
              <a:t>の</a:t>
            </a:r>
            <a:r>
              <a:rPr lang="en-US" altLang="ja-JP" sz="2400" dirty="0">
                <a:latin typeface="+mn-ea"/>
                <a:ea typeface="+mn-ea"/>
              </a:rPr>
              <a:t/>
            </a:r>
            <a:br>
              <a:rPr lang="en-US" altLang="ja-JP" sz="2400" dirty="0">
                <a:latin typeface="+mn-ea"/>
                <a:ea typeface="+mn-ea"/>
              </a:rPr>
            </a:br>
            <a:r>
              <a:rPr lang="ja-JP" altLang="en-US" sz="2400" dirty="0">
                <a:latin typeface="+mn-ea"/>
                <a:ea typeface="+mn-ea"/>
              </a:rPr>
              <a:t>クリック率</a:t>
            </a:r>
          </a:p>
        </p:txBody>
      </p:sp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4581525" y="1433513"/>
            <a:ext cx="1811338" cy="995362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44000" tIns="36000" rIns="144000" bIns="36000">
            <a:spAutoFit/>
          </a:bodyPr>
          <a:lstStyle/>
          <a:p>
            <a:pPr marL="285750" indent="-285750" eaLnBrk="0" hangingPunct="0">
              <a:spcBef>
                <a:spcPct val="50000"/>
              </a:spcBef>
              <a:buSzPct val="75000"/>
              <a:buFont typeface="Wingdings" pitchFamily="2" charset="2"/>
              <a:buChar char="l"/>
              <a:defRPr/>
            </a:pPr>
            <a:r>
              <a:rPr lang="ja-JP" altLang="en-US" sz="2400" dirty="0">
                <a:latin typeface="+mn-ea"/>
                <a:ea typeface="+mn-ea"/>
              </a:rPr>
              <a:t>言及回数</a:t>
            </a:r>
            <a:endParaRPr lang="en-US" altLang="ja-JP" sz="2400" dirty="0">
              <a:latin typeface="+mn-ea"/>
              <a:ea typeface="+mn-ea"/>
            </a:endParaRPr>
          </a:p>
          <a:p>
            <a:pPr marL="285750" indent="-285750" eaLnBrk="0" hangingPunct="0">
              <a:spcBef>
                <a:spcPct val="50000"/>
              </a:spcBef>
              <a:buSzPct val="75000"/>
              <a:buFont typeface="Wingdings" pitchFamily="2" charset="2"/>
              <a:buChar char="l"/>
              <a:defRPr/>
            </a:pPr>
            <a:r>
              <a:rPr lang="en-US" altLang="ja-JP" sz="2400" dirty="0">
                <a:latin typeface="+mn-ea"/>
                <a:ea typeface="+mn-ea"/>
              </a:rPr>
              <a:t>RT</a:t>
            </a:r>
            <a:r>
              <a:rPr lang="ja-JP" altLang="en-US" sz="2400" dirty="0">
                <a:latin typeface="+mn-ea"/>
                <a:ea typeface="+mn-ea"/>
              </a:rPr>
              <a:t>回数</a:t>
            </a:r>
          </a:p>
        </p:txBody>
      </p:sp>
      <p:sp>
        <p:nvSpPr>
          <p:cNvPr id="45" name="Text Box 5"/>
          <p:cNvSpPr txBox="1">
            <a:spLocks noChangeArrowheads="1"/>
          </p:cNvSpPr>
          <p:nvPr/>
        </p:nvSpPr>
        <p:spPr bwMode="auto">
          <a:xfrm>
            <a:off x="6000750" y="3143250"/>
            <a:ext cx="1630363" cy="81121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44000" tIns="36000" rIns="144000" bIns="36000">
            <a:spAutoFit/>
          </a:bodyPr>
          <a:lstStyle/>
          <a:p>
            <a:pPr marL="285750" indent="-285750" eaLnBrk="0" hangingPunct="0">
              <a:spcBef>
                <a:spcPct val="50000"/>
              </a:spcBef>
              <a:buSzPct val="75000"/>
              <a:buFont typeface="Wingdings" pitchFamily="2" charset="2"/>
              <a:buChar char="l"/>
              <a:defRPr/>
            </a:pPr>
            <a:r>
              <a:rPr lang="ja-JP" altLang="en-US" sz="2400" dirty="0">
                <a:latin typeface="+mn-ea"/>
                <a:ea typeface="+mn-ea"/>
              </a:rPr>
              <a:t>被リンク</a:t>
            </a:r>
            <a:r>
              <a:rPr lang="en-US" altLang="ja-JP" sz="2400" dirty="0">
                <a:latin typeface="+mn-ea"/>
                <a:ea typeface="+mn-ea"/>
              </a:rPr>
              <a:t/>
            </a:r>
            <a:br>
              <a:rPr lang="en-US" altLang="ja-JP" sz="2400" dirty="0">
                <a:latin typeface="+mn-ea"/>
                <a:ea typeface="+mn-ea"/>
              </a:rPr>
            </a:br>
            <a:r>
              <a:rPr lang="ja-JP" altLang="en-US" sz="2400" dirty="0">
                <a:latin typeface="+mn-ea"/>
                <a:ea typeface="+mn-ea"/>
              </a:rPr>
              <a:t>の本数</a:t>
            </a:r>
          </a:p>
        </p:txBody>
      </p:sp>
      <p:sp>
        <p:nvSpPr>
          <p:cNvPr id="46" name="Text Box 5"/>
          <p:cNvSpPr txBox="1">
            <a:spLocks noChangeArrowheads="1"/>
          </p:cNvSpPr>
          <p:nvPr/>
        </p:nvSpPr>
        <p:spPr bwMode="auto">
          <a:xfrm>
            <a:off x="5286375" y="5643563"/>
            <a:ext cx="1809750" cy="995362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44000" tIns="36000" rIns="144000" bIns="36000">
            <a:spAutoFit/>
          </a:bodyPr>
          <a:lstStyle/>
          <a:p>
            <a:pPr marL="285750" indent="-285750" eaLnBrk="0" hangingPunct="0">
              <a:spcBef>
                <a:spcPct val="50000"/>
              </a:spcBef>
              <a:buSzPct val="75000"/>
              <a:buFont typeface="Wingdings" pitchFamily="2" charset="2"/>
              <a:buChar char="l"/>
              <a:defRPr/>
            </a:pPr>
            <a:r>
              <a:rPr lang="ja-JP" altLang="en-US" sz="2400" dirty="0">
                <a:latin typeface="+mn-ea"/>
                <a:ea typeface="+mn-ea"/>
              </a:rPr>
              <a:t>訪問</a:t>
            </a:r>
            <a:endParaRPr lang="en-US" altLang="ja-JP" sz="2400" dirty="0">
              <a:latin typeface="+mn-ea"/>
              <a:ea typeface="+mn-ea"/>
            </a:endParaRPr>
          </a:p>
          <a:p>
            <a:pPr marL="285750" indent="-285750" eaLnBrk="0" hangingPunct="0">
              <a:spcBef>
                <a:spcPct val="50000"/>
              </a:spcBef>
              <a:buSzPct val="75000"/>
              <a:buFont typeface="Wingdings" pitchFamily="2" charset="2"/>
              <a:buChar char="l"/>
              <a:defRPr/>
            </a:pPr>
            <a:r>
              <a:rPr lang="ja-JP" altLang="en-US" sz="2400" dirty="0">
                <a:latin typeface="+mn-ea"/>
                <a:ea typeface="+mn-ea"/>
              </a:rPr>
              <a:t>訪問者数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1" animBg="1"/>
      <p:bldP spid="44" grpId="1" animBg="1"/>
      <p:bldP spid="45" grpId="1" animBg="1"/>
      <p:bldP spid="46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予測と実際の差は？・・・ナットク</a:t>
            </a:r>
            <a:endParaRPr lang="ja-JP" altLang="en-US" smtClean="0"/>
          </a:p>
        </p:txBody>
      </p:sp>
      <p:sp>
        <p:nvSpPr>
          <p:cNvPr id="69634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ea typeface="ＭＳ Ｐゴシック" charset="-128"/>
              </a:rPr>
              <a:t>© 2010 Makoto Shimizu	</a:t>
            </a:r>
            <a:fld id="{3C9C3E14-81A1-4058-8A4F-B1E1A8285346}" type="slidenum">
              <a:rPr lang="en-US" altLang="ja-JP" smtClean="0">
                <a:ea typeface="ＭＳ Ｐゴシック" charset="-128"/>
              </a:rPr>
              <a:pPr/>
              <a:t>42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69635" name="Rectangle 4"/>
          <p:cNvSpPr>
            <a:spLocks noChangeArrowheads="1"/>
          </p:cNvSpPr>
          <p:nvPr/>
        </p:nvSpPr>
        <p:spPr bwMode="auto">
          <a:xfrm>
            <a:off x="971550" y="33338"/>
            <a:ext cx="75136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2400">
                <a:solidFill>
                  <a:schemeClr val="bg1"/>
                </a:solidFill>
              </a:rPr>
              <a:t>C</a:t>
            </a:r>
            <a:r>
              <a:rPr lang="ja-JP" altLang="en-US" sz="2400">
                <a:solidFill>
                  <a:schemeClr val="bg1"/>
                </a:solidFill>
              </a:rPr>
              <a:t>．事例：仮説の検証と最適化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2786063" y="4857750"/>
            <a:ext cx="5637212" cy="122555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252000" tIns="180000" rIns="252000" bIns="180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ja-JP" altLang="en-US" sz="2800" dirty="0">
                <a:latin typeface="+mn-ea"/>
                <a:ea typeface="+mn-ea"/>
              </a:rPr>
              <a:t>○講演のお知らせ</a:t>
            </a:r>
            <a:r>
              <a:rPr lang="ja-JP" altLang="en-US" sz="2800" dirty="0">
                <a:latin typeface="+mn-ea"/>
                <a:ea typeface="+mn-ea"/>
                <a:sym typeface="Wingdings"/>
              </a:rPr>
              <a:t></a:t>
            </a:r>
            <a:r>
              <a:rPr lang="en-US" altLang="ja-JP" sz="2800" dirty="0">
                <a:latin typeface="+mn-ea"/>
                <a:ea typeface="+mn-ea"/>
              </a:rPr>
              <a:t/>
            </a:r>
            <a:br>
              <a:rPr lang="en-US" altLang="ja-JP" sz="2800" dirty="0">
                <a:latin typeface="+mn-ea"/>
                <a:ea typeface="+mn-ea"/>
              </a:rPr>
            </a:br>
            <a:r>
              <a:rPr lang="ja-JP" altLang="en-US" sz="2800" dirty="0">
                <a:latin typeface="+mn-ea"/>
                <a:ea typeface="+mn-ea"/>
              </a:rPr>
              <a:t>△実践</a:t>
            </a:r>
            <a:r>
              <a:rPr lang="en-US" altLang="ja-JP" sz="2800" dirty="0">
                <a:latin typeface="+mn-ea"/>
                <a:ea typeface="+mn-ea"/>
              </a:rPr>
              <a:t>PRJ</a:t>
            </a:r>
            <a:r>
              <a:rPr lang="ja-JP" altLang="en-US" sz="2800" dirty="0">
                <a:latin typeface="+mn-ea"/>
                <a:ea typeface="+mn-ea"/>
              </a:rPr>
              <a:t>（</a:t>
            </a:r>
            <a:r>
              <a:rPr lang="en-US" altLang="ja-JP" sz="2800" dirty="0">
                <a:latin typeface="+mn-ea"/>
                <a:ea typeface="+mn-ea"/>
              </a:rPr>
              <a:t>SEO</a:t>
            </a:r>
            <a:r>
              <a:rPr lang="ja-JP" altLang="en-US" sz="2800" dirty="0">
                <a:latin typeface="+mn-ea"/>
                <a:ea typeface="+mn-ea"/>
              </a:rPr>
              <a:t>・アクセス解析）</a:t>
            </a:r>
            <a:r>
              <a:rPr lang="ja-JP" altLang="en-US" sz="2800" dirty="0">
                <a:latin typeface="+mn-ea"/>
                <a:ea typeface="+mn-ea"/>
                <a:sym typeface="Wingdings"/>
              </a:rPr>
              <a:t></a:t>
            </a:r>
            <a:endParaRPr lang="ja-JP" altLang="en-US" sz="2800" dirty="0">
              <a:latin typeface="+mn-ea"/>
              <a:ea typeface="+mn-ea"/>
            </a:endParaRPr>
          </a:p>
        </p:txBody>
      </p:sp>
      <p:sp>
        <p:nvSpPr>
          <p:cNvPr id="69637" name="Text Box 7"/>
          <p:cNvSpPr txBox="1">
            <a:spLocks noChangeArrowheads="1"/>
          </p:cNvSpPr>
          <p:nvPr/>
        </p:nvSpPr>
        <p:spPr bwMode="auto">
          <a:xfrm>
            <a:off x="5599113" y="4264025"/>
            <a:ext cx="29733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400"/>
              <a:t>計測期間：</a:t>
            </a:r>
            <a:r>
              <a:rPr lang="en-US" altLang="ja-JP" sz="1400"/>
              <a:t>2009-11-13</a:t>
            </a:r>
            <a:r>
              <a:rPr lang="ja-JP" altLang="en-US" sz="1400"/>
              <a:t>～</a:t>
            </a:r>
            <a:r>
              <a:rPr lang="en-US" altLang="ja-JP" sz="1400"/>
              <a:t>2010-02-18</a:t>
            </a:r>
          </a:p>
        </p:txBody>
      </p:sp>
      <p:graphicFrame>
        <p:nvGraphicFramePr>
          <p:cNvPr id="19" name="グラフ 18"/>
          <p:cNvGraphicFramePr/>
          <p:nvPr/>
        </p:nvGraphicFramePr>
        <p:xfrm>
          <a:off x="928662" y="1500174"/>
          <a:ext cx="5595977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963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1350" y="195103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直線矢印コネクタ 13"/>
          <p:cNvCxnSpPr/>
          <p:nvPr/>
        </p:nvCxnSpPr>
        <p:spPr>
          <a:xfrm rot="5400000" flipH="1" flipV="1">
            <a:off x="3398837" y="2287588"/>
            <a:ext cx="500063" cy="1588"/>
          </a:xfrm>
          <a:prstGeom prst="straightConnector1">
            <a:avLst/>
          </a:prstGeom>
          <a:ln w="57150" cap="sq">
            <a:solidFill>
              <a:schemeClr val="accent2"/>
            </a:solidFill>
            <a:miter lim="800000"/>
            <a:headEnd type="arrow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rot="5400000" flipH="1" flipV="1">
            <a:off x="1499394" y="2356644"/>
            <a:ext cx="714375" cy="1587"/>
          </a:xfrm>
          <a:prstGeom prst="line">
            <a:avLst/>
          </a:prstGeom>
          <a:ln w="57150" cap="sq">
            <a:solidFill>
              <a:schemeClr val="accent2"/>
            </a:solidFill>
            <a:miter lim="800000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642" name="テキスト ボックス 24"/>
          <p:cNvSpPr txBox="1">
            <a:spLocks noChangeArrowheads="1"/>
          </p:cNvSpPr>
          <p:nvPr/>
        </p:nvSpPr>
        <p:spPr bwMode="auto">
          <a:xfrm>
            <a:off x="6143625" y="1928813"/>
            <a:ext cx="1214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800"/>
              <a:t>RSS</a:t>
            </a:r>
            <a:endParaRPr lang="ja-JP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計測できる「ユーザー維持」効果の要素は？</a:t>
            </a:r>
            <a:endParaRPr lang="ja-JP" altLang="en-US" smtClean="0"/>
          </a:p>
        </p:txBody>
      </p:sp>
      <p:sp>
        <p:nvSpPr>
          <p:cNvPr id="29700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ea typeface="ＭＳ Ｐゴシック" charset="-128"/>
              </a:rPr>
              <a:t>© 2010 Makoto Shimizu	</a:t>
            </a:r>
            <a:fld id="{2EC16747-C9CA-420D-9A58-BB703703B444}" type="slidenum">
              <a:rPr lang="en-US" altLang="ja-JP" smtClean="0">
                <a:ea typeface="ＭＳ Ｐゴシック" charset="-128"/>
              </a:rPr>
              <a:pPr/>
              <a:t>43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29701" name="Rectangle 4"/>
          <p:cNvSpPr>
            <a:spLocks noChangeArrowheads="1"/>
          </p:cNvSpPr>
          <p:nvPr/>
        </p:nvSpPr>
        <p:spPr bwMode="auto">
          <a:xfrm>
            <a:off x="971550" y="33338"/>
            <a:ext cx="75136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2400">
                <a:solidFill>
                  <a:schemeClr val="bg1"/>
                </a:solidFill>
              </a:rPr>
              <a:t>C</a:t>
            </a:r>
            <a:r>
              <a:rPr lang="ja-JP" altLang="en-US" sz="2400">
                <a:solidFill>
                  <a:schemeClr val="bg1"/>
                </a:solidFill>
              </a:rPr>
              <a:t>．事例：仮説の検証と最適化</a:t>
            </a:r>
          </a:p>
        </p:txBody>
      </p:sp>
      <p:sp>
        <p:nvSpPr>
          <p:cNvPr id="8" name="ホームベース 7"/>
          <p:cNvSpPr/>
          <p:nvPr/>
        </p:nvSpPr>
        <p:spPr>
          <a:xfrm>
            <a:off x="4286250" y="4286250"/>
            <a:ext cx="1857375" cy="785813"/>
          </a:xfrm>
          <a:prstGeom prst="homePlate">
            <a:avLst>
              <a:gd name="adj" fmla="val 413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/>
          <a:lstStyle/>
          <a:p>
            <a:pPr algn="ctr">
              <a:defRPr/>
            </a:pPr>
            <a:r>
              <a:rPr lang="ja-JP" altLang="en-US" sz="2400" dirty="0"/>
              <a:t>再訪問</a:t>
            </a:r>
          </a:p>
        </p:txBody>
      </p:sp>
      <p:sp>
        <p:nvSpPr>
          <p:cNvPr id="9" name="ホームベース 8"/>
          <p:cNvSpPr/>
          <p:nvPr/>
        </p:nvSpPr>
        <p:spPr>
          <a:xfrm>
            <a:off x="1214438" y="2071688"/>
            <a:ext cx="3714750" cy="785812"/>
          </a:xfrm>
          <a:prstGeom prst="homePlate">
            <a:avLst>
              <a:gd name="adj" fmla="val 402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108000"/>
          <a:lstStyle/>
          <a:p>
            <a:pPr>
              <a:defRPr/>
            </a:pPr>
            <a:r>
              <a:rPr lang="ja-JP" altLang="en-US" sz="2400" dirty="0"/>
              <a:t>初回訪問</a:t>
            </a:r>
          </a:p>
        </p:txBody>
      </p:sp>
      <p:graphicFrame>
        <p:nvGraphicFramePr>
          <p:cNvPr id="29698" name="Object 10"/>
          <p:cNvGraphicFramePr>
            <a:graphicFrameLocks noChangeAspect="1"/>
          </p:cNvGraphicFramePr>
          <p:nvPr/>
        </p:nvGraphicFramePr>
        <p:xfrm>
          <a:off x="4000500" y="2643188"/>
          <a:ext cx="593725" cy="773112"/>
        </p:xfrm>
        <a:graphic>
          <a:graphicData uri="http://schemas.openxmlformats.org/presentationml/2006/ole">
            <p:oleObj spid="_x0000_s29698" name="Visio" r:id="rId3" imgW="593750" imgH="773887" progId="">
              <p:embed/>
            </p:oleObj>
          </a:graphicData>
        </a:graphic>
      </p:graphicFrame>
      <p:sp>
        <p:nvSpPr>
          <p:cNvPr id="15" name="円形吹き出し 14"/>
          <p:cNvSpPr/>
          <p:nvPr/>
        </p:nvSpPr>
        <p:spPr>
          <a:xfrm>
            <a:off x="4857750" y="2500313"/>
            <a:ext cx="1285875" cy="857250"/>
          </a:xfrm>
          <a:prstGeom prst="wedgeEllipseCallout">
            <a:avLst>
              <a:gd name="adj1" fmla="val -63325"/>
              <a:gd name="adj2" fmla="val 15376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anchor="ctr"/>
          <a:lstStyle/>
          <a:p>
            <a:pPr algn="ctr">
              <a:defRPr/>
            </a:pPr>
            <a:r>
              <a:rPr lang="ja-JP" altLang="en-US" sz="2400" dirty="0">
                <a:solidFill>
                  <a:schemeClr val="tx1"/>
                </a:solidFill>
                <a:latin typeface="+mj-ea"/>
                <a:ea typeface="+mj-ea"/>
              </a:rPr>
              <a:t>また</a:t>
            </a:r>
            <a:r>
              <a:rPr lang="en-US" altLang="ja-JP" sz="2400" dirty="0">
                <a:solidFill>
                  <a:schemeClr val="tx1"/>
                </a:solidFill>
                <a:latin typeface="+mj-ea"/>
                <a:ea typeface="+mj-ea"/>
              </a:rPr>
              <a:t/>
            </a:r>
            <a:br>
              <a:rPr lang="en-US" altLang="ja-JP" sz="2400" dirty="0">
                <a:solidFill>
                  <a:schemeClr val="tx1"/>
                </a:solidFill>
                <a:latin typeface="+mj-ea"/>
                <a:ea typeface="+mj-ea"/>
              </a:rPr>
            </a:br>
            <a:r>
              <a:rPr lang="ja-JP" altLang="en-US" sz="2400" dirty="0">
                <a:solidFill>
                  <a:schemeClr val="tx1"/>
                </a:solidFill>
                <a:latin typeface="+mj-ea"/>
                <a:ea typeface="+mj-ea"/>
              </a:rPr>
              <a:t>来よう</a:t>
            </a:r>
          </a:p>
        </p:txBody>
      </p:sp>
      <p:sp>
        <p:nvSpPr>
          <p:cNvPr id="16" name="円形吹き出し 15"/>
          <p:cNvSpPr/>
          <p:nvPr/>
        </p:nvSpPr>
        <p:spPr>
          <a:xfrm>
            <a:off x="3214688" y="1643063"/>
            <a:ext cx="1285875" cy="857250"/>
          </a:xfrm>
          <a:prstGeom prst="wedgeEllipseCallout">
            <a:avLst>
              <a:gd name="adj1" fmla="val 25982"/>
              <a:gd name="adj2" fmla="val 66352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800" dirty="0">
                <a:solidFill>
                  <a:schemeClr val="tx1"/>
                </a:solidFill>
                <a:latin typeface="+mj-ea"/>
                <a:ea typeface="+mj-ea"/>
              </a:rPr>
              <a:t>満足</a:t>
            </a:r>
          </a:p>
        </p:txBody>
      </p:sp>
      <p:pic>
        <p:nvPicPr>
          <p:cNvPr id="29706" name="Picture 7"/>
          <p:cNvPicPr>
            <a:picLocks noChangeAspect="1" noChangeArrowheads="1"/>
          </p:cNvPicPr>
          <p:nvPr/>
        </p:nvPicPr>
        <p:blipFill>
          <a:blip r:embed="rId4"/>
          <a:srcRect l="73636" r="751" b="13103"/>
          <a:stretch>
            <a:fillRect/>
          </a:stretch>
        </p:blipFill>
        <p:spPr bwMode="auto">
          <a:xfrm>
            <a:off x="1785938" y="2714625"/>
            <a:ext cx="1143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円形吹き出し 13"/>
          <p:cNvSpPr/>
          <p:nvPr/>
        </p:nvSpPr>
        <p:spPr>
          <a:xfrm>
            <a:off x="2571750" y="2500313"/>
            <a:ext cx="1285875" cy="857250"/>
          </a:xfrm>
          <a:prstGeom prst="wedgeEllipseCallout">
            <a:avLst>
              <a:gd name="adj1" fmla="val 59167"/>
              <a:gd name="adj2" fmla="val 16574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800" dirty="0">
                <a:solidFill>
                  <a:schemeClr val="tx1"/>
                </a:solidFill>
                <a:latin typeface="+mj-ea"/>
                <a:ea typeface="+mj-ea"/>
              </a:rPr>
              <a:t>閲読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6357938" y="4000500"/>
            <a:ext cx="2201862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ja-JP" altLang="en-US" sz="2000" dirty="0">
                <a:ea typeface="ＭＳ Ｐゴシック" pitchFamily="50" charset="-128"/>
              </a:rPr>
              <a:t>ゴール</a:t>
            </a:r>
            <a:endParaRPr lang="en-US" altLang="ja-JP" sz="2000" dirty="0">
              <a:ea typeface="ＭＳ Ｐゴシック" pitchFamily="50" charset="-128"/>
            </a:endParaRPr>
          </a:p>
          <a:p>
            <a:pPr marL="177800" indent="-1778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ja-JP" altLang="en-US" sz="2000" dirty="0">
                <a:ea typeface="ＭＳ Ｐゴシック" pitchFamily="50" charset="-128"/>
              </a:rPr>
              <a:t>プロフィール閲覧</a:t>
            </a:r>
            <a:endParaRPr lang="en-US" altLang="ja-JP" sz="2000" dirty="0">
              <a:ea typeface="ＭＳ Ｐゴシック" pitchFamily="50" charset="-128"/>
            </a:endParaRPr>
          </a:p>
          <a:p>
            <a:pPr marL="177800" indent="-1778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ja-JP" altLang="en-US" sz="2000" dirty="0">
                <a:ea typeface="ＭＳ Ｐゴシック" pitchFamily="50" charset="-128"/>
              </a:rPr>
              <a:t>記事へ送客</a:t>
            </a:r>
            <a:endParaRPr lang="en-US" altLang="ja-JP" sz="2000" dirty="0">
              <a:ea typeface="ＭＳ Ｐゴシック" pitchFamily="50" charset="-128"/>
            </a:endParaRPr>
          </a:p>
          <a:p>
            <a:pPr marL="177800" indent="-17780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ja-JP" altLang="en-US" sz="2000" dirty="0">
                <a:ea typeface="ＭＳ Ｐゴシック" pitchFamily="50" charset="-128"/>
              </a:rPr>
              <a:t>講演に参加</a:t>
            </a:r>
            <a:endParaRPr lang="en-US" altLang="ja-JP" sz="2000" dirty="0">
              <a:ea typeface="ＭＳ Ｐゴシック" pitchFamily="50" charset="-128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714375" y="3189288"/>
            <a:ext cx="1809750" cy="84772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44000" tIns="36000" rIns="144000" bIns="72000">
            <a:spAutoFit/>
          </a:bodyPr>
          <a:lstStyle/>
          <a:p>
            <a:pPr marL="285750" indent="-285750" eaLnBrk="0" hangingPunct="0">
              <a:spcBef>
                <a:spcPct val="50000"/>
              </a:spcBef>
              <a:buSzPct val="75000"/>
              <a:buFont typeface="Wingdings" pitchFamily="2" charset="2"/>
              <a:buChar char="l"/>
              <a:defRPr/>
            </a:pPr>
            <a:r>
              <a:rPr lang="ja-JP" altLang="en-US" sz="2400" dirty="0">
                <a:latin typeface="+mn-ea"/>
                <a:ea typeface="+mn-ea"/>
              </a:rPr>
              <a:t>記事の</a:t>
            </a:r>
            <a:r>
              <a:rPr lang="en-US" altLang="ja-JP" sz="2400" dirty="0">
                <a:latin typeface="+mn-ea"/>
                <a:ea typeface="+mn-ea"/>
              </a:rPr>
              <a:t/>
            </a:r>
            <a:br>
              <a:rPr lang="en-US" altLang="ja-JP" sz="2400" dirty="0">
                <a:latin typeface="+mn-ea"/>
                <a:ea typeface="+mn-ea"/>
              </a:rPr>
            </a:br>
            <a:r>
              <a:rPr lang="ja-JP" altLang="en-US" sz="2400" dirty="0">
                <a:latin typeface="+mn-ea"/>
                <a:ea typeface="+mn-ea"/>
              </a:rPr>
              <a:t>滞在時間</a:t>
            </a: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3643313" y="4929188"/>
            <a:ext cx="1809750" cy="5873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44000" tIns="108000" rIns="144000" bIns="108000">
            <a:spAutoFit/>
          </a:bodyPr>
          <a:lstStyle/>
          <a:p>
            <a:pPr marL="285750" indent="-285750" eaLnBrk="0" hangingPunct="0">
              <a:spcBef>
                <a:spcPct val="50000"/>
              </a:spcBef>
              <a:buSzPct val="75000"/>
              <a:buFont typeface="Wingdings" pitchFamily="2" charset="2"/>
              <a:buChar char="l"/>
              <a:defRPr/>
            </a:pPr>
            <a:r>
              <a:rPr lang="ja-JP" altLang="en-US" sz="2400" dirty="0">
                <a:latin typeface="+mn-ea"/>
                <a:ea typeface="+mn-ea"/>
              </a:rPr>
              <a:t>再訪問率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5973763" y="2643188"/>
            <a:ext cx="2455862" cy="84772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44000" tIns="36000" rIns="144000" bIns="72000">
            <a:spAutoFit/>
          </a:bodyPr>
          <a:lstStyle/>
          <a:p>
            <a:pPr marL="285750" indent="-285750" eaLnBrk="0" hangingPunct="0">
              <a:spcBef>
                <a:spcPct val="50000"/>
              </a:spcBef>
              <a:buSzPct val="75000"/>
              <a:buFont typeface="Wingdings" pitchFamily="2" charset="2"/>
              <a:buChar char="l"/>
              <a:defRPr/>
            </a:pPr>
            <a:r>
              <a:rPr lang="ja-JP" altLang="en-US" sz="2400" dirty="0">
                <a:latin typeface="+mn-ea"/>
                <a:ea typeface="+mn-ea"/>
              </a:rPr>
              <a:t>（ソーシャル）</a:t>
            </a:r>
            <a:r>
              <a:rPr lang="en-US" altLang="ja-JP" sz="2400" dirty="0">
                <a:latin typeface="+mn-ea"/>
                <a:ea typeface="+mn-ea"/>
              </a:rPr>
              <a:t/>
            </a:r>
            <a:br>
              <a:rPr lang="en-US" altLang="ja-JP" sz="2400" dirty="0">
                <a:latin typeface="+mn-ea"/>
                <a:ea typeface="+mn-ea"/>
              </a:rPr>
            </a:br>
            <a:r>
              <a:rPr lang="ja-JP" altLang="en-US" sz="2400" dirty="0">
                <a:latin typeface="+mn-ea"/>
                <a:ea typeface="+mn-ea"/>
              </a:rPr>
              <a:t>ブックマーク率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ea typeface="ＭＳ Ｐゴシック" charset="-128"/>
              </a:rPr>
              <a:t>© 2010 Makoto Shimizu	</a:t>
            </a:r>
            <a:fld id="{7C9E6CDA-42E2-4558-81EA-4E877B99A05F}" type="slidenum">
              <a:rPr lang="en-US" altLang="ja-JP" smtClean="0">
                <a:ea typeface="ＭＳ Ｐゴシック" charset="-128"/>
              </a:rPr>
              <a:pPr/>
              <a:t>44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機能・コンテンツ：意図した</a:t>
            </a:r>
            <a:r>
              <a:rPr lang="en-US" altLang="ja-JP" smtClean="0">
                <a:solidFill>
                  <a:schemeClr val="tx1"/>
                </a:solidFill>
              </a:rPr>
              <a:t>SEO</a:t>
            </a:r>
            <a:r>
              <a:rPr lang="ja-JP" altLang="en-US" smtClean="0">
                <a:solidFill>
                  <a:schemeClr val="tx1"/>
                </a:solidFill>
              </a:rPr>
              <a:t>効果は出たか？</a:t>
            </a:r>
            <a:endParaRPr lang="ja-JP" altLang="en-US" smtClean="0"/>
          </a:p>
        </p:txBody>
      </p:sp>
      <p:sp>
        <p:nvSpPr>
          <p:cNvPr id="60421" name="コンテンツ プレースホルダ 5"/>
          <p:cNvSpPr>
            <a:spLocks noGrp="1"/>
          </p:cNvSpPr>
          <p:nvPr>
            <p:ph idx="1"/>
          </p:nvPr>
        </p:nvSpPr>
        <p:spPr>
          <a:xfrm>
            <a:off x="969963" y="1484313"/>
            <a:ext cx="7513637" cy="531812"/>
          </a:xfrm>
        </p:spPr>
        <p:txBody>
          <a:bodyPr/>
          <a:lstStyle/>
          <a:p>
            <a:r>
              <a:rPr lang="ja-JP" altLang="en-US" smtClean="0">
                <a:solidFill>
                  <a:schemeClr val="tx1"/>
                </a:solidFill>
              </a:rPr>
              <a:t>一般的な指標を調べてみたが</a:t>
            </a:r>
            <a:r>
              <a:rPr lang="en-US" altLang="ja-JP" smtClean="0">
                <a:solidFill>
                  <a:schemeClr val="tx1"/>
                </a:solidFill>
              </a:rPr>
              <a:t>...</a:t>
            </a:r>
          </a:p>
        </p:txBody>
      </p:sp>
      <p:sp>
        <p:nvSpPr>
          <p:cNvPr id="60422" name="Rectangle 4"/>
          <p:cNvSpPr>
            <a:spLocks noChangeArrowheads="1"/>
          </p:cNvSpPr>
          <p:nvPr/>
        </p:nvSpPr>
        <p:spPr bwMode="auto">
          <a:xfrm>
            <a:off x="971550" y="33338"/>
            <a:ext cx="75136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2400">
                <a:solidFill>
                  <a:schemeClr val="bg1"/>
                </a:solidFill>
              </a:rPr>
              <a:t>C</a:t>
            </a:r>
            <a:r>
              <a:rPr lang="ja-JP" altLang="en-US" sz="2400">
                <a:solidFill>
                  <a:schemeClr val="bg1"/>
                </a:solidFill>
              </a:rPr>
              <a:t>．事例：仮説の検証と最適化</a:t>
            </a:r>
          </a:p>
        </p:txBody>
      </p:sp>
      <p:sp>
        <p:nvSpPr>
          <p:cNvPr id="7" name="メモ 6"/>
          <p:cNvSpPr/>
          <p:nvPr/>
        </p:nvSpPr>
        <p:spPr>
          <a:xfrm>
            <a:off x="3546475" y="4857750"/>
            <a:ext cx="1143000" cy="785813"/>
          </a:xfrm>
          <a:prstGeom prst="foldedCorner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bIns="0" anchor="ctr"/>
          <a:lstStyle/>
          <a:p>
            <a:pPr algn="ctr">
              <a:defRPr/>
            </a:pPr>
            <a:r>
              <a:rPr lang="ja-JP" altLang="en-US" sz="2800" dirty="0">
                <a:solidFill>
                  <a:schemeClr val="tx1"/>
                </a:solidFill>
              </a:rPr>
              <a:t>記事</a:t>
            </a:r>
          </a:p>
        </p:txBody>
      </p:sp>
      <p:sp>
        <p:nvSpPr>
          <p:cNvPr id="8" name="メモ 7"/>
          <p:cNvSpPr/>
          <p:nvPr/>
        </p:nvSpPr>
        <p:spPr>
          <a:xfrm>
            <a:off x="2052638" y="4572000"/>
            <a:ext cx="1143000" cy="785813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bIns="0" anchor="ctr"/>
          <a:lstStyle/>
          <a:p>
            <a:pPr algn="ctr">
              <a:defRPr/>
            </a:pPr>
            <a:r>
              <a:rPr lang="ja-JP" altLang="en-US" sz="2800" dirty="0">
                <a:solidFill>
                  <a:schemeClr val="tx1"/>
                </a:solidFill>
              </a:rPr>
              <a:t>ブログ</a:t>
            </a:r>
          </a:p>
        </p:txBody>
      </p:sp>
      <p:cxnSp>
        <p:nvCxnSpPr>
          <p:cNvPr id="14" name="図形 15"/>
          <p:cNvCxnSpPr>
            <a:stCxn id="8" idx="3"/>
            <a:endCxn id="7" idx="1"/>
          </p:cNvCxnSpPr>
          <p:nvPr/>
        </p:nvCxnSpPr>
        <p:spPr>
          <a:xfrm>
            <a:off x="3195638" y="4965700"/>
            <a:ext cx="350837" cy="284163"/>
          </a:xfrm>
          <a:prstGeom prst="straightConnector1">
            <a:avLst/>
          </a:prstGeom>
          <a:ln w="28575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メモ 14"/>
          <p:cNvSpPr/>
          <p:nvPr/>
        </p:nvSpPr>
        <p:spPr>
          <a:xfrm>
            <a:off x="584200" y="4357688"/>
            <a:ext cx="1143000" cy="785812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bIns="0" anchor="ctr"/>
          <a:lstStyle/>
          <a:p>
            <a:pPr algn="ctr">
              <a:defRPr/>
            </a:pPr>
            <a:r>
              <a:rPr lang="en-US" altLang="ja-JP" sz="2800" dirty="0">
                <a:solidFill>
                  <a:schemeClr val="tx1"/>
                </a:solidFill>
              </a:rPr>
              <a:t>TOP</a:t>
            </a:r>
            <a:endParaRPr lang="ja-JP" altLang="en-US" sz="2800" dirty="0">
              <a:solidFill>
                <a:schemeClr val="tx1"/>
              </a:solidFill>
            </a:endParaRPr>
          </a:p>
        </p:txBody>
      </p:sp>
      <p:cxnSp>
        <p:nvCxnSpPr>
          <p:cNvPr id="16" name="図形 15"/>
          <p:cNvCxnSpPr>
            <a:stCxn id="15" idx="3"/>
            <a:endCxn id="8" idx="1"/>
          </p:cNvCxnSpPr>
          <p:nvPr/>
        </p:nvCxnSpPr>
        <p:spPr>
          <a:xfrm>
            <a:off x="1727200" y="4751388"/>
            <a:ext cx="325438" cy="214312"/>
          </a:xfrm>
          <a:prstGeom prst="straightConnector1">
            <a:avLst/>
          </a:prstGeom>
          <a:ln w="28575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角丸四角形 16"/>
          <p:cNvSpPr/>
          <p:nvPr/>
        </p:nvSpPr>
        <p:spPr>
          <a:xfrm>
            <a:off x="357188" y="4143375"/>
            <a:ext cx="4584700" cy="1857375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8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5870575" y="3959225"/>
            <a:ext cx="1214438" cy="85725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800" dirty="0">
                <a:solidFill>
                  <a:schemeClr val="tx1"/>
                </a:solidFill>
                <a:latin typeface="+mj-ea"/>
                <a:ea typeface="+mj-ea"/>
              </a:rPr>
              <a:t>検索</a:t>
            </a:r>
          </a:p>
        </p:txBody>
      </p:sp>
      <p:cxnSp>
        <p:nvCxnSpPr>
          <p:cNvPr id="20" name="図形 15"/>
          <p:cNvCxnSpPr>
            <a:stCxn id="40" idx="1"/>
            <a:endCxn id="17" idx="3"/>
          </p:cNvCxnSpPr>
          <p:nvPr/>
        </p:nvCxnSpPr>
        <p:spPr>
          <a:xfrm rot="10800000" flipV="1">
            <a:off x="4941888" y="5067300"/>
            <a:ext cx="558800" cy="4763"/>
          </a:xfrm>
          <a:prstGeom prst="bentConnector3">
            <a:avLst>
              <a:gd name="adj1" fmla="val 50000"/>
            </a:avLst>
          </a:prstGeom>
          <a:ln w="28575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図形 15"/>
          <p:cNvCxnSpPr>
            <a:stCxn id="7" idx="2"/>
            <a:endCxn id="15" idx="2"/>
          </p:cNvCxnSpPr>
          <p:nvPr/>
        </p:nvCxnSpPr>
        <p:spPr>
          <a:xfrm rot="5400000" flipH="1">
            <a:off x="2386806" y="3912394"/>
            <a:ext cx="500063" cy="2962275"/>
          </a:xfrm>
          <a:prstGeom prst="bentConnector3">
            <a:avLst>
              <a:gd name="adj1" fmla="val -45716"/>
            </a:avLst>
          </a:prstGeom>
          <a:ln w="28575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32" name="Text Box 7"/>
          <p:cNvSpPr txBox="1">
            <a:spLocks noChangeArrowheads="1"/>
          </p:cNvSpPr>
          <p:nvPr/>
        </p:nvSpPr>
        <p:spPr bwMode="auto">
          <a:xfrm>
            <a:off x="1655763" y="5537200"/>
            <a:ext cx="17176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600"/>
              <a:t>何のサイトか確認</a:t>
            </a:r>
            <a:endParaRPr lang="en-US" altLang="ja-JP" sz="1600"/>
          </a:p>
        </p:txBody>
      </p:sp>
      <p:cxnSp>
        <p:nvCxnSpPr>
          <p:cNvPr id="32" name="図形 50"/>
          <p:cNvCxnSpPr>
            <a:endCxn id="19" idx="0"/>
          </p:cNvCxnSpPr>
          <p:nvPr/>
        </p:nvCxnSpPr>
        <p:spPr>
          <a:xfrm rot="16200000" flipH="1">
            <a:off x="6191250" y="3673475"/>
            <a:ext cx="571500" cy="0"/>
          </a:xfrm>
          <a:prstGeom prst="bentConnector3">
            <a:avLst>
              <a:gd name="adj1" fmla="val 50000"/>
            </a:avLst>
          </a:prstGeom>
          <a:ln w="28575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雲 36"/>
          <p:cNvSpPr/>
          <p:nvPr/>
        </p:nvSpPr>
        <p:spPr>
          <a:xfrm>
            <a:off x="6143625" y="1601788"/>
            <a:ext cx="1857375" cy="1428750"/>
          </a:xfrm>
          <a:prstGeom prst="cloud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dirty="0">
                <a:solidFill>
                  <a:schemeClr val="tx1"/>
                </a:solidFill>
              </a:rPr>
              <a:t>ニーズ（目的）</a:t>
            </a:r>
          </a:p>
        </p:txBody>
      </p:sp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6129338" y="2686050"/>
          <a:ext cx="593725" cy="773113"/>
        </p:xfrm>
        <a:graphic>
          <a:graphicData uri="http://schemas.openxmlformats.org/presentationml/2006/ole">
            <p:oleObj spid="_x0000_s60418" name="Visio" r:id="rId3" imgW="593750" imgH="773887" progId="">
              <p:embed/>
            </p:oleObj>
          </a:graphicData>
        </a:graphic>
      </p:graphicFrame>
      <p:sp>
        <p:nvSpPr>
          <p:cNvPr id="40" name="メモ 39"/>
          <p:cNvSpPr/>
          <p:nvPr/>
        </p:nvSpPr>
        <p:spPr>
          <a:xfrm>
            <a:off x="5500688" y="4673600"/>
            <a:ext cx="1143000" cy="785813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bIns="0" anchor="ctr"/>
          <a:lstStyle/>
          <a:p>
            <a:pPr algn="ctr">
              <a:defRPr/>
            </a:pPr>
            <a:r>
              <a:rPr lang="ja-JP" altLang="en-US" sz="2800" dirty="0">
                <a:solidFill>
                  <a:schemeClr val="tx1"/>
                </a:solidFill>
                <a:latin typeface="+mj-ea"/>
                <a:ea typeface="+mj-ea"/>
              </a:rPr>
              <a:t>結果</a:t>
            </a:r>
          </a:p>
        </p:txBody>
      </p:sp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6875463" y="2714625"/>
            <a:ext cx="1839912" cy="81121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44000" tIns="36000" rIns="144000" bIns="36000">
            <a:spAutoFit/>
          </a:bodyPr>
          <a:lstStyle/>
          <a:p>
            <a:pPr marL="285750" indent="-285750" eaLnBrk="0" hangingPunct="0">
              <a:spcBef>
                <a:spcPct val="50000"/>
              </a:spcBef>
              <a:buSzPct val="75000"/>
              <a:buFont typeface="Wingdings" pitchFamily="2" charset="2"/>
              <a:buChar char="l"/>
              <a:defRPr/>
            </a:pPr>
            <a:r>
              <a:rPr lang="ja-JP" altLang="en-US" sz="2400" dirty="0">
                <a:latin typeface="+mn-ea"/>
                <a:ea typeface="+mn-ea"/>
              </a:rPr>
              <a:t>人気</a:t>
            </a:r>
            <a:r>
              <a:rPr lang="en-US" altLang="ja-JP" sz="2400" dirty="0">
                <a:latin typeface="+mn-ea"/>
                <a:ea typeface="+mn-ea"/>
              </a:rPr>
              <a:t/>
            </a:r>
            <a:br>
              <a:rPr lang="en-US" altLang="ja-JP" sz="2400" dirty="0">
                <a:latin typeface="+mn-ea"/>
                <a:ea typeface="+mn-ea"/>
              </a:rPr>
            </a:br>
            <a:r>
              <a:rPr lang="ja-JP" altLang="en-US" sz="2400" dirty="0">
                <a:latin typeface="+mn-ea"/>
                <a:ea typeface="+mn-ea"/>
              </a:rPr>
              <a:t>キーワード</a:t>
            </a:r>
          </a:p>
        </p:txBody>
      </p:sp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6858000" y="4673600"/>
            <a:ext cx="1195388" cy="99695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44000" tIns="36000" rIns="144000" bIns="36000">
            <a:spAutoFit/>
          </a:bodyPr>
          <a:lstStyle/>
          <a:p>
            <a:pPr marL="285750" indent="-285750" eaLnBrk="0" hangingPunct="0">
              <a:spcBef>
                <a:spcPct val="50000"/>
              </a:spcBef>
              <a:buSzPct val="75000"/>
              <a:buFont typeface="Wingdings" pitchFamily="2" charset="2"/>
              <a:buChar char="l"/>
              <a:defRPr/>
            </a:pPr>
            <a:r>
              <a:rPr lang="ja-JP" altLang="en-US" sz="2400" dirty="0">
                <a:latin typeface="+mn-ea"/>
                <a:ea typeface="+mn-ea"/>
              </a:rPr>
              <a:t>順位</a:t>
            </a:r>
            <a:endParaRPr lang="en-US" altLang="ja-JP" sz="2400" dirty="0">
              <a:latin typeface="+mn-ea"/>
              <a:ea typeface="+mn-ea"/>
            </a:endParaRPr>
          </a:p>
          <a:p>
            <a:pPr marL="285750" indent="-285750" eaLnBrk="0" hangingPunct="0">
              <a:spcBef>
                <a:spcPct val="50000"/>
              </a:spcBef>
              <a:buSzPct val="75000"/>
              <a:buFont typeface="Wingdings" pitchFamily="2" charset="2"/>
              <a:buChar char="l"/>
              <a:defRPr/>
            </a:pPr>
            <a:r>
              <a:rPr lang="ja-JP" altLang="en-US" sz="2400" dirty="0">
                <a:latin typeface="+mn-ea"/>
                <a:ea typeface="+mn-ea"/>
              </a:rPr>
              <a:t>表記</a:t>
            </a:r>
          </a:p>
        </p:txBody>
      </p:sp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4857750" y="5387975"/>
            <a:ext cx="1839913" cy="55245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44000" tIns="72000" rIns="144000" bIns="108000">
            <a:spAutoFit/>
          </a:bodyPr>
          <a:lstStyle/>
          <a:p>
            <a:pPr marL="285750" indent="-285750" eaLnBrk="0" hangingPunct="0">
              <a:spcBef>
                <a:spcPct val="50000"/>
              </a:spcBef>
              <a:buSzPct val="75000"/>
              <a:buFont typeface="Wingdings" pitchFamily="2" charset="2"/>
              <a:buChar char="l"/>
              <a:defRPr/>
            </a:pPr>
            <a:r>
              <a:rPr lang="ja-JP" altLang="en-US" sz="2400" dirty="0">
                <a:latin typeface="+mn-ea"/>
                <a:ea typeface="+mn-ea"/>
              </a:rPr>
              <a:t>クリック率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/>
        </p:nvSpPr>
        <p:spPr>
          <a:xfrm>
            <a:off x="1214438" y="2214563"/>
            <a:ext cx="6858000" cy="500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400" dirty="0"/>
              <a:t>CMS</a:t>
            </a:r>
            <a:endParaRPr lang="ja-JP" altLang="en-US" sz="2400" dirty="0"/>
          </a:p>
        </p:txBody>
      </p:sp>
      <p:sp>
        <p:nvSpPr>
          <p:cNvPr id="15" name="角丸四角形 14"/>
          <p:cNvSpPr/>
          <p:nvPr/>
        </p:nvSpPr>
        <p:spPr>
          <a:xfrm>
            <a:off x="1214438" y="2786063"/>
            <a:ext cx="6858000" cy="500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400" dirty="0"/>
              <a:t>IA</a:t>
            </a:r>
            <a:endParaRPr lang="ja-JP" altLang="en-US" sz="2400" dirty="0"/>
          </a:p>
        </p:txBody>
      </p:sp>
      <p:sp>
        <p:nvSpPr>
          <p:cNvPr id="16" name="角丸四角形 15"/>
          <p:cNvSpPr/>
          <p:nvPr/>
        </p:nvSpPr>
        <p:spPr>
          <a:xfrm>
            <a:off x="1214438" y="3357563"/>
            <a:ext cx="6858000" cy="500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dirty="0"/>
              <a:t>アクセス解析</a:t>
            </a:r>
          </a:p>
        </p:txBody>
      </p:sp>
      <p:sp>
        <p:nvSpPr>
          <p:cNvPr id="65543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ea typeface="ＭＳ Ｐゴシック" charset="-128"/>
              </a:rPr>
              <a:t>© 2010 Makoto Shimizu	</a:t>
            </a:r>
            <a:fld id="{82AFFCE0-CAC4-45F0-8C27-F7CC8C60309E}" type="slidenum">
              <a:rPr lang="en-US" altLang="ja-JP" smtClean="0">
                <a:ea typeface="ＭＳ Ｐゴシック" charset="-128"/>
              </a:rPr>
              <a:pPr/>
              <a:t>45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655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SEO</a:t>
            </a:r>
            <a:r>
              <a:rPr lang="ja-JP" altLang="en-US" smtClean="0"/>
              <a:t>：通常ならキーワード別に</a:t>
            </a:r>
            <a:r>
              <a:rPr lang="en-US" altLang="ja-JP" smtClean="0"/>
              <a:t>CV</a:t>
            </a:r>
            <a:r>
              <a:rPr lang="ja-JP" altLang="en-US" smtClean="0"/>
              <a:t>分析するところ</a:t>
            </a:r>
          </a:p>
        </p:txBody>
      </p:sp>
      <p:sp>
        <p:nvSpPr>
          <p:cNvPr id="65545" name="コンテンツ プレースホルダ 5"/>
          <p:cNvSpPr>
            <a:spLocks noGrp="1"/>
          </p:cNvSpPr>
          <p:nvPr>
            <p:ph idx="1"/>
          </p:nvPr>
        </p:nvSpPr>
        <p:spPr>
          <a:xfrm>
            <a:off x="969963" y="1484313"/>
            <a:ext cx="7513637" cy="531812"/>
          </a:xfrm>
        </p:spPr>
        <p:txBody>
          <a:bodyPr/>
          <a:lstStyle/>
          <a:p>
            <a:r>
              <a:rPr lang="ja-JP" altLang="en-US" smtClean="0">
                <a:solidFill>
                  <a:schemeClr val="tx1"/>
                </a:solidFill>
              </a:rPr>
              <a:t>時間がかかり過ぎるので諦めた。</a:t>
            </a:r>
            <a:endParaRPr lang="en-US" altLang="ja-JP" smtClean="0">
              <a:solidFill>
                <a:schemeClr val="tx1"/>
              </a:solidFill>
            </a:endParaRPr>
          </a:p>
        </p:txBody>
      </p:sp>
      <p:sp>
        <p:nvSpPr>
          <p:cNvPr id="65546" name="Rectangle 4"/>
          <p:cNvSpPr>
            <a:spLocks noChangeArrowheads="1"/>
          </p:cNvSpPr>
          <p:nvPr/>
        </p:nvSpPr>
        <p:spPr bwMode="auto">
          <a:xfrm>
            <a:off x="971550" y="33338"/>
            <a:ext cx="75136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2400">
                <a:solidFill>
                  <a:schemeClr val="bg1"/>
                </a:solidFill>
              </a:rPr>
              <a:t>C</a:t>
            </a:r>
            <a:r>
              <a:rPr lang="ja-JP" altLang="en-US" sz="2400">
                <a:solidFill>
                  <a:schemeClr val="bg1"/>
                </a:solidFill>
              </a:rPr>
              <a:t>．事例：仮説の検証と最適化</a:t>
            </a:r>
          </a:p>
        </p:txBody>
      </p:sp>
      <p:sp>
        <p:nvSpPr>
          <p:cNvPr id="6" name="雲 5"/>
          <p:cNvSpPr/>
          <p:nvPr/>
        </p:nvSpPr>
        <p:spPr>
          <a:xfrm>
            <a:off x="2300288" y="2143125"/>
            <a:ext cx="1857375" cy="1428750"/>
          </a:xfrm>
          <a:prstGeom prst="cloud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ja-JP" altLang="en-US" sz="2400" dirty="0">
                <a:solidFill>
                  <a:schemeClr val="tx1"/>
                </a:solidFill>
              </a:rPr>
              <a:t>知りたい</a:t>
            </a:r>
          </a:p>
        </p:txBody>
      </p:sp>
      <p:graphicFrame>
        <p:nvGraphicFramePr>
          <p:cNvPr id="65538" name="Object 2"/>
          <p:cNvGraphicFramePr>
            <a:graphicFrameLocks noChangeAspect="1"/>
          </p:cNvGraphicFramePr>
          <p:nvPr/>
        </p:nvGraphicFramePr>
        <p:xfrm>
          <a:off x="2286000" y="3227388"/>
          <a:ext cx="593725" cy="773112"/>
        </p:xfrm>
        <a:graphic>
          <a:graphicData uri="http://schemas.openxmlformats.org/presentationml/2006/ole">
            <p:oleObj spid="_x0000_s65538" name="Visio" r:id="rId3" imgW="593750" imgH="773887" progId="">
              <p:embed/>
            </p:oleObj>
          </a:graphicData>
        </a:graphic>
      </p:graphicFrame>
      <p:sp>
        <p:nvSpPr>
          <p:cNvPr id="8" name="雲 7"/>
          <p:cNvSpPr/>
          <p:nvPr/>
        </p:nvSpPr>
        <p:spPr>
          <a:xfrm>
            <a:off x="5786438" y="2143125"/>
            <a:ext cx="1857375" cy="1428750"/>
          </a:xfrm>
          <a:prstGeom prst="cloud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dirty="0">
                <a:solidFill>
                  <a:schemeClr val="tx1"/>
                </a:solidFill>
              </a:rPr>
              <a:t>困った</a:t>
            </a:r>
          </a:p>
        </p:txBody>
      </p:sp>
      <p:graphicFrame>
        <p:nvGraphicFramePr>
          <p:cNvPr id="65539" name="Object 3"/>
          <p:cNvGraphicFramePr>
            <a:graphicFrameLocks noChangeAspect="1"/>
          </p:cNvGraphicFramePr>
          <p:nvPr/>
        </p:nvGraphicFramePr>
        <p:xfrm>
          <a:off x="5772150" y="3227388"/>
          <a:ext cx="593725" cy="773112"/>
        </p:xfrm>
        <a:graphic>
          <a:graphicData uri="http://schemas.openxmlformats.org/presentationml/2006/ole">
            <p:oleObj spid="_x0000_s65539" name="Visio" r:id="rId4" imgW="593750" imgH="773887" progId="">
              <p:embed/>
            </p:oleObj>
          </a:graphicData>
        </a:graphic>
      </p:graphicFrame>
      <p:pic>
        <p:nvPicPr>
          <p:cNvPr id="65549" name="Picture 3"/>
          <p:cNvPicPr>
            <a:picLocks noChangeAspect="1" noChangeArrowheads="1"/>
          </p:cNvPicPr>
          <p:nvPr/>
        </p:nvPicPr>
        <p:blipFill>
          <a:blip r:embed="rId5"/>
          <a:srcRect l="37500" t="44435" b="5070"/>
          <a:stretch>
            <a:fillRect/>
          </a:stretch>
        </p:blipFill>
        <p:spPr bwMode="auto">
          <a:xfrm rot="5400000">
            <a:off x="1852612" y="4530726"/>
            <a:ext cx="2322513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メモ 17"/>
          <p:cNvSpPr/>
          <p:nvPr/>
        </p:nvSpPr>
        <p:spPr>
          <a:xfrm>
            <a:off x="4071938" y="4857750"/>
            <a:ext cx="1143000" cy="785813"/>
          </a:xfrm>
          <a:prstGeom prst="foldedCorner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bIns="0" anchor="ctr"/>
          <a:lstStyle/>
          <a:p>
            <a:pPr algn="ctr">
              <a:defRPr/>
            </a:pPr>
            <a:r>
              <a:rPr lang="ja-JP" altLang="en-US" sz="2800" dirty="0">
                <a:solidFill>
                  <a:schemeClr val="tx1"/>
                </a:solidFill>
              </a:rPr>
              <a:t>記事</a:t>
            </a:r>
          </a:p>
        </p:txBody>
      </p:sp>
      <p:cxnSp>
        <p:nvCxnSpPr>
          <p:cNvPr id="19" name="図形 15"/>
          <p:cNvCxnSpPr>
            <a:stCxn id="16" idx="2"/>
            <a:endCxn id="18" idx="0"/>
          </p:cNvCxnSpPr>
          <p:nvPr/>
        </p:nvCxnSpPr>
        <p:spPr>
          <a:xfrm rot="16200000" flipH="1">
            <a:off x="4143375" y="4357688"/>
            <a:ext cx="1000125" cy="0"/>
          </a:xfrm>
          <a:prstGeom prst="bentConnector3">
            <a:avLst>
              <a:gd name="adj1" fmla="val 50000"/>
            </a:avLst>
          </a:prstGeom>
          <a:ln w="28575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5429250" y="4643438"/>
            <a:ext cx="3436938" cy="15494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44000" tIns="36000" rIns="144000" bIns="36000">
            <a:spAutoFit/>
          </a:bodyPr>
          <a:lstStyle/>
          <a:p>
            <a:pPr marL="285750" indent="-285750" eaLnBrk="0" hangingPunct="0">
              <a:spcBef>
                <a:spcPct val="50000"/>
              </a:spcBef>
              <a:buSzPct val="75000"/>
              <a:buFont typeface="Wingdings" pitchFamily="2" charset="2"/>
              <a:buChar char="l"/>
              <a:defRPr/>
            </a:pPr>
            <a:r>
              <a:rPr lang="ja-JP" altLang="en-US" sz="2400" dirty="0">
                <a:latin typeface="ＭＳ Ｐゴシック" pitchFamily="50" charset="-128"/>
                <a:ea typeface="ＭＳ Ｐゴシック" pitchFamily="50" charset="-128"/>
              </a:rPr>
              <a:t>プロフィール閲覧者数</a:t>
            </a:r>
            <a:endParaRPr lang="en-US" altLang="ja-JP" sz="2400" dirty="0">
              <a:latin typeface="ＭＳ Ｐゴシック" pitchFamily="50" charset="-128"/>
              <a:ea typeface="ＭＳ Ｐゴシック" pitchFamily="50" charset="-128"/>
            </a:endParaRPr>
          </a:p>
          <a:p>
            <a:pPr marL="285750" indent="-285750" eaLnBrk="0" hangingPunct="0">
              <a:spcBef>
                <a:spcPct val="50000"/>
              </a:spcBef>
              <a:buSzPct val="75000"/>
              <a:buFont typeface="Wingdings" pitchFamily="2" charset="2"/>
              <a:buChar char="l"/>
              <a:defRPr/>
            </a:pPr>
            <a:r>
              <a:rPr lang="ja-JP" altLang="en-US" sz="2400" dirty="0">
                <a:latin typeface="ＭＳ Ｐゴシック" pitchFamily="50" charset="-128"/>
                <a:ea typeface="ＭＳ Ｐゴシック" pitchFamily="50" charset="-128"/>
              </a:rPr>
              <a:t>外部サイト誘導数</a:t>
            </a:r>
            <a:endParaRPr lang="en-US" altLang="ja-JP" sz="2400" dirty="0">
              <a:latin typeface="ＭＳ Ｐゴシック" pitchFamily="50" charset="-128"/>
              <a:ea typeface="ＭＳ Ｐゴシック" pitchFamily="50" charset="-128"/>
            </a:endParaRPr>
          </a:p>
          <a:p>
            <a:pPr marL="285750" indent="-285750" eaLnBrk="0" hangingPunct="0">
              <a:spcBef>
                <a:spcPct val="50000"/>
              </a:spcBef>
              <a:buSzPct val="75000"/>
              <a:buFont typeface="Wingdings" pitchFamily="2" charset="2"/>
              <a:buChar char="l"/>
              <a:defRPr/>
            </a:pPr>
            <a:r>
              <a:rPr lang="ja-JP" altLang="en-US" sz="2400" dirty="0">
                <a:latin typeface="ＭＳ Ｐゴシック" pitchFamily="50" charset="-128"/>
                <a:ea typeface="ＭＳ Ｐゴシック" pitchFamily="50" charset="-128"/>
              </a:rPr>
              <a:t>イベント告知閲覧者数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5429250" y="4214813"/>
            <a:ext cx="17287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ja-JP" altLang="en-US" sz="2000" b="1" dirty="0">
                <a:latin typeface="+mn-ea"/>
                <a:ea typeface="+mn-ea"/>
              </a:rPr>
              <a:t>コンバージョン</a:t>
            </a:r>
            <a:endParaRPr lang="en-US" altLang="ja-JP" sz="2000" b="1" dirty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グループ化 24"/>
          <p:cNvGrpSpPr>
            <a:grpSpLocks/>
          </p:cNvGrpSpPr>
          <p:nvPr/>
        </p:nvGrpSpPr>
        <p:grpSpPr bwMode="auto">
          <a:xfrm>
            <a:off x="1214438" y="3643313"/>
            <a:ext cx="6858000" cy="1643062"/>
            <a:chOff x="1214414" y="4000504"/>
            <a:chExt cx="6858048" cy="1643074"/>
          </a:xfrm>
        </p:grpSpPr>
        <p:sp>
          <p:nvSpPr>
            <p:cNvPr id="14" name="角丸四角形 13"/>
            <p:cNvSpPr/>
            <p:nvPr/>
          </p:nvSpPr>
          <p:spPr>
            <a:xfrm>
              <a:off x="1214414" y="4000504"/>
              <a:ext cx="6858048" cy="50006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2400" dirty="0"/>
                <a:t>CMS</a:t>
              </a:r>
              <a:endParaRPr lang="ja-JP" altLang="en-US" sz="2400" dirty="0"/>
            </a:p>
          </p:txBody>
        </p:sp>
        <p:sp>
          <p:nvSpPr>
            <p:cNvPr id="15" name="角丸四角形 14"/>
            <p:cNvSpPr/>
            <p:nvPr/>
          </p:nvSpPr>
          <p:spPr>
            <a:xfrm>
              <a:off x="1214414" y="4572008"/>
              <a:ext cx="6858048" cy="50006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2400" dirty="0"/>
                <a:t>IA</a:t>
              </a:r>
              <a:endParaRPr lang="ja-JP" altLang="en-US" sz="2400" dirty="0"/>
            </a:p>
          </p:txBody>
        </p:sp>
        <p:sp>
          <p:nvSpPr>
            <p:cNvPr id="16" name="角丸四角形 15"/>
            <p:cNvSpPr/>
            <p:nvPr/>
          </p:nvSpPr>
          <p:spPr>
            <a:xfrm>
              <a:off x="1214414" y="5143512"/>
              <a:ext cx="6858048" cy="50006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2400" dirty="0"/>
                <a:t>アクセス解析</a:t>
              </a:r>
            </a:p>
          </p:txBody>
        </p:sp>
      </p:grpSp>
      <p:sp>
        <p:nvSpPr>
          <p:cNvPr id="64517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ea typeface="ＭＳ Ｐゴシック" charset="-128"/>
              </a:rPr>
              <a:t>© 2010 Makoto Shimizu	</a:t>
            </a:r>
            <a:fld id="{2188D63C-759B-48E1-9C1C-17628346A3CA}" type="slidenum">
              <a:rPr lang="en-US" altLang="ja-JP" smtClean="0">
                <a:ea typeface="ＭＳ Ｐゴシック" charset="-128"/>
              </a:rPr>
              <a:pPr/>
              <a:t>46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645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「キーワード」から訪問意図が分かる</a:t>
            </a:r>
            <a:endParaRPr lang="ja-JP" altLang="en-US" smtClean="0"/>
          </a:p>
        </p:txBody>
      </p:sp>
      <p:sp>
        <p:nvSpPr>
          <p:cNvPr id="64519" name="コンテンツ プレースホルダ 5"/>
          <p:cNvSpPr>
            <a:spLocks noGrp="1"/>
          </p:cNvSpPr>
          <p:nvPr>
            <p:ph idx="1"/>
          </p:nvPr>
        </p:nvSpPr>
        <p:spPr>
          <a:xfrm>
            <a:off x="969963" y="1484313"/>
            <a:ext cx="7513637" cy="479425"/>
          </a:xfrm>
        </p:spPr>
        <p:txBody>
          <a:bodyPr/>
          <a:lstStyle/>
          <a:p>
            <a:r>
              <a:rPr lang="ja-JP" altLang="en-US" smtClean="0">
                <a:solidFill>
                  <a:schemeClr val="tx1"/>
                </a:solidFill>
              </a:rPr>
              <a:t>クリックして訪問した「想い」でグループ化</a:t>
            </a:r>
            <a:endParaRPr lang="en-US" altLang="ja-JP" smtClean="0">
              <a:solidFill>
                <a:schemeClr val="tx1"/>
              </a:solidFill>
            </a:endParaRPr>
          </a:p>
        </p:txBody>
      </p:sp>
      <p:sp>
        <p:nvSpPr>
          <p:cNvPr id="64520" name="Rectangle 4"/>
          <p:cNvSpPr>
            <a:spLocks noChangeArrowheads="1"/>
          </p:cNvSpPr>
          <p:nvPr/>
        </p:nvSpPr>
        <p:spPr bwMode="auto">
          <a:xfrm>
            <a:off x="971550" y="33338"/>
            <a:ext cx="75136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2400">
                <a:solidFill>
                  <a:schemeClr val="bg1"/>
                </a:solidFill>
              </a:rPr>
              <a:t>C</a:t>
            </a:r>
            <a:r>
              <a:rPr lang="ja-JP" altLang="en-US" sz="2400">
                <a:solidFill>
                  <a:schemeClr val="bg1"/>
                </a:solidFill>
              </a:rPr>
              <a:t>．事例：仮説の検証と最適化</a:t>
            </a:r>
          </a:p>
        </p:txBody>
      </p:sp>
      <p:sp>
        <p:nvSpPr>
          <p:cNvPr id="6" name="雲 5"/>
          <p:cNvSpPr/>
          <p:nvPr/>
        </p:nvSpPr>
        <p:spPr>
          <a:xfrm>
            <a:off x="2300288" y="3571875"/>
            <a:ext cx="1857375" cy="1428750"/>
          </a:xfrm>
          <a:prstGeom prst="cloud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ja-JP" altLang="en-US" sz="2400" dirty="0">
                <a:solidFill>
                  <a:schemeClr val="tx1"/>
                </a:solidFill>
              </a:rPr>
              <a:t>知りたい</a:t>
            </a:r>
          </a:p>
        </p:txBody>
      </p:sp>
      <p:graphicFrame>
        <p:nvGraphicFramePr>
          <p:cNvPr id="64514" name="Object 2"/>
          <p:cNvGraphicFramePr>
            <a:graphicFrameLocks noChangeAspect="1"/>
          </p:cNvGraphicFramePr>
          <p:nvPr/>
        </p:nvGraphicFramePr>
        <p:xfrm>
          <a:off x="2286000" y="4656138"/>
          <a:ext cx="593725" cy="773112"/>
        </p:xfrm>
        <a:graphic>
          <a:graphicData uri="http://schemas.openxmlformats.org/presentationml/2006/ole">
            <p:oleObj spid="_x0000_s64514" name="Visio" r:id="rId3" imgW="593750" imgH="773887" progId="">
              <p:embed/>
            </p:oleObj>
          </a:graphicData>
        </a:graphic>
      </p:graphicFrame>
      <p:sp>
        <p:nvSpPr>
          <p:cNvPr id="8" name="雲 7"/>
          <p:cNvSpPr/>
          <p:nvPr/>
        </p:nvSpPr>
        <p:spPr>
          <a:xfrm>
            <a:off x="5786438" y="3571875"/>
            <a:ext cx="1857375" cy="1428750"/>
          </a:xfrm>
          <a:prstGeom prst="cloud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dirty="0">
                <a:solidFill>
                  <a:schemeClr val="tx1"/>
                </a:solidFill>
              </a:rPr>
              <a:t>困った</a:t>
            </a:r>
          </a:p>
        </p:txBody>
      </p:sp>
      <p:graphicFrame>
        <p:nvGraphicFramePr>
          <p:cNvPr id="64515" name="Object 2"/>
          <p:cNvGraphicFramePr>
            <a:graphicFrameLocks noChangeAspect="1"/>
          </p:cNvGraphicFramePr>
          <p:nvPr/>
        </p:nvGraphicFramePr>
        <p:xfrm>
          <a:off x="5772150" y="4656138"/>
          <a:ext cx="593725" cy="773112"/>
        </p:xfrm>
        <a:graphic>
          <a:graphicData uri="http://schemas.openxmlformats.org/presentationml/2006/ole">
            <p:oleObj spid="_x0000_s64515" name="Visio" r:id="rId4" imgW="593750" imgH="773887" progId="">
              <p:embed/>
            </p:oleObj>
          </a:graphicData>
        </a:graphic>
      </p:graphicFrame>
      <p:sp>
        <p:nvSpPr>
          <p:cNvPr id="64523" name="Text Box 7"/>
          <p:cNvSpPr txBox="1">
            <a:spLocks noChangeArrowheads="1"/>
          </p:cNvSpPr>
          <p:nvPr/>
        </p:nvSpPr>
        <p:spPr bwMode="auto">
          <a:xfrm>
            <a:off x="1571625" y="2928938"/>
            <a:ext cx="11160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600"/>
              <a:t>キーワード</a:t>
            </a:r>
            <a:endParaRPr lang="en-US" altLang="ja-JP" sz="1600"/>
          </a:p>
        </p:txBody>
      </p:sp>
      <p:sp>
        <p:nvSpPr>
          <p:cNvPr id="64524" name="Text Box 7"/>
          <p:cNvSpPr txBox="1">
            <a:spLocks noChangeArrowheads="1"/>
          </p:cNvSpPr>
          <p:nvPr/>
        </p:nvSpPr>
        <p:spPr bwMode="auto">
          <a:xfrm>
            <a:off x="2571750" y="2428875"/>
            <a:ext cx="11160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600"/>
              <a:t>キーワード</a:t>
            </a:r>
            <a:endParaRPr lang="en-US" altLang="ja-JP" sz="1600"/>
          </a:p>
        </p:txBody>
      </p:sp>
      <p:sp>
        <p:nvSpPr>
          <p:cNvPr id="64525" name="Text Box 7"/>
          <p:cNvSpPr txBox="1">
            <a:spLocks noChangeArrowheads="1"/>
          </p:cNvSpPr>
          <p:nvPr/>
        </p:nvSpPr>
        <p:spPr bwMode="auto">
          <a:xfrm>
            <a:off x="3000375" y="2928938"/>
            <a:ext cx="11160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600"/>
              <a:t>キーワード</a:t>
            </a:r>
            <a:endParaRPr lang="en-US" altLang="ja-JP" sz="1600"/>
          </a:p>
        </p:txBody>
      </p:sp>
      <p:sp>
        <p:nvSpPr>
          <p:cNvPr id="64526" name="Text Box 7"/>
          <p:cNvSpPr txBox="1">
            <a:spLocks noChangeArrowheads="1"/>
          </p:cNvSpPr>
          <p:nvPr/>
        </p:nvSpPr>
        <p:spPr bwMode="auto">
          <a:xfrm>
            <a:off x="6500813" y="2928938"/>
            <a:ext cx="11160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600"/>
              <a:t>キーワード</a:t>
            </a:r>
            <a:endParaRPr lang="en-US" altLang="ja-JP" sz="1600"/>
          </a:p>
        </p:txBody>
      </p:sp>
      <p:sp>
        <p:nvSpPr>
          <p:cNvPr id="64527" name="Text Box 7"/>
          <p:cNvSpPr txBox="1">
            <a:spLocks noChangeArrowheads="1"/>
          </p:cNvSpPr>
          <p:nvPr/>
        </p:nvSpPr>
        <p:spPr bwMode="auto">
          <a:xfrm>
            <a:off x="5643563" y="2143125"/>
            <a:ext cx="11160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600"/>
              <a:t>キーワード</a:t>
            </a:r>
            <a:endParaRPr lang="en-US" altLang="ja-JP" sz="1600"/>
          </a:p>
        </p:txBody>
      </p:sp>
      <p:sp>
        <p:nvSpPr>
          <p:cNvPr id="64528" name="Text Box 7"/>
          <p:cNvSpPr txBox="1">
            <a:spLocks noChangeArrowheads="1"/>
          </p:cNvSpPr>
          <p:nvPr/>
        </p:nvSpPr>
        <p:spPr bwMode="auto">
          <a:xfrm>
            <a:off x="5500688" y="2643188"/>
            <a:ext cx="11160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600"/>
              <a:t>キーワード</a:t>
            </a:r>
            <a:endParaRPr lang="en-US" altLang="ja-JP" sz="1600"/>
          </a:p>
        </p:txBody>
      </p:sp>
      <p:sp>
        <p:nvSpPr>
          <p:cNvPr id="64529" name="Text Box 7"/>
          <p:cNvSpPr txBox="1">
            <a:spLocks noChangeArrowheads="1"/>
          </p:cNvSpPr>
          <p:nvPr/>
        </p:nvSpPr>
        <p:spPr bwMode="auto">
          <a:xfrm>
            <a:off x="5429250" y="3071813"/>
            <a:ext cx="11160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600"/>
              <a:t>キーワード</a:t>
            </a:r>
            <a:endParaRPr lang="en-US" altLang="ja-JP" sz="1600"/>
          </a:p>
        </p:txBody>
      </p:sp>
      <p:sp>
        <p:nvSpPr>
          <p:cNvPr id="64530" name="Text Box 7"/>
          <p:cNvSpPr txBox="1">
            <a:spLocks noChangeArrowheads="1"/>
          </p:cNvSpPr>
          <p:nvPr/>
        </p:nvSpPr>
        <p:spPr bwMode="auto">
          <a:xfrm>
            <a:off x="1571625" y="2000250"/>
            <a:ext cx="11160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600"/>
              <a:t>キーワード</a:t>
            </a:r>
            <a:endParaRPr lang="en-US" altLang="ja-JP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「訪問者はズレていないか？」を知りたい</a:t>
            </a:r>
            <a:endParaRPr lang="ja-JP" altLang="en-US" smtClean="0"/>
          </a:p>
        </p:txBody>
      </p:sp>
      <p:sp>
        <p:nvSpPr>
          <p:cNvPr id="70658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ea typeface="ＭＳ Ｐゴシック" charset="-128"/>
              </a:rPr>
              <a:t>© 2010 Makoto Shimizu	</a:t>
            </a:r>
            <a:fld id="{9818BDAB-357E-4BEC-865F-914808A48E55}" type="slidenum">
              <a:rPr lang="en-US" altLang="ja-JP" smtClean="0">
                <a:ea typeface="ＭＳ Ｐゴシック" charset="-128"/>
              </a:rPr>
              <a:pPr/>
              <a:t>47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70659" name="Rectangle 4"/>
          <p:cNvSpPr>
            <a:spLocks noChangeArrowheads="1"/>
          </p:cNvSpPr>
          <p:nvPr/>
        </p:nvSpPr>
        <p:spPr bwMode="auto">
          <a:xfrm>
            <a:off x="971550" y="33338"/>
            <a:ext cx="75136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2400">
                <a:solidFill>
                  <a:schemeClr val="bg1"/>
                </a:solidFill>
              </a:rPr>
              <a:t>C</a:t>
            </a:r>
            <a:r>
              <a:rPr lang="ja-JP" altLang="en-US" sz="2400">
                <a:solidFill>
                  <a:schemeClr val="bg1"/>
                </a:solidFill>
              </a:rPr>
              <a:t>．事例：仮説の検証と最適化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500188" y="1457325"/>
            <a:ext cx="24907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ja-JP" altLang="en-US" sz="2800" dirty="0">
                <a:solidFill>
                  <a:schemeClr val="accent2"/>
                </a:solidFill>
                <a:latin typeface="+mn-ea"/>
                <a:ea typeface="+mn-ea"/>
              </a:rPr>
              <a:t>現状のバランス</a:t>
            </a:r>
            <a:endParaRPr lang="en-US" altLang="ja-JP" sz="2800" dirty="0">
              <a:solidFill>
                <a:schemeClr val="accent2"/>
              </a:solidFill>
              <a:latin typeface="+mn-ea"/>
              <a:ea typeface="+mn-ea"/>
            </a:endParaRPr>
          </a:p>
        </p:txBody>
      </p:sp>
      <p:graphicFrame>
        <p:nvGraphicFramePr>
          <p:cNvPr id="11" name="グラフ 10"/>
          <p:cNvGraphicFramePr/>
          <p:nvPr/>
        </p:nvGraphicFramePr>
        <p:xfrm>
          <a:off x="714348" y="1743044"/>
          <a:ext cx="4295775" cy="3081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6" name="グループ化 15"/>
          <p:cNvGrpSpPr>
            <a:grpSpLocks/>
          </p:cNvGrpSpPr>
          <p:nvPr/>
        </p:nvGrpSpPr>
        <p:grpSpPr bwMode="auto">
          <a:xfrm>
            <a:off x="2357438" y="1571625"/>
            <a:ext cx="6715125" cy="4079875"/>
            <a:chOff x="2357407" y="2185998"/>
            <a:chExt cx="6715187" cy="4081204"/>
          </a:xfrm>
        </p:grpSpPr>
        <p:sp>
          <p:nvSpPr>
            <p:cNvPr id="23" name="Text Box 11"/>
            <p:cNvSpPr txBox="1">
              <a:spLocks noChangeArrowheads="1"/>
            </p:cNvSpPr>
            <p:nvPr/>
          </p:nvSpPr>
          <p:spPr bwMode="auto">
            <a:xfrm>
              <a:off x="2357407" y="5473193"/>
              <a:ext cx="6275445" cy="794009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252000" tIns="180000" rIns="252000" bIns="18000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ja-JP" altLang="en-US" sz="2800" dirty="0">
                  <a:latin typeface="ＭＳ Ｐゴシック" pitchFamily="50" charset="-128"/>
                  <a:ea typeface="ＭＳ Ｐゴシック" pitchFamily="50" charset="-128"/>
                </a:rPr>
                <a:t>結果：</a:t>
              </a:r>
              <a:r>
                <a:rPr lang="en-US" altLang="ja-JP" sz="2800" dirty="0">
                  <a:latin typeface="+mn-ea"/>
                  <a:ea typeface="+mn-ea"/>
                </a:rPr>
                <a:t>CMS</a:t>
              </a:r>
              <a:r>
                <a:rPr lang="ja-JP" altLang="en-US" sz="2800" dirty="0">
                  <a:latin typeface="+mn-ea"/>
                  <a:ea typeface="+mn-ea"/>
                </a:rPr>
                <a:t>が</a:t>
              </a:r>
              <a:r>
                <a:rPr lang="ja-JP" altLang="en-US" sz="2800" dirty="0">
                  <a:latin typeface="+mn-ea"/>
                  <a:ea typeface="+mn-ea"/>
                </a:rPr>
                <a:t>多すぎた</a:t>
              </a:r>
              <a:r>
                <a:rPr lang="ja-JP" altLang="en-US" sz="2800" dirty="0">
                  <a:latin typeface="+mn-ea"/>
                  <a:ea typeface="+mn-ea"/>
                  <a:sym typeface="Wingdings"/>
                </a:rPr>
                <a:t></a:t>
              </a:r>
              <a:r>
                <a:rPr lang="ja-JP" altLang="en-US" sz="2800" dirty="0">
                  <a:latin typeface="+mn-ea"/>
                  <a:ea typeface="+mn-ea"/>
                </a:rPr>
                <a:t>最適化に着手</a:t>
              </a:r>
              <a:endParaRPr lang="ja-JP" altLang="en-US" sz="2800" dirty="0">
                <a:latin typeface="+mn-ea"/>
                <a:ea typeface="+mn-ea"/>
              </a:endParaRP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5638799" y="2185998"/>
              <a:ext cx="1933593" cy="524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ja-JP" altLang="en-US" sz="2800" dirty="0">
                  <a:solidFill>
                    <a:schemeClr val="accent2"/>
                  </a:solidFill>
                  <a:latin typeface="+mn-ea"/>
                  <a:ea typeface="+mn-ea"/>
                </a:rPr>
                <a:t>目指す理想</a:t>
              </a:r>
              <a:endParaRPr lang="en-US" altLang="ja-JP" sz="2800" dirty="0">
                <a:solidFill>
                  <a:schemeClr val="accent2"/>
                </a:solidFill>
                <a:latin typeface="+mn-ea"/>
                <a:ea typeface="+mn-ea"/>
              </a:endParaRPr>
            </a:p>
          </p:txBody>
        </p:sp>
        <p:graphicFrame>
          <p:nvGraphicFramePr>
            <p:cNvPr id="13" name="グラフ 12"/>
            <p:cNvGraphicFramePr/>
            <p:nvPr/>
          </p:nvGraphicFramePr>
          <p:xfrm>
            <a:off x="4500594" y="2643182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1371600" y="5656263"/>
            <a:ext cx="2986088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400"/>
              <a:t>計測期間：</a:t>
            </a:r>
            <a:r>
              <a:rPr lang="en-US" altLang="ja-JP" sz="1400"/>
              <a:t>2009-08-01</a:t>
            </a:r>
            <a:r>
              <a:rPr lang="ja-JP" altLang="en-US" sz="1400"/>
              <a:t>～</a:t>
            </a:r>
            <a:r>
              <a:rPr lang="en-US" altLang="ja-JP" sz="1400"/>
              <a:t>2009-11-30</a:t>
            </a:r>
          </a:p>
          <a:p>
            <a:pPr>
              <a:spcBef>
                <a:spcPct val="50000"/>
              </a:spcBef>
            </a:pPr>
            <a:r>
              <a:rPr lang="en-US" altLang="ja-JP" sz="1400"/>
              <a:t>1,131</a:t>
            </a:r>
            <a:r>
              <a:rPr lang="ja-JP" altLang="en-US" sz="1400"/>
              <a:t>の流入キーワードを分類</a:t>
            </a:r>
            <a:endParaRPr lang="en-US" altLang="ja-JP" sz="1400"/>
          </a:p>
        </p:txBody>
      </p:sp>
      <p:sp>
        <p:nvSpPr>
          <p:cNvPr id="15" name="右矢印 14"/>
          <p:cNvSpPr/>
          <p:nvPr/>
        </p:nvSpPr>
        <p:spPr>
          <a:xfrm>
            <a:off x="4429125" y="3100388"/>
            <a:ext cx="571500" cy="500062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ea typeface="ＭＳ Ｐゴシック" charset="-128"/>
              </a:rPr>
              <a:t>© 2010 Makoto Shimizu	</a:t>
            </a:r>
            <a:fld id="{F4DCD986-72E1-4AA1-8CB2-070ECB4A0572}" type="slidenum">
              <a:rPr lang="en-US" altLang="ja-JP" smtClean="0">
                <a:ea typeface="ＭＳ Ｐゴシック" charset="-128"/>
              </a:rPr>
              <a:pPr/>
              <a:t>48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ターゲットにリーチできたか？</a:t>
            </a:r>
            <a:endParaRPr lang="ja-JP" altLang="en-US" smtClean="0"/>
          </a:p>
        </p:txBody>
      </p:sp>
      <p:sp>
        <p:nvSpPr>
          <p:cNvPr id="71683" name="コンテンツ プレースホルダ 5"/>
          <p:cNvSpPr>
            <a:spLocks noGrp="1"/>
          </p:cNvSpPr>
          <p:nvPr>
            <p:ph idx="1"/>
          </p:nvPr>
        </p:nvSpPr>
        <p:spPr>
          <a:xfrm>
            <a:off x="969963" y="1457325"/>
            <a:ext cx="7513637" cy="479425"/>
          </a:xfrm>
        </p:spPr>
        <p:txBody>
          <a:bodyPr/>
          <a:lstStyle/>
          <a:p>
            <a:r>
              <a:rPr lang="ja-JP" altLang="en-US" smtClean="0">
                <a:solidFill>
                  <a:schemeClr val="tx1"/>
                </a:solidFill>
              </a:rPr>
              <a:t>コンセプトダイアグラムで再確認</a:t>
            </a: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971550" y="33338"/>
            <a:ext cx="75136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2400">
                <a:solidFill>
                  <a:schemeClr val="bg1"/>
                </a:solidFill>
              </a:rPr>
              <a:t>C</a:t>
            </a:r>
            <a:r>
              <a:rPr lang="ja-JP" altLang="en-US" sz="2400">
                <a:solidFill>
                  <a:schemeClr val="bg1"/>
                </a:solidFill>
              </a:rPr>
              <a:t>．事例：仮説の検証と最適化</a:t>
            </a:r>
          </a:p>
        </p:txBody>
      </p:sp>
      <p:sp>
        <p:nvSpPr>
          <p:cNvPr id="65" name="Text Box 5"/>
          <p:cNvSpPr txBox="1">
            <a:spLocks noChangeArrowheads="1"/>
          </p:cNvSpPr>
          <p:nvPr/>
        </p:nvSpPr>
        <p:spPr bwMode="auto">
          <a:xfrm>
            <a:off x="6429375" y="3857625"/>
            <a:ext cx="1879600" cy="21034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44000" tIns="36000" rIns="144000" bIns="36000">
            <a:spAutoFit/>
          </a:bodyPr>
          <a:lstStyle/>
          <a:p>
            <a:pPr marL="285750" indent="-285750" eaLnBrk="0" hangingPunct="0">
              <a:spcBef>
                <a:spcPct val="50000"/>
              </a:spcBef>
              <a:buSzPct val="75000"/>
              <a:buFont typeface="Wingdings" pitchFamily="2" charset="2"/>
              <a:buChar char="l"/>
              <a:defRPr/>
            </a:pPr>
            <a:r>
              <a:rPr lang="ja-JP" altLang="en-US" sz="2400" dirty="0">
                <a:latin typeface="ＭＳ Ｐゴシック" pitchFamily="50" charset="-128"/>
                <a:ea typeface="ＭＳ Ｐゴシック" pitchFamily="50" charset="-128"/>
              </a:rPr>
              <a:t>訪問回数</a:t>
            </a:r>
            <a:endParaRPr lang="en-US" altLang="ja-JP" sz="2400" dirty="0">
              <a:latin typeface="ＭＳ Ｐゴシック" pitchFamily="50" charset="-128"/>
              <a:ea typeface="ＭＳ Ｐゴシック" pitchFamily="50" charset="-128"/>
            </a:endParaRPr>
          </a:p>
          <a:p>
            <a:pPr marL="285750" indent="-285750" eaLnBrk="0" hangingPunct="0">
              <a:spcBef>
                <a:spcPct val="50000"/>
              </a:spcBef>
              <a:buSzPct val="75000"/>
              <a:buFont typeface="Wingdings" pitchFamily="2" charset="2"/>
              <a:buChar char="l"/>
              <a:defRPr/>
            </a:pPr>
            <a:r>
              <a:rPr lang="ja-JP" altLang="en-US" sz="2400" dirty="0">
                <a:latin typeface="ＭＳ Ｐゴシック" pitchFamily="50" charset="-128"/>
                <a:ea typeface="ＭＳ Ｐゴシック" pitchFamily="50" charset="-128"/>
              </a:rPr>
              <a:t>訪問者数</a:t>
            </a:r>
            <a:endParaRPr lang="en-US" altLang="ja-JP" sz="2400" dirty="0">
              <a:latin typeface="ＭＳ Ｐゴシック" pitchFamily="50" charset="-128"/>
              <a:ea typeface="ＭＳ Ｐゴシック" pitchFamily="50" charset="-128"/>
            </a:endParaRPr>
          </a:p>
          <a:p>
            <a:pPr marL="285750" indent="-285750" eaLnBrk="0" hangingPunct="0">
              <a:spcBef>
                <a:spcPct val="50000"/>
              </a:spcBef>
              <a:buSzPct val="75000"/>
              <a:buFont typeface="Wingdings" pitchFamily="2" charset="2"/>
              <a:buChar char="l"/>
              <a:defRPr/>
            </a:pPr>
            <a:r>
              <a:rPr lang="ja-JP" altLang="en-US" sz="2400" dirty="0">
                <a:latin typeface="ＭＳ Ｐゴシック" pitchFamily="50" charset="-128"/>
                <a:ea typeface="ＭＳ Ｐゴシック" pitchFamily="50" charset="-128"/>
              </a:rPr>
              <a:t>訪問頻度</a:t>
            </a:r>
            <a:endParaRPr lang="en-US" altLang="ja-JP" sz="2400" dirty="0">
              <a:latin typeface="ＭＳ Ｐゴシック" pitchFamily="50" charset="-128"/>
              <a:ea typeface="ＭＳ Ｐゴシック" pitchFamily="50" charset="-128"/>
            </a:endParaRPr>
          </a:p>
          <a:p>
            <a:pPr marL="285750" indent="-285750" eaLnBrk="0" hangingPunct="0">
              <a:spcBef>
                <a:spcPct val="50000"/>
              </a:spcBef>
              <a:buSzPct val="75000"/>
              <a:buFont typeface="Wingdings" pitchFamily="2" charset="2"/>
              <a:buChar char="l"/>
              <a:defRPr/>
            </a:pPr>
            <a:r>
              <a:rPr lang="ja-JP" altLang="en-US" sz="2400" dirty="0">
                <a:latin typeface="ＭＳ Ｐゴシック" pitchFamily="50" charset="-128"/>
                <a:ea typeface="ＭＳ Ｐゴシック" pitchFamily="50" charset="-128"/>
              </a:rPr>
              <a:t>リピート率</a:t>
            </a:r>
          </a:p>
        </p:txBody>
      </p:sp>
      <p:pic>
        <p:nvPicPr>
          <p:cNvPr id="716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2214563"/>
            <a:ext cx="6224588" cy="343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ea typeface="ＭＳ Ｐゴシック" charset="-128"/>
              </a:rPr>
              <a:t>© 2010 Makoto Shimizu	</a:t>
            </a:r>
            <a:fld id="{046D5E34-21AC-48FF-8AEB-D5EF711B2F43}" type="slidenum">
              <a:rPr lang="en-US" altLang="ja-JP" smtClean="0">
                <a:ea typeface="ＭＳ Ｐゴシック" charset="-128"/>
              </a:rPr>
              <a:pPr/>
              <a:t>49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ターゲットにリーチできたか？</a:t>
            </a:r>
            <a:endParaRPr lang="ja-JP" altLang="en-US" smtClean="0"/>
          </a:p>
        </p:txBody>
      </p:sp>
      <p:sp>
        <p:nvSpPr>
          <p:cNvPr id="72707" name="コンテンツ プレースホルダ 5"/>
          <p:cNvSpPr>
            <a:spLocks noGrp="1"/>
          </p:cNvSpPr>
          <p:nvPr>
            <p:ph idx="1"/>
          </p:nvPr>
        </p:nvSpPr>
        <p:spPr>
          <a:xfrm>
            <a:off x="969963" y="1457325"/>
            <a:ext cx="7513637" cy="828675"/>
          </a:xfrm>
        </p:spPr>
        <p:txBody>
          <a:bodyPr/>
          <a:lstStyle/>
          <a:p>
            <a:r>
              <a:rPr lang="ja-JP" altLang="en-US" smtClean="0">
                <a:solidFill>
                  <a:schemeClr val="tx1"/>
                </a:solidFill>
              </a:rPr>
              <a:t>会社数、人数、訪問回数が分かる</a:t>
            </a:r>
            <a:endParaRPr lang="en-US" altLang="ja-JP" smtClean="0">
              <a:solidFill>
                <a:schemeClr val="tx1"/>
              </a:solidFill>
            </a:endParaRP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971550" y="33338"/>
            <a:ext cx="75136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2400">
                <a:solidFill>
                  <a:schemeClr val="bg1"/>
                </a:solidFill>
              </a:rPr>
              <a:t>C</a:t>
            </a:r>
            <a:r>
              <a:rPr lang="ja-JP" altLang="en-US" sz="2400">
                <a:solidFill>
                  <a:schemeClr val="bg1"/>
                </a:solidFill>
              </a:rPr>
              <a:t>．事例：仮説の検証と最適化</a:t>
            </a:r>
          </a:p>
        </p:txBody>
      </p:sp>
      <p:pic>
        <p:nvPicPr>
          <p:cNvPr id="72709" name="図 5" descr="cmsia-org.png"/>
          <p:cNvPicPr>
            <a:picLocks noChangeAspect="1"/>
          </p:cNvPicPr>
          <p:nvPr/>
        </p:nvPicPr>
        <p:blipFill>
          <a:blip r:embed="rId2"/>
          <a:srcRect b="45833"/>
          <a:stretch>
            <a:fillRect/>
          </a:stretch>
        </p:blipFill>
        <p:spPr bwMode="auto">
          <a:xfrm>
            <a:off x="1214438" y="2428875"/>
            <a:ext cx="19812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0" name="図 6" descr="cmsia-org.png"/>
          <p:cNvPicPr>
            <a:picLocks noChangeAspect="1"/>
          </p:cNvPicPr>
          <p:nvPr/>
        </p:nvPicPr>
        <p:blipFill>
          <a:blip r:embed="rId2"/>
          <a:srcRect t="54167"/>
          <a:stretch>
            <a:fillRect/>
          </a:stretch>
        </p:blipFill>
        <p:spPr bwMode="auto">
          <a:xfrm>
            <a:off x="3429000" y="2714625"/>
            <a:ext cx="19812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1" name="テキスト ボックス 8"/>
          <p:cNvSpPr txBox="1">
            <a:spLocks noChangeArrowheads="1"/>
          </p:cNvSpPr>
          <p:nvPr/>
        </p:nvSpPr>
        <p:spPr bwMode="auto">
          <a:xfrm>
            <a:off x="5786438" y="2857500"/>
            <a:ext cx="3000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/>
              <a:t>http://nakanohito.jp</a:t>
            </a:r>
            <a:endParaRPr lang="ja-JP" altLang="en-US"/>
          </a:p>
        </p:txBody>
      </p:sp>
      <p:pic>
        <p:nvPicPr>
          <p:cNvPr id="7271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38" y="2143125"/>
            <a:ext cx="2628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直線矢印コネクタ 9"/>
          <p:cNvCxnSpPr/>
          <p:nvPr/>
        </p:nvCxnSpPr>
        <p:spPr>
          <a:xfrm rot="5400000" flipH="1" flipV="1">
            <a:off x="5003007" y="4644231"/>
            <a:ext cx="1854200" cy="1587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>
            <a:off x="5929313" y="5572125"/>
            <a:ext cx="2357437" cy="317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円/楕円 11"/>
          <p:cNvSpPr/>
          <p:nvPr/>
        </p:nvSpPr>
        <p:spPr>
          <a:xfrm>
            <a:off x="6572250" y="4003675"/>
            <a:ext cx="428625" cy="4286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7215188" y="4503738"/>
            <a:ext cx="214312" cy="21431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6572250" y="4932363"/>
            <a:ext cx="214313" cy="21431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7500938" y="3860800"/>
            <a:ext cx="428625" cy="4286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2719" name="Text Box 7"/>
          <p:cNvSpPr txBox="1">
            <a:spLocks noChangeArrowheads="1"/>
          </p:cNvSpPr>
          <p:nvPr/>
        </p:nvSpPr>
        <p:spPr bwMode="auto">
          <a:xfrm>
            <a:off x="5857875" y="5643563"/>
            <a:ext cx="2578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400"/>
              <a:t>セグメントし浸透度を算出できる</a:t>
            </a:r>
            <a:endParaRPr lang="en-US" altLang="ja-JP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IA</a:t>
            </a:r>
            <a:r>
              <a:rPr lang="ja-JP" altLang="en-US" smtClean="0"/>
              <a:t>の意義</a:t>
            </a:r>
          </a:p>
        </p:txBody>
      </p:sp>
      <p:sp>
        <p:nvSpPr>
          <p:cNvPr id="19458" name="コンテンツ プレースホルダ 2"/>
          <p:cNvSpPr>
            <a:spLocks noGrp="1"/>
          </p:cNvSpPr>
          <p:nvPr>
            <p:ph idx="1"/>
          </p:nvPr>
        </p:nvSpPr>
        <p:spPr>
          <a:xfrm>
            <a:off x="969963" y="1484313"/>
            <a:ext cx="7513637" cy="587375"/>
          </a:xfrm>
        </p:spPr>
        <p:txBody>
          <a:bodyPr/>
          <a:lstStyle/>
          <a:p>
            <a:r>
              <a:rPr lang="ja-JP" altLang="en-US" smtClean="0"/>
              <a:t>立ち上げ時は、設計の根拠</a:t>
            </a:r>
          </a:p>
        </p:txBody>
      </p:sp>
      <p:sp>
        <p:nvSpPr>
          <p:cNvPr id="19459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ea typeface="ＭＳ Ｐゴシック" charset="-128"/>
              </a:rPr>
              <a:t>© 2010 Makoto Shimizu	</a:t>
            </a:r>
            <a:fld id="{2656431B-C2C0-43EE-8F28-31FC8A3C0F5B}" type="slidenum">
              <a:rPr lang="en-US" altLang="ja-JP" smtClean="0">
                <a:ea typeface="ＭＳ Ｐゴシック" charset="-128"/>
              </a:rPr>
              <a:pPr/>
              <a:t>5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500188" y="4643438"/>
            <a:ext cx="5413375" cy="1397000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216000" tIns="180000" rIns="216000" bIns="180000">
            <a:spAutoFit/>
          </a:bodyPr>
          <a:lstStyle/>
          <a:p>
            <a:pPr marL="342900" indent="-342900" eaLnBrk="0" hangingPunct="0">
              <a:lnSpc>
                <a:spcPct val="110000"/>
              </a:lnSpc>
              <a:spcBef>
                <a:spcPct val="20000"/>
              </a:spcBef>
              <a:buSzPct val="90000"/>
              <a:defRPr/>
            </a:pPr>
            <a:r>
              <a:rPr lang="ja-JP" altLang="en-US" sz="2800" dirty="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ただし、間違っているかもしれない</a:t>
            </a:r>
            <a:endParaRPr lang="en-US" altLang="ja-JP" sz="2800" dirty="0">
              <a:solidFill>
                <a:srgbClr val="000000"/>
              </a:solidFill>
              <a:latin typeface="HGP創英角ｺﾞｼｯｸUB" pitchFamily="50" charset="-128"/>
              <a:ea typeface="HGP創英角ｺﾞｼｯｸUB" pitchFamily="50" charset="-128"/>
              <a:sym typeface="Wingdings" pitchFamily="2" charset="2"/>
            </a:endParaRPr>
          </a:p>
          <a:p>
            <a:pPr marL="342900" indent="-342900" eaLnBrk="0" hangingPunct="0">
              <a:lnSpc>
                <a:spcPct val="110000"/>
              </a:lnSpc>
              <a:spcBef>
                <a:spcPct val="20000"/>
              </a:spcBef>
              <a:buSzPct val="90000"/>
              <a:defRPr/>
            </a:pPr>
            <a:r>
              <a:rPr lang="en-US" altLang="ja-JP" sz="2800" dirty="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</a:t>
            </a:r>
            <a:r>
              <a:rPr lang="ja-JP" altLang="en-US" sz="2800" dirty="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継続的な検証と修正が必要</a:t>
            </a:r>
            <a:endParaRPr lang="ja-JP" altLang="en-US" sz="2800" dirty="0">
              <a:solidFill>
                <a:srgbClr val="000000"/>
              </a:solidFill>
              <a:ea typeface="ＭＳ Ｐゴシック" pitchFamily="50" charset="-128"/>
            </a:endParaRPr>
          </a:p>
        </p:txBody>
      </p:sp>
      <p:sp>
        <p:nvSpPr>
          <p:cNvPr id="19461" name="AutoShape 23"/>
          <p:cNvSpPr>
            <a:spLocks noChangeArrowheads="1"/>
          </p:cNvSpPr>
          <p:nvPr/>
        </p:nvSpPr>
        <p:spPr bwMode="auto">
          <a:xfrm>
            <a:off x="1071563" y="2786063"/>
            <a:ext cx="2214562" cy="790575"/>
          </a:xfrm>
          <a:prstGeom prst="chevron">
            <a:avLst>
              <a:gd name="adj" fmla="val 40371"/>
            </a:avLst>
          </a:prstGeom>
          <a:solidFill>
            <a:srgbClr val="A2E5E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rIns="108000"/>
          <a:lstStyle/>
          <a:p>
            <a:pPr algn="ctr"/>
            <a:r>
              <a:rPr lang="ja-JP" altLang="en-US" sz="2800" b="1"/>
              <a:t>　立ち上げ</a:t>
            </a:r>
          </a:p>
        </p:txBody>
      </p:sp>
      <p:sp>
        <p:nvSpPr>
          <p:cNvPr id="19462" name="Rectangle 4"/>
          <p:cNvSpPr>
            <a:spLocks noChangeArrowheads="1"/>
          </p:cNvSpPr>
          <p:nvPr/>
        </p:nvSpPr>
        <p:spPr bwMode="auto">
          <a:xfrm>
            <a:off x="971550" y="33338"/>
            <a:ext cx="75136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2400">
                <a:solidFill>
                  <a:schemeClr val="bg1"/>
                </a:solidFill>
              </a:rPr>
              <a:t>A</a:t>
            </a:r>
            <a:r>
              <a:rPr lang="ja-JP" altLang="en-US" sz="2400">
                <a:solidFill>
                  <a:schemeClr val="bg1"/>
                </a:solidFill>
              </a:rPr>
              <a:t>．</a:t>
            </a:r>
            <a:r>
              <a:rPr lang="en-US" altLang="ja-JP" sz="2400">
                <a:solidFill>
                  <a:schemeClr val="bg1"/>
                </a:solidFill>
              </a:rPr>
              <a:t>HCD</a:t>
            </a:r>
            <a:r>
              <a:rPr lang="ja-JP" altLang="en-US" sz="2400">
                <a:solidFill>
                  <a:schemeClr val="bg1"/>
                </a:solidFill>
              </a:rPr>
              <a:t>と</a:t>
            </a:r>
            <a:r>
              <a:rPr lang="en-US" altLang="ja-JP" sz="2400">
                <a:solidFill>
                  <a:schemeClr val="bg1"/>
                </a:solidFill>
              </a:rPr>
              <a:t>IA</a:t>
            </a:r>
            <a:endParaRPr lang="ja-JP" altLang="en-US" sz="2400">
              <a:solidFill>
                <a:schemeClr val="bg1"/>
              </a:solidFill>
            </a:endParaRPr>
          </a:p>
        </p:txBody>
      </p:sp>
      <p:grpSp>
        <p:nvGrpSpPr>
          <p:cNvPr id="6" name="グループ化 49"/>
          <p:cNvGrpSpPr>
            <a:grpSpLocks/>
          </p:cNvGrpSpPr>
          <p:nvPr/>
        </p:nvGrpSpPr>
        <p:grpSpPr bwMode="auto">
          <a:xfrm>
            <a:off x="2143125" y="3378200"/>
            <a:ext cx="741363" cy="815975"/>
            <a:chOff x="2143108" y="3378991"/>
            <a:chExt cx="741274" cy="815093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8" name="環状矢印 47"/>
            <p:cNvSpPr/>
            <p:nvPr/>
          </p:nvSpPr>
          <p:spPr bwMode="auto">
            <a:xfrm>
              <a:off x="2143108" y="3378991"/>
              <a:ext cx="741274" cy="740562"/>
            </a:xfrm>
            <a:prstGeom prst="circularArrow">
              <a:avLst>
                <a:gd name="adj1" fmla="val 14513"/>
                <a:gd name="adj2" fmla="val 1198319"/>
                <a:gd name="adj3" fmla="val 20007346"/>
                <a:gd name="adj4" fmla="val 11414422"/>
                <a:gd name="adj5" fmla="val 13720"/>
              </a:avLst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49" name="環状矢印 48"/>
            <p:cNvSpPr/>
            <p:nvPr/>
          </p:nvSpPr>
          <p:spPr bwMode="auto">
            <a:xfrm rot="10800000">
              <a:off x="2143108" y="3453523"/>
              <a:ext cx="741274" cy="740561"/>
            </a:xfrm>
            <a:prstGeom prst="circularArrow">
              <a:avLst>
                <a:gd name="adj1" fmla="val 14513"/>
                <a:gd name="adj2" fmla="val 1198319"/>
                <a:gd name="adj3" fmla="val 20007346"/>
                <a:gd name="adj4" fmla="val 11414422"/>
                <a:gd name="adj5" fmla="val 13720"/>
              </a:avLst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グループ化 28"/>
          <p:cNvGrpSpPr>
            <a:grpSpLocks/>
          </p:cNvGrpSpPr>
          <p:nvPr/>
        </p:nvGrpSpPr>
        <p:grpSpPr bwMode="auto">
          <a:xfrm>
            <a:off x="969963" y="2039938"/>
            <a:ext cx="7745412" cy="2276475"/>
            <a:chOff x="969963" y="2039291"/>
            <a:chExt cx="7745412" cy="2277122"/>
          </a:xfrm>
        </p:grpSpPr>
        <p:sp>
          <p:nvSpPr>
            <p:cNvPr id="19466" name="AutoShape 24"/>
            <p:cNvSpPr>
              <a:spLocks noChangeArrowheads="1"/>
            </p:cNvSpPr>
            <p:nvPr/>
          </p:nvSpPr>
          <p:spPr bwMode="auto">
            <a:xfrm>
              <a:off x="3214688" y="2786063"/>
              <a:ext cx="4957762" cy="790575"/>
            </a:xfrm>
            <a:prstGeom prst="chevron">
              <a:avLst>
                <a:gd name="adj" fmla="val 3814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ja-JP" altLang="en-US" sz="3200" b="1">
                  <a:solidFill>
                    <a:schemeClr val="bg1"/>
                  </a:solidFill>
                </a:rPr>
                <a:t>運用</a:t>
              </a:r>
              <a:r>
                <a:rPr lang="ja-JP" altLang="en-US" sz="3200" b="1"/>
                <a:t>　　</a:t>
              </a:r>
            </a:p>
          </p:txBody>
        </p:sp>
        <p:cxnSp>
          <p:nvCxnSpPr>
            <p:cNvPr id="26" name="直線矢印コネクタ 25"/>
            <p:cNvCxnSpPr/>
            <p:nvPr/>
          </p:nvCxnSpPr>
          <p:spPr>
            <a:xfrm>
              <a:off x="1785938" y="3786037"/>
              <a:ext cx="6929437" cy="1587"/>
            </a:xfrm>
            <a:prstGeom prst="straightConnector1">
              <a:avLst/>
            </a:prstGeom>
            <a:ln w="1270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468" name="グループ化 35"/>
            <p:cNvGrpSpPr>
              <a:grpSpLocks/>
            </p:cNvGrpSpPr>
            <p:nvPr/>
          </p:nvGrpSpPr>
          <p:grpSpPr bwMode="auto">
            <a:xfrm>
              <a:off x="6929438" y="3259138"/>
              <a:ext cx="1000125" cy="1057275"/>
              <a:chOff x="6929454" y="3259230"/>
              <a:chExt cx="1000126" cy="1057089"/>
            </a:xfrm>
          </p:grpSpPr>
          <p:sp>
            <p:nvSpPr>
              <p:cNvPr id="34" name="環状矢印 33"/>
              <p:cNvSpPr/>
              <p:nvPr/>
            </p:nvSpPr>
            <p:spPr bwMode="auto">
              <a:xfrm rot="10800000">
                <a:off x="6929454" y="3316086"/>
                <a:ext cx="1000126" cy="1000233"/>
              </a:xfrm>
              <a:prstGeom prst="circularArrow">
                <a:avLst>
                  <a:gd name="adj1" fmla="val 14513"/>
                  <a:gd name="adj2" fmla="val 1198319"/>
                  <a:gd name="adj3" fmla="val 20007346"/>
                  <a:gd name="adj4" fmla="val 11414422"/>
                  <a:gd name="adj5" fmla="val 13720"/>
                </a:avLst>
              </a:prstGeom>
              <a:solidFill>
                <a:schemeClr val="accent5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環状矢印 34"/>
              <p:cNvSpPr/>
              <p:nvPr/>
            </p:nvSpPr>
            <p:spPr bwMode="auto">
              <a:xfrm>
                <a:off x="6929454" y="3258930"/>
                <a:ext cx="1000126" cy="1000233"/>
              </a:xfrm>
              <a:prstGeom prst="circularArrow">
                <a:avLst>
                  <a:gd name="adj1" fmla="val 14513"/>
                  <a:gd name="adj2" fmla="val 1198319"/>
                  <a:gd name="adj3" fmla="val 20007346"/>
                  <a:gd name="adj4" fmla="val 11414422"/>
                  <a:gd name="adj5" fmla="val 13720"/>
                </a:avLst>
              </a:prstGeom>
              <a:solidFill>
                <a:schemeClr val="accent5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469" name="グループ化 36"/>
            <p:cNvGrpSpPr>
              <a:grpSpLocks/>
            </p:cNvGrpSpPr>
            <p:nvPr/>
          </p:nvGrpSpPr>
          <p:grpSpPr bwMode="auto">
            <a:xfrm>
              <a:off x="5857875" y="3259138"/>
              <a:ext cx="1000125" cy="1057275"/>
              <a:chOff x="6929454" y="3259230"/>
              <a:chExt cx="1000126" cy="1057089"/>
            </a:xfrm>
          </p:grpSpPr>
          <p:sp>
            <p:nvSpPr>
              <p:cNvPr id="38" name="環状矢印 37"/>
              <p:cNvSpPr/>
              <p:nvPr/>
            </p:nvSpPr>
            <p:spPr bwMode="auto">
              <a:xfrm rot="10800000">
                <a:off x="6929454" y="3316086"/>
                <a:ext cx="1000126" cy="1000233"/>
              </a:xfrm>
              <a:prstGeom prst="circularArrow">
                <a:avLst>
                  <a:gd name="adj1" fmla="val 14513"/>
                  <a:gd name="adj2" fmla="val 1198319"/>
                  <a:gd name="adj3" fmla="val 20007346"/>
                  <a:gd name="adj4" fmla="val 11414422"/>
                  <a:gd name="adj5" fmla="val 13720"/>
                </a:avLst>
              </a:prstGeom>
              <a:solidFill>
                <a:schemeClr val="accent5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環状矢印 38"/>
              <p:cNvSpPr/>
              <p:nvPr/>
            </p:nvSpPr>
            <p:spPr bwMode="auto">
              <a:xfrm>
                <a:off x="6929454" y="3258930"/>
                <a:ext cx="1000126" cy="1000233"/>
              </a:xfrm>
              <a:prstGeom prst="circularArrow">
                <a:avLst>
                  <a:gd name="adj1" fmla="val 14513"/>
                  <a:gd name="adj2" fmla="val 1198319"/>
                  <a:gd name="adj3" fmla="val 20007346"/>
                  <a:gd name="adj4" fmla="val 11414422"/>
                  <a:gd name="adj5" fmla="val 13720"/>
                </a:avLst>
              </a:prstGeom>
              <a:solidFill>
                <a:schemeClr val="accent5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470" name="グループ化 39"/>
            <p:cNvGrpSpPr>
              <a:grpSpLocks/>
            </p:cNvGrpSpPr>
            <p:nvPr/>
          </p:nvGrpSpPr>
          <p:grpSpPr bwMode="auto">
            <a:xfrm>
              <a:off x="4786313" y="3259138"/>
              <a:ext cx="1000125" cy="1057275"/>
              <a:chOff x="6929454" y="3259230"/>
              <a:chExt cx="1000126" cy="1057089"/>
            </a:xfrm>
          </p:grpSpPr>
          <p:sp>
            <p:nvSpPr>
              <p:cNvPr id="41" name="環状矢印 40"/>
              <p:cNvSpPr/>
              <p:nvPr/>
            </p:nvSpPr>
            <p:spPr bwMode="auto">
              <a:xfrm rot="10800000">
                <a:off x="6929454" y="3316086"/>
                <a:ext cx="1000126" cy="1000233"/>
              </a:xfrm>
              <a:prstGeom prst="circularArrow">
                <a:avLst>
                  <a:gd name="adj1" fmla="val 14513"/>
                  <a:gd name="adj2" fmla="val 1198319"/>
                  <a:gd name="adj3" fmla="val 20007346"/>
                  <a:gd name="adj4" fmla="val 11414422"/>
                  <a:gd name="adj5" fmla="val 13720"/>
                </a:avLst>
              </a:prstGeom>
              <a:solidFill>
                <a:schemeClr val="accent5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環状矢印 41"/>
              <p:cNvSpPr/>
              <p:nvPr/>
            </p:nvSpPr>
            <p:spPr bwMode="auto">
              <a:xfrm>
                <a:off x="6929454" y="3258930"/>
                <a:ext cx="1000126" cy="1000233"/>
              </a:xfrm>
              <a:prstGeom prst="circularArrow">
                <a:avLst>
                  <a:gd name="adj1" fmla="val 14513"/>
                  <a:gd name="adj2" fmla="val 1198319"/>
                  <a:gd name="adj3" fmla="val 20007346"/>
                  <a:gd name="adj4" fmla="val 11414422"/>
                  <a:gd name="adj5" fmla="val 13720"/>
                </a:avLst>
              </a:prstGeom>
              <a:solidFill>
                <a:schemeClr val="accent5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471" name="グループ化 42"/>
            <p:cNvGrpSpPr>
              <a:grpSpLocks/>
            </p:cNvGrpSpPr>
            <p:nvPr/>
          </p:nvGrpSpPr>
          <p:grpSpPr bwMode="auto">
            <a:xfrm>
              <a:off x="3714750" y="3259138"/>
              <a:ext cx="1000125" cy="1057275"/>
              <a:chOff x="6929454" y="3259230"/>
              <a:chExt cx="1000126" cy="1057089"/>
            </a:xfrm>
          </p:grpSpPr>
          <p:sp>
            <p:nvSpPr>
              <p:cNvPr id="44" name="環状矢印 43"/>
              <p:cNvSpPr/>
              <p:nvPr/>
            </p:nvSpPr>
            <p:spPr bwMode="auto">
              <a:xfrm rot="10800000">
                <a:off x="6929454" y="3316086"/>
                <a:ext cx="1000126" cy="1000233"/>
              </a:xfrm>
              <a:prstGeom prst="circularArrow">
                <a:avLst>
                  <a:gd name="adj1" fmla="val 14513"/>
                  <a:gd name="adj2" fmla="val 1198319"/>
                  <a:gd name="adj3" fmla="val 20007346"/>
                  <a:gd name="adj4" fmla="val 11414422"/>
                  <a:gd name="adj5" fmla="val 13720"/>
                </a:avLst>
              </a:prstGeom>
              <a:solidFill>
                <a:schemeClr val="accent5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環状矢印 44"/>
              <p:cNvSpPr/>
              <p:nvPr/>
            </p:nvSpPr>
            <p:spPr bwMode="auto">
              <a:xfrm>
                <a:off x="6929454" y="3258930"/>
                <a:ext cx="1000126" cy="1000233"/>
              </a:xfrm>
              <a:prstGeom prst="circularArrow">
                <a:avLst>
                  <a:gd name="adj1" fmla="val 14513"/>
                  <a:gd name="adj2" fmla="val 1198319"/>
                  <a:gd name="adj3" fmla="val 20007346"/>
                  <a:gd name="adj4" fmla="val 11414422"/>
                  <a:gd name="adj5" fmla="val 13720"/>
                </a:avLst>
              </a:prstGeom>
              <a:solidFill>
                <a:schemeClr val="accent5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7" name="コンテンツ プレースホルダ 2"/>
            <p:cNvSpPr txBox="1">
              <a:spLocks/>
            </p:cNvSpPr>
            <p:nvPr/>
          </p:nvSpPr>
          <p:spPr bwMode="auto">
            <a:xfrm>
              <a:off x="969963" y="2039291"/>
              <a:ext cx="5280025" cy="53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eaLnBrk="0" hangingPunct="0">
                <a:lnSpc>
                  <a:spcPct val="110000"/>
                </a:lnSpc>
                <a:spcBef>
                  <a:spcPct val="20000"/>
                </a:spcBef>
                <a:buClr>
                  <a:schemeClr val="bg2"/>
                </a:buClr>
                <a:buSzPct val="90000"/>
                <a:buFont typeface="Wingdings" pitchFamily="2" charset="2"/>
                <a:buChar char="n"/>
                <a:defRPr/>
              </a:pPr>
              <a:r>
                <a:rPr lang="ja-JP" altLang="en-US" sz="2600" kern="0" dirty="0">
                  <a:solidFill>
                    <a:schemeClr val="tx2"/>
                  </a:solidFill>
                  <a:latin typeface="+mn-lt"/>
                  <a:ea typeface="+mn-ea"/>
                </a:rPr>
                <a:t>運用開始後は、土台（方針）になる</a:t>
              </a:r>
            </a:p>
          </p:txBody>
        </p:sp>
      </p:grp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487363" y="3325813"/>
            <a:ext cx="1643062" cy="9572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tIns="108000" bIns="1080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2800" b="1" dirty="0">
                <a:solidFill>
                  <a:schemeClr val="bg1"/>
                </a:solidFill>
                <a:latin typeface="+mj-lt"/>
                <a:ea typeface="+mj-ea"/>
              </a:rPr>
              <a:t>IA</a:t>
            </a:r>
            <a:r>
              <a:rPr lang="en-US" altLang="ja-JP" sz="2800" b="1" dirty="0">
                <a:solidFill>
                  <a:schemeClr val="bg1"/>
                </a:solidFill>
                <a:latin typeface="+mj-ea"/>
                <a:ea typeface="+mj-ea"/>
              </a:rPr>
              <a:t/>
            </a:r>
            <a:br>
              <a:rPr lang="en-US" altLang="ja-JP" sz="2800" b="1" dirty="0">
                <a:solidFill>
                  <a:schemeClr val="bg1"/>
                </a:solidFill>
                <a:latin typeface="+mj-ea"/>
                <a:ea typeface="+mj-ea"/>
              </a:rPr>
            </a:br>
            <a:r>
              <a:rPr lang="ja-JP" altLang="en-US" sz="2000" b="1" dirty="0">
                <a:solidFill>
                  <a:schemeClr val="bg1"/>
                </a:solidFill>
                <a:latin typeface="+mj-ea"/>
                <a:ea typeface="+mj-ea"/>
              </a:rPr>
              <a:t>（方針）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ea typeface="ＭＳ Ｐゴシック" charset="-128"/>
              </a:rPr>
              <a:t>© 2010 Makoto Shimizu	</a:t>
            </a:r>
            <a:fld id="{9C41F330-804D-4C0C-9099-3880083772D6}" type="slidenum">
              <a:rPr lang="en-US" altLang="ja-JP" smtClean="0">
                <a:ea typeface="ＭＳ Ｐゴシック" charset="-128"/>
              </a:rPr>
              <a:pPr/>
              <a:t>50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サイト名：覚えやすかったか？</a:t>
            </a:r>
            <a:endParaRPr lang="ja-JP" altLang="en-US" smtClean="0"/>
          </a:p>
        </p:txBody>
      </p:sp>
      <p:sp>
        <p:nvSpPr>
          <p:cNvPr id="46084" name="コンテンツ プレースホルダ 5"/>
          <p:cNvSpPr>
            <a:spLocks noGrp="1"/>
          </p:cNvSpPr>
          <p:nvPr>
            <p:ph idx="1"/>
          </p:nvPr>
        </p:nvSpPr>
        <p:spPr>
          <a:xfrm>
            <a:off x="969963" y="1457325"/>
            <a:ext cx="7513637" cy="1052513"/>
          </a:xfrm>
        </p:spPr>
        <p:txBody>
          <a:bodyPr/>
          <a:lstStyle/>
          <a:p>
            <a:pPr marL="342900" lvl="1" indent="-342900">
              <a:buSzPct val="90000"/>
              <a:buFont typeface="Wingdings" pitchFamily="2" charset="2"/>
              <a:buChar char="n"/>
              <a:defRPr/>
            </a:pPr>
            <a:r>
              <a:rPr lang="ja-JP" altLang="en-US" dirty="0" smtClean="0">
                <a:solidFill>
                  <a:schemeClr val="tx1"/>
                </a:solidFill>
                <a:latin typeface="+mn-ea"/>
                <a:ea typeface="+mn-ea"/>
              </a:rPr>
              <a:t>ブランド系キーワードのバリエーション</a:t>
            </a:r>
            <a:endParaRPr lang="en-US" altLang="ja-JP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742950" lvl="2" indent="-342900">
              <a:buSzPct val="90000"/>
              <a:buFont typeface="Wingdings" pitchFamily="2" charset="2"/>
              <a:buChar char="n"/>
              <a:defRPr/>
            </a:pPr>
            <a:r>
              <a:rPr lang="ja-JP" altLang="en-US" dirty="0" smtClean="0">
                <a:solidFill>
                  <a:schemeClr val="tx1"/>
                </a:solidFill>
              </a:rPr>
              <a:t>うろ覚え度やスペルミスが分かる</a:t>
            </a: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971550" y="33338"/>
            <a:ext cx="75136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2400">
                <a:solidFill>
                  <a:schemeClr val="bg1"/>
                </a:solidFill>
              </a:rPr>
              <a:t>C</a:t>
            </a:r>
            <a:r>
              <a:rPr lang="ja-JP" altLang="en-US" sz="2400">
                <a:solidFill>
                  <a:schemeClr val="bg1"/>
                </a:solidFill>
              </a:rPr>
              <a:t>．事例：仮説の検証と最適化</a:t>
            </a:r>
          </a:p>
        </p:txBody>
      </p:sp>
      <p:graphicFrame>
        <p:nvGraphicFramePr>
          <p:cNvPr id="7" name="グラフ 6"/>
          <p:cNvGraphicFramePr/>
          <p:nvPr/>
        </p:nvGraphicFramePr>
        <p:xfrm>
          <a:off x="928662" y="2500306"/>
          <a:ext cx="6786610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3734" name="Text Box 7"/>
          <p:cNvSpPr txBox="1">
            <a:spLocks noChangeArrowheads="1"/>
          </p:cNvSpPr>
          <p:nvPr/>
        </p:nvSpPr>
        <p:spPr bwMode="auto">
          <a:xfrm>
            <a:off x="4643438" y="5972175"/>
            <a:ext cx="29860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400"/>
              <a:t>計測期間：</a:t>
            </a:r>
            <a:r>
              <a:rPr lang="en-US" altLang="ja-JP" sz="1400"/>
              <a:t>2009-08-01</a:t>
            </a:r>
            <a:r>
              <a:rPr lang="ja-JP" altLang="en-US" sz="1400"/>
              <a:t>～</a:t>
            </a:r>
            <a:r>
              <a:rPr lang="en-US" altLang="ja-JP" sz="1400"/>
              <a:t>2010-11-30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500438" y="2786063"/>
            <a:ext cx="5173662" cy="144145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252000" tIns="180000" rIns="252000" bIns="180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ja-JP" altLang="en-US" sz="2800" dirty="0">
                <a:latin typeface="ＭＳ Ｐゴシック" pitchFamily="50" charset="-128"/>
                <a:ea typeface="ＭＳ Ｐゴシック" pitchFamily="50" charset="-128"/>
              </a:rPr>
              <a:t>結果：</a:t>
            </a:r>
            <a:r>
              <a:rPr lang="ja-JP" altLang="en-US" sz="2800" dirty="0">
                <a:latin typeface="+mn-ea"/>
                <a:ea typeface="+mn-ea"/>
              </a:rPr>
              <a:t>ほぼ</a:t>
            </a:r>
            <a:r>
              <a:rPr lang="en-US" altLang="ja-JP" sz="2800" dirty="0">
                <a:latin typeface="+mn-ea"/>
                <a:ea typeface="+mn-ea"/>
              </a:rPr>
              <a:t>OK</a:t>
            </a:r>
          </a:p>
          <a:p>
            <a:pPr>
              <a:spcBef>
                <a:spcPct val="50000"/>
              </a:spcBef>
              <a:defRPr/>
            </a:pPr>
            <a:r>
              <a:rPr lang="ja-JP" altLang="en-US" sz="2800" dirty="0">
                <a:latin typeface="+mj-ea"/>
                <a:ea typeface="+mj-ea"/>
              </a:rPr>
              <a:t>改善：</a:t>
            </a:r>
            <a:r>
              <a:rPr lang="ja-JP" altLang="en-US" sz="2800" dirty="0">
                <a:latin typeface="+mn-ea"/>
                <a:ea typeface="+mn-ea"/>
              </a:rPr>
              <a:t>メニューを「ブログ」に変更</a:t>
            </a:r>
          </a:p>
        </p:txBody>
      </p:sp>
      <p:sp>
        <p:nvSpPr>
          <p:cNvPr id="73736" name="Text Box 7"/>
          <p:cNvSpPr txBox="1">
            <a:spLocks noChangeArrowheads="1"/>
          </p:cNvSpPr>
          <p:nvPr/>
        </p:nvSpPr>
        <p:spPr bwMode="auto">
          <a:xfrm>
            <a:off x="1285875" y="5972175"/>
            <a:ext cx="2832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/>
              <a:t>※</a:t>
            </a:r>
            <a:r>
              <a:rPr lang="ja-JP" altLang="en-US" sz="1400"/>
              <a:t>流入しなかった</a:t>
            </a:r>
            <a:r>
              <a:rPr lang="en-US" altLang="ja-JP" sz="1400"/>
              <a:t>KW</a:t>
            </a:r>
            <a:r>
              <a:rPr lang="ja-JP" altLang="en-US" sz="1400"/>
              <a:t>は含まれない</a:t>
            </a:r>
            <a:endParaRPr lang="en-US" altLang="ja-JP" sz="1400"/>
          </a:p>
        </p:txBody>
      </p:sp>
      <p:pic>
        <p:nvPicPr>
          <p:cNvPr id="73737" name="図 10" descr="menu.png"/>
          <p:cNvPicPr>
            <a:picLocks noChangeAspect="1"/>
          </p:cNvPicPr>
          <p:nvPr/>
        </p:nvPicPr>
        <p:blipFill>
          <a:blip r:embed="rId3"/>
          <a:srcRect t="10239" b="33446"/>
          <a:stretch>
            <a:fillRect/>
          </a:stretch>
        </p:blipFill>
        <p:spPr bwMode="auto">
          <a:xfrm>
            <a:off x="7000875" y="4143375"/>
            <a:ext cx="16859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ea typeface="ＭＳ Ｐゴシック" charset="-128"/>
              </a:rPr>
              <a:t>© 2010 Makoto Shimizu	</a:t>
            </a:r>
            <a:fld id="{7A444639-3AA6-40FA-9279-E61AAD3F9914}" type="slidenum">
              <a:rPr lang="en-US" altLang="ja-JP" smtClean="0">
                <a:ea typeface="ＭＳ Ｐゴシック" charset="-128"/>
              </a:rPr>
              <a:pPr/>
              <a:t>51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サイト名：検索で戻れたか？</a:t>
            </a:r>
            <a:endParaRPr lang="ja-JP" altLang="en-US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9963" y="1484313"/>
            <a:ext cx="7513637" cy="531812"/>
          </a:xfrm>
        </p:spPr>
        <p:txBody>
          <a:bodyPr/>
          <a:lstStyle/>
          <a:p>
            <a:r>
              <a:rPr lang="ja-JP" altLang="en-US" smtClean="0">
                <a:solidFill>
                  <a:schemeClr val="tx1"/>
                </a:solidFill>
              </a:rPr>
              <a:t>ブランド系キーワードの検索順位と訪問回数</a:t>
            </a:r>
            <a:endParaRPr lang="en-US" altLang="ja-JP" smtClean="0">
              <a:solidFill>
                <a:schemeClr val="tx1"/>
              </a:solidFill>
            </a:endParaRPr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971550" y="33338"/>
            <a:ext cx="75136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2400">
                <a:solidFill>
                  <a:schemeClr val="bg1"/>
                </a:solidFill>
              </a:rPr>
              <a:t>C</a:t>
            </a:r>
            <a:r>
              <a:rPr lang="ja-JP" altLang="en-US" sz="2400">
                <a:solidFill>
                  <a:schemeClr val="bg1"/>
                </a:solidFill>
              </a:rPr>
              <a:t>．事例：仮説の検証と最適化</a:t>
            </a:r>
          </a:p>
        </p:txBody>
      </p:sp>
      <p:pic>
        <p:nvPicPr>
          <p:cNvPr id="74757" name="図 12" descr="kw-brand-rank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2143125"/>
            <a:ext cx="757237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071813" y="4786313"/>
            <a:ext cx="5311775" cy="79375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252000" tIns="180000" rIns="252000" bIns="180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ja-JP" altLang="en-US" sz="2800" dirty="0">
                <a:latin typeface="ＭＳ Ｐゴシック" pitchFamily="50" charset="-128"/>
                <a:ea typeface="ＭＳ Ｐゴシック" pitchFamily="50" charset="-128"/>
              </a:rPr>
              <a:t>結果：</a:t>
            </a:r>
            <a:r>
              <a:rPr lang="ja-JP" altLang="en-US" sz="2800" dirty="0">
                <a:latin typeface="+mn-ea"/>
                <a:ea typeface="+mn-ea"/>
              </a:rPr>
              <a:t>すぐ見つかる状態になった</a:t>
            </a:r>
            <a:endParaRPr lang="en-US" altLang="ja-JP" sz="2800" dirty="0">
              <a:latin typeface="+mn-ea"/>
              <a:ea typeface="+mn-ea"/>
            </a:endParaRPr>
          </a:p>
        </p:txBody>
      </p:sp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785813" y="4714875"/>
            <a:ext cx="16049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/>
              <a:t>※</a:t>
            </a:r>
            <a:r>
              <a:rPr lang="ja-JP" altLang="en-US" sz="1400"/>
              <a:t>２０キーワードの</a:t>
            </a:r>
            <a:r>
              <a:rPr lang="en-US" altLang="ja-JP" sz="1400"/>
              <a:t/>
            </a:r>
            <a:br>
              <a:rPr lang="en-US" altLang="ja-JP" sz="1400"/>
            </a:br>
            <a:r>
              <a:rPr lang="ja-JP" altLang="en-US" sz="1400"/>
              <a:t>　順位を毎日確認</a:t>
            </a:r>
            <a:endParaRPr lang="en-US" altLang="ja-JP" sz="1400"/>
          </a:p>
        </p:txBody>
      </p:sp>
      <p:pic>
        <p:nvPicPr>
          <p:cNvPr id="7476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38" y="4786313"/>
            <a:ext cx="428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61" name="Text Box 7"/>
          <p:cNvSpPr txBox="1">
            <a:spLocks noChangeArrowheads="1"/>
          </p:cNvSpPr>
          <p:nvPr/>
        </p:nvSpPr>
        <p:spPr bwMode="auto">
          <a:xfrm>
            <a:off x="857250" y="5643563"/>
            <a:ext cx="4137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/>
              <a:t>※</a:t>
            </a:r>
            <a:r>
              <a:rPr lang="ja-JP" altLang="en-US" sz="1400"/>
              <a:t>苦労したのは</a:t>
            </a:r>
            <a:r>
              <a:rPr lang="en-US" altLang="ja-JP" sz="1400"/>
              <a:t>Big</a:t>
            </a:r>
            <a:r>
              <a:rPr lang="ja-JP" altLang="en-US" sz="1400"/>
              <a:t>ワード「楽天 </a:t>
            </a:r>
            <a:r>
              <a:rPr lang="en-US" altLang="ja-JP" sz="1400"/>
              <a:t>CMS</a:t>
            </a:r>
            <a:r>
              <a:rPr lang="ja-JP" altLang="en-US" sz="1400"/>
              <a:t>」「</a:t>
            </a:r>
            <a:r>
              <a:rPr lang="en-US" altLang="ja-JP" sz="1400"/>
              <a:t>CMS </a:t>
            </a:r>
            <a:r>
              <a:rPr lang="ja-JP" altLang="en-US" sz="1400"/>
              <a:t>清水」</a:t>
            </a:r>
            <a:endParaRPr lang="en-US" altLang="ja-JP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ea typeface="ＭＳ Ｐゴシック" charset="-128"/>
              </a:rPr>
              <a:t>© 2010 Makoto Shimizu	</a:t>
            </a:r>
            <a:fld id="{372941B4-A5ED-40B6-A683-60DCDBB86589}" type="slidenum">
              <a:rPr lang="en-US" altLang="ja-JP" smtClean="0">
                <a:ea typeface="ＭＳ Ｐゴシック" charset="-128"/>
              </a:rPr>
              <a:pPr/>
              <a:t>52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accent2"/>
                </a:solidFill>
              </a:rPr>
              <a:t>（以前）</a:t>
            </a:r>
            <a:r>
              <a:rPr lang="en-US" altLang="ja-JP" smtClean="0">
                <a:solidFill>
                  <a:schemeClr val="accent2"/>
                </a:solidFill>
              </a:rPr>
              <a:t>Google</a:t>
            </a:r>
            <a:r>
              <a:rPr lang="ja-JP" altLang="en-US" smtClean="0"/>
              <a:t>で「</a:t>
            </a:r>
            <a:r>
              <a:rPr lang="en-US" altLang="ja-JP" smtClean="0"/>
              <a:t>CMS IA</a:t>
            </a:r>
            <a:r>
              <a:rPr lang="ja-JP" altLang="en-US" smtClean="0"/>
              <a:t>」を検索</a:t>
            </a:r>
          </a:p>
        </p:txBody>
      </p:sp>
      <p:pic>
        <p:nvPicPr>
          <p:cNvPr id="51204" name="図 5" descr="CMS IA(Google)_20090719.png"/>
          <p:cNvPicPr>
            <a:picLocks noChangeAspect="1"/>
          </p:cNvPicPr>
          <p:nvPr/>
        </p:nvPicPr>
        <p:blipFill>
          <a:blip r:embed="rId2"/>
          <a:srcRect r="26595" b="51703"/>
          <a:stretch>
            <a:fillRect/>
          </a:stretch>
        </p:blipFill>
        <p:spPr bwMode="auto">
          <a:xfrm>
            <a:off x="2500313" y="1357313"/>
            <a:ext cx="4002087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円/楕円 9"/>
          <p:cNvSpPr/>
          <p:nvPr/>
        </p:nvSpPr>
        <p:spPr>
          <a:xfrm>
            <a:off x="2071688" y="2357438"/>
            <a:ext cx="571500" cy="5715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800" dirty="0"/>
              <a:t>1</a:t>
            </a:r>
            <a:endParaRPr lang="ja-JP" altLang="en-US" sz="2800" dirty="0"/>
          </a:p>
        </p:txBody>
      </p:sp>
      <p:sp>
        <p:nvSpPr>
          <p:cNvPr id="11" name="円/楕円 10"/>
          <p:cNvSpPr/>
          <p:nvPr/>
        </p:nvSpPr>
        <p:spPr>
          <a:xfrm>
            <a:off x="2071688" y="3168650"/>
            <a:ext cx="571500" cy="5715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800" dirty="0"/>
              <a:t>2</a:t>
            </a:r>
            <a:endParaRPr lang="ja-JP" altLang="en-US" sz="2800" dirty="0"/>
          </a:p>
        </p:txBody>
      </p:sp>
      <p:sp>
        <p:nvSpPr>
          <p:cNvPr id="12" name="円/楕円 11"/>
          <p:cNvSpPr/>
          <p:nvPr/>
        </p:nvSpPr>
        <p:spPr>
          <a:xfrm>
            <a:off x="2071688" y="4000500"/>
            <a:ext cx="571500" cy="571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800" dirty="0">
                <a:solidFill>
                  <a:schemeClr val="accent1"/>
                </a:solidFill>
              </a:rPr>
              <a:t>3</a:t>
            </a:r>
            <a:endParaRPr lang="ja-JP" altLang="en-US" sz="2800" dirty="0">
              <a:solidFill>
                <a:schemeClr val="accent1"/>
              </a:solidFill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2071688" y="4799013"/>
            <a:ext cx="571500" cy="5715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800" dirty="0"/>
              <a:t>4</a:t>
            </a:r>
            <a:endParaRPr lang="ja-JP" altLang="en-US" sz="2800" dirty="0"/>
          </a:p>
        </p:txBody>
      </p:sp>
      <p:sp>
        <p:nvSpPr>
          <p:cNvPr id="14" name="円/楕円 13"/>
          <p:cNvSpPr/>
          <p:nvPr/>
        </p:nvSpPr>
        <p:spPr>
          <a:xfrm>
            <a:off x="2071688" y="5572125"/>
            <a:ext cx="571500" cy="5715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800" dirty="0"/>
              <a:t>5</a:t>
            </a:r>
            <a:endParaRPr lang="ja-JP" altLang="en-US" sz="2800" dirty="0"/>
          </a:p>
        </p:txBody>
      </p:sp>
      <p:sp>
        <p:nvSpPr>
          <p:cNvPr id="75785" name="テキスト ボックス 14"/>
          <p:cNvSpPr txBox="1">
            <a:spLocks noChangeArrowheads="1"/>
          </p:cNvSpPr>
          <p:nvPr/>
        </p:nvSpPr>
        <p:spPr bwMode="auto">
          <a:xfrm>
            <a:off x="71438" y="2786063"/>
            <a:ext cx="17859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ja-JP" altLang="en-US" sz="2400"/>
              <a:t>自分の</a:t>
            </a:r>
            <a:r>
              <a:rPr lang="en-US" altLang="ja-JP" sz="2400"/>
              <a:t>SNS</a:t>
            </a:r>
            <a:endParaRPr lang="ja-JP" altLang="en-US" sz="2400"/>
          </a:p>
        </p:txBody>
      </p:sp>
      <p:sp>
        <p:nvSpPr>
          <p:cNvPr id="75786" name="テキスト ボックス 17"/>
          <p:cNvSpPr txBox="1">
            <a:spLocks noChangeArrowheads="1"/>
          </p:cNvSpPr>
          <p:nvPr/>
        </p:nvSpPr>
        <p:spPr bwMode="auto">
          <a:xfrm>
            <a:off x="71438" y="5286375"/>
            <a:ext cx="17859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ja-JP" altLang="en-US" sz="2400"/>
              <a:t>寄稿記事</a:t>
            </a:r>
          </a:p>
        </p:txBody>
      </p:sp>
      <p:sp>
        <p:nvSpPr>
          <p:cNvPr id="17" name="左中かっこ 16"/>
          <p:cNvSpPr/>
          <p:nvPr/>
        </p:nvSpPr>
        <p:spPr>
          <a:xfrm>
            <a:off x="1785938" y="2571750"/>
            <a:ext cx="214312" cy="92868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8" name="左中かっこ 17"/>
          <p:cNvSpPr/>
          <p:nvPr/>
        </p:nvSpPr>
        <p:spPr>
          <a:xfrm>
            <a:off x="1785938" y="5072063"/>
            <a:ext cx="214312" cy="92868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5789" name="Rectangle 4"/>
          <p:cNvSpPr>
            <a:spLocks noChangeArrowheads="1"/>
          </p:cNvSpPr>
          <p:nvPr/>
        </p:nvSpPr>
        <p:spPr bwMode="auto">
          <a:xfrm>
            <a:off x="971550" y="33338"/>
            <a:ext cx="75136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2400">
                <a:solidFill>
                  <a:schemeClr val="bg1"/>
                </a:solidFill>
              </a:rPr>
              <a:t>C</a:t>
            </a:r>
            <a:r>
              <a:rPr lang="ja-JP" altLang="en-US" sz="2400">
                <a:solidFill>
                  <a:schemeClr val="bg1"/>
                </a:solidFill>
              </a:rPr>
              <a:t>．事例：仮説の検証と最適化</a:t>
            </a:r>
          </a:p>
        </p:txBody>
      </p:sp>
      <p:pic>
        <p:nvPicPr>
          <p:cNvPr id="16" name="図 5" descr="CMS IA(Google)_20090719.png"/>
          <p:cNvPicPr>
            <a:picLocks noChangeAspect="1"/>
          </p:cNvPicPr>
          <p:nvPr/>
        </p:nvPicPr>
        <p:blipFill>
          <a:blip r:embed="rId2"/>
          <a:srcRect t="48297" r="26595" b="13203"/>
          <a:stretch>
            <a:fillRect/>
          </a:stretch>
        </p:blipFill>
        <p:spPr bwMode="auto">
          <a:xfrm>
            <a:off x="5141913" y="2500313"/>
            <a:ext cx="4002087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5791" name="テキスト ボックス 21"/>
          <p:cNvSpPr txBox="1">
            <a:spLocks noChangeArrowheads="1"/>
          </p:cNvSpPr>
          <p:nvPr/>
        </p:nvSpPr>
        <p:spPr bwMode="auto">
          <a:xfrm>
            <a:off x="7618413" y="2071688"/>
            <a:ext cx="13779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ja-JP" altLang="en-US" sz="1200" i="1"/>
              <a:t>　</a:t>
            </a:r>
            <a:r>
              <a:rPr lang="en-US" altLang="ja-JP" sz="1200" i="1"/>
              <a:t>2009-07-19</a:t>
            </a:r>
            <a:r>
              <a:rPr lang="ja-JP" altLang="en-US" sz="1200" i="1"/>
              <a:t>時点</a:t>
            </a:r>
          </a:p>
        </p:txBody>
      </p:sp>
      <p:sp>
        <p:nvSpPr>
          <p:cNvPr id="20" name="円/楕円 19"/>
          <p:cNvSpPr/>
          <p:nvPr/>
        </p:nvSpPr>
        <p:spPr>
          <a:xfrm>
            <a:off x="4714875" y="2428875"/>
            <a:ext cx="571500" cy="571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800" dirty="0">
                <a:solidFill>
                  <a:schemeClr val="accent1"/>
                </a:solidFill>
              </a:rPr>
              <a:t>6</a:t>
            </a:r>
            <a:endParaRPr lang="ja-JP" altLang="en-US" sz="2800" dirty="0">
              <a:solidFill>
                <a:schemeClr val="accent1"/>
              </a:solidFill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4714875" y="3071813"/>
            <a:ext cx="571500" cy="571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800" dirty="0">
                <a:solidFill>
                  <a:schemeClr val="accent1"/>
                </a:solidFill>
              </a:rPr>
              <a:t>7</a:t>
            </a:r>
            <a:endParaRPr lang="ja-JP" altLang="en-US" sz="2800" dirty="0">
              <a:solidFill>
                <a:schemeClr val="accent1"/>
              </a:solidFill>
            </a:endParaRPr>
          </a:p>
        </p:txBody>
      </p:sp>
      <p:sp>
        <p:nvSpPr>
          <p:cNvPr id="22" name="円/楕円 21"/>
          <p:cNvSpPr/>
          <p:nvPr/>
        </p:nvSpPr>
        <p:spPr>
          <a:xfrm>
            <a:off x="4714875" y="3857625"/>
            <a:ext cx="571500" cy="571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800" dirty="0">
                <a:solidFill>
                  <a:schemeClr val="accent1"/>
                </a:solidFill>
              </a:rPr>
              <a:t>8</a:t>
            </a:r>
            <a:endParaRPr lang="ja-JP" altLang="en-US" sz="2800" dirty="0">
              <a:solidFill>
                <a:schemeClr val="accent1"/>
              </a:solidFill>
            </a:endParaRPr>
          </a:p>
        </p:txBody>
      </p:sp>
      <p:sp>
        <p:nvSpPr>
          <p:cNvPr id="23" name="円/楕円 22"/>
          <p:cNvSpPr/>
          <p:nvPr/>
        </p:nvSpPr>
        <p:spPr>
          <a:xfrm>
            <a:off x="4714875" y="4643438"/>
            <a:ext cx="571500" cy="571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800" dirty="0">
                <a:solidFill>
                  <a:schemeClr val="accent1"/>
                </a:solidFill>
              </a:rPr>
              <a:t>9</a:t>
            </a:r>
            <a:endParaRPr lang="ja-JP" altLang="en-US" sz="2800" dirty="0">
              <a:solidFill>
                <a:schemeClr val="accent1"/>
              </a:solidFill>
            </a:endParaRPr>
          </a:p>
        </p:txBody>
      </p:sp>
      <p:sp>
        <p:nvSpPr>
          <p:cNvPr id="24" name="円/楕円 23"/>
          <p:cNvSpPr/>
          <p:nvPr/>
        </p:nvSpPr>
        <p:spPr>
          <a:xfrm>
            <a:off x="4714875" y="5391150"/>
            <a:ext cx="571500" cy="571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sz="2800" dirty="0">
                <a:solidFill>
                  <a:schemeClr val="accent1"/>
                </a:solidFill>
              </a:rPr>
              <a:t>10</a:t>
            </a:r>
            <a:endParaRPr lang="ja-JP" altLang="en-US" sz="2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ea typeface="ＭＳ Ｐゴシック" charset="-128"/>
              </a:rPr>
              <a:t>© 2010 Makoto Shimizu	</a:t>
            </a:r>
            <a:fld id="{11DF60DA-E10A-4C72-936A-717F22AEC9A2}" type="slidenum">
              <a:rPr lang="en-US" altLang="ja-JP" smtClean="0">
                <a:ea typeface="ＭＳ Ｐゴシック" charset="-128"/>
              </a:rPr>
              <a:pPr/>
              <a:t>53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ja-JP" altLang="en-US" dirty="0" smtClean="0">
                <a:solidFill>
                  <a:schemeClr val="accent2"/>
                </a:solidFill>
              </a:rPr>
              <a:t>（結果）</a:t>
            </a:r>
            <a:r>
              <a:rPr lang="en-US" altLang="ja-JP" dirty="0" smtClean="0">
                <a:solidFill>
                  <a:schemeClr val="accent2"/>
                </a:solidFill>
              </a:rPr>
              <a:t>Google</a:t>
            </a:r>
            <a:r>
              <a:rPr lang="ja-JP" altLang="en-US" dirty="0" smtClean="0"/>
              <a:t>で「</a:t>
            </a:r>
            <a:r>
              <a:rPr lang="en-US" altLang="ja-JP" dirty="0" smtClean="0"/>
              <a:t>CMS IA</a:t>
            </a:r>
            <a:r>
              <a:rPr lang="ja-JP" altLang="en-US" dirty="0" smtClean="0"/>
              <a:t>」を検索</a:t>
            </a:r>
            <a:r>
              <a:rPr lang="ja-JP" altLang="en-US" dirty="0" smtClean="0">
                <a:latin typeface="+mj-ea"/>
              </a:rPr>
              <a:t>　（７ヶ月後）</a:t>
            </a:r>
            <a:endParaRPr lang="ja-JP" altLang="en-US" dirty="0" smtClean="0"/>
          </a:p>
        </p:txBody>
      </p:sp>
      <p:sp>
        <p:nvSpPr>
          <p:cNvPr id="76803" name="Rectangle 4"/>
          <p:cNvSpPr>
            <a:spLocks noChangeArrowheads="1"/>
          </p:cNvSpPr>
          <p:nvPr/>
        </p:nvSpPr>
        <p:spPr bwMode="auto">
          <a:xfrm>
            <a:off x="971550" y="33338"/>
            <a:ext cx="75136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2400">
                <a:solidFill>
                  <a:schemeClr val="bg1"/>
                </a:solidFill>
              </a:rPr>
              <a:t>C</a:t>
            </a:r>
            <a:r>
              <a:rPr lang="ja-JP" altLang="en-US" sz="2400">
                <a:solidFill>
                  <a:schemeClr val="bg1"/>
                </a:solidFill>
              </a:rPr>
              <a:t>．事例：仮説の検証と最適化</a:t>
            </a:r>
          </a:p>
        </p:txBody>
      </p:sp>
      <p:pic>
        <p:nvPicPr>
          <p:cNvPr id="18" name="図 17" descr="CMS IA - Google 検索-20100223.png"/>
          <p:cNvPicPr>
            <a:picLocks noChangeAspect="1"/>
          </p:cNvPicPr>
          <p:nvPr/>
        </p:nvPicPr>
        <p:blipFill>
          <a:blip r:embed="rId2"/>
          <a:srcRect b="42708"/>
          <a:stretch>
            <a:fillRect/>
          </a:stretch>
        </p:blipFill>
        <p:spPr>
          <a:xfrm>
            <a:off x="1214438" y="1462088"/>
            <a:ext cx="4357687" cy="48561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図 18" descr="CMS IA - Google 検索-20100223.png"/>
          <p:cNvPicPr>
            <a:picLocks noChangeAspect="1"/>
          </p:cNvPicPr>
          <p:nvPr/>
        </p:nvPicPr>
        <p:blipFill>
          <a:blip r:embed="rId2"/>
          <a:srcRect t="57292"/>
          <a:stretch>
            <a:fillRect/>
          </a:stretch>
        </p:blipFill>
        <p:spPr>
          <a:xfrm>
            <a:off x="4500563" y="2778125"/>
            <a:ext cx="4357687" cy="3619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0" name="円/楕円 19"/>
          <p:cNvSpPr/>
          <p:nvPr/>
        </p:nvSpPr>
        <p:spPr>
          <a:xfrm>
            <a:off x="706438" y="1571625"/>
            <a:ext cx="571500" cy="5715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800" dirty="0"/>
              <a:t>1</a:t>
            </a:r>
            <a:endParaRPr lang="ja-JP" altLang="en-US" sz="2800" dirty="0"/>
          </a:p>
        </p:txBody>
      </p:sp>
      <p:sp>
        <p:nvSpPr>
          <p:cNvPr id="21" name="円/楕円 20"/>
          <p:cNvSpPr/>
          <p:nvPr/>
        </p:nvSpPr>
        <p:spPr>
          <a:xfrm>
            <a:off x="706438" y="3071813"/>
            <a:ext cx="571500" cy="5715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800" dirty="0"/>
              <a:t>2</a:t>
            </a:r>
            <a:endParaRPr lang="ja-JP" altLang="en-US" sz="2800" dirty="0"/>
          </a:p>
        </p:txBody>
      </p:sp>
      <p:sp>
        <p:nvSpPr>
          <p:cNvPr id="22" name="円/楕円 21"/>
          <p:cNvSpPr/>
          <p:nvPr/>
        </p:nvSpPr>
        <p:spPr>
          <a:xfrm>
            <a:off x="706438" y="3786188"/>
            <a:ext cx="571500" cy="5715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800" dirty="0"/>
              <a:t>3</a:t>
            </a:r>
            <a:endParaRPr lang="ja-JP" altLang="en-US" sz="2800" dirty="0"/>
          </a:p>
        </p:txBody>
      </p:sp>
      <p:sp>
        <p:nvSpPr>
          <p:cNvPr id="23" name="円/楕円 22"/>
          <p:cNvSpPr/>
          <p:nvPr/>
        </p:nvSpPr>
        <p:spPr>
          <a:xfrm>
            <a:off x="706438" y="4572000"/>
            <a:ext cx="571500" cy="5715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800" dirty="0"/>
              <a:t>4</a:t>
            </a:r>
            <a:endParaRPr lang="ja-JP" altLang="en-US" sz="2800" dirty="0"/>
          </a:p>
        </p:txBody>
      </p:sp>
      <p:sp>
        <p:nvSpPr>
          <p:cNvPr id="24" name="円/楕円 23"/>
          <p:cNvSpPr/>
          <p:nvPr/>
        </p:nvSpPr>
        <p:spPr>
          <a:xfrm>
            <a:off x="706438" y="5487988"/>
            <a:ext cx="571500" cy="5715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800" dirty="0"/>
              <a:t>5</a:t>
            </a:r>
            <a:endParaRPr lang="ja-JP" altLang="en-US" sz="2800" dirty="0"/>
          </a:p>
        </p:txBody>
      </p:sp>
      <p:sp>
        <p:nvSpPr>
          <p:cNvPr id="25" name="円/楕円 24"/>
          <p:cNvSpPr/>
          <p:nvPr/>
        </p:nvSpPr>
        <p:spPr>
          <a:xfrm>
            <a:off x="4000500" y="2857500"/>
            <a:ext cx="571500" cy="5715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800" dirty="0"/>
              <a:t>6</a:t>
            </a:r>
            <a:endParaRPr lang="ja-JP" altLang="en-US" sz="2800" dirty="0"/>
          </a:p>
        </p:txBody>
      </p:sp>
      <p:sp>
        <p:nvSpPr>
          <p:cNvPr id="26" name="円/楕円 25"/>
          <p:cNvSpPr/>
          <p:nvPr/>
        </p:nvSpPr>
        <p:spPr>
          <a:xfrm>
            <a:off x="4000500" y="3643313"/>
            <a:ext cx="571500" cy="5715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800" dirty="0"/>
              <a:t>7</a:t>
            </a:r>
            <a:endParaRPr lang="ja-JP" altLang="en-US" sz="2800" dirty="0"/>
          </a:p>
        </p:txBody>
      </p:sp>
      <p:sp>
        <p:nvSpPr>
          <p:cNvPr id="27" name="円/楕円 26"/>
          <p:cNvSpPr/>
          <p:nvPr/>
        </p:nvSpPr>
        <p:spPr>
          <a:xfrm>
            <a:off x="4000500" y="4357688"/>
            <a:ext cx="571500" cy="5715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800" dirty="0"/>
              <a:t>8</a:t>
            </a:r>
            <a:endParaRPr lang="ja-JP" altLang="en-US" sz="2800" dirty="0"/>
          </a:p>
        </p:txBody>
      </p:sp>
      <p:sp>
        <p:nvSpPr>
          <p:cNvPr id="28" name="円/楕円 27"/>
          <p:cNvSpPr/>
          <p:nvPr/>
        </p:nvSpPr>
        <p:spPr>
          <a:xfrm>
            <a:off x="4000500" y="5143500"/>
            <a:ext cx="571500" cy="5715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800" dirty="0"/>
              <a:t>9</a:t>
            </a:r>
            <a:endParaRPr lang="ja-JP" altLang="en-US" sz="2800" dirty="0"/>
          </a:p>
        </p:txBody>
      </p:sp>
      <p:sp>
        <p:nvSpPr>
          <p:cNvPr id="29" name="円/楕円 28"/>
          <p:cNvSpPr/>
          <p:nvPr/>
        </p:nvSpPr>
        <p:spPr>
          <a:xfrm>
            <a:off x="4000500" y="5786438"/>
            <a:ext cx="571500" cy="5715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altLang="ja-JP" sz="2500" dirty="0"/>
              <a:t>10</a:t>
            </a:r>
            <a:endParaRPr lang="ja-JP" altLang="en-US" sz="2500" dirty="0"/>
          </a:p>
        </p:txBody>
      </p:sp>
      <p:sp>
        <p:nvSpPr>
          <p:cNvPr id="76816" name="テキスト ボックス 17"/>
          <p:cNvSpPr txBox="1">
            <a:spLocks noChangeArrowheads="1"/>
          </p:cNvSpPr>
          <p:nvPr/>
        </p:nvSpPr>
        <p:spPr bwMode="auto">
          <a:xfrm>
            <a:off x="0" y="3714750"/>
            <a:ext cx="6969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ja-JP" altLang="en-US" sz="2000"/>
              <a:t>寄稿</a:t>
            </a:r>
            <a:r>
              <a:rPr lang="en-US" altLang="ja-JP" sz="2000"/>
              <a:t/>
            </a:r>
            <a:br>
              <a:rPr lang="en-US" altLang="ja-JP" sz="2000"/>
            </a:br>
            <a:r>
              <a:rPr lang="ja-JP" altLang="en-US" sz="2000"/>
              <a:t>記事</a:t>
            </a:r>
          </a:p>
        </p:txBody>
      </p:sp>
      <p:sp>
        <p:nvSpPr>
          <p:cNvPr id="76817" name="テキスト ボックス 17"/>
          <p:cNvSpPr txBox="1">
            <a:spLocks noChangeArrowheads="1"/>
          </p:cNvSpPr>
          <p:nvPr/>
        </p:nvSpPr>
        <p:spPr bwMode="auto">
          <a:xfrm>
            <a:off x="214313" y="2214563"/>
            <a:ext cx="819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ja-JP" altLang="en-US" sz="2000"/>
              <a:t>本</a:t>
            </a:r>
            <a:r>
              <a:rPr lang="en-US" altLang="ja-JP" sz="2000"/>
              <a:t/>
            </a:r>
            <a:br>
              <a:rPr lang="en-US" altLang="ja-JP" sz="2000"/>
            </a:br>
            <a:r>
              <a:rPr lang="ja-JP" altLang="en-US" sz="2000"/>
              <a:t>サイト</a:t>
            </a:r>
          </a:p>
        </p:txBody>
      </p:sp>
      <p:sp>
        <p:nvSpPr>
          <p:cNvPr id="76818" name="テキスト ボックス 17"/>
          <p:cNvSpPr txBox="1">
            <a:spLocks noChangeArrowheads="1"/>
          </p:cNvSpPr>
          <p:nvPr/>
        </p:nvSpPr>
        <p:spPr bwMode="auto">
          <a:xfrm>
            <a:off x="214313" y="5122863"/>
            <a:ext cx="714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altLang="ja-JP" sz="2000"/>
              <a:t>SNS</a:t>
            </a:r>
            <a:endParaRPr lang="ja-JP" altLang="en-US" sz="2000"/>
          </a:p>
        </p:txBody>
      </p:sp>
      <p:sp>
        <p:nvSpPr>
          <p:cNvPr id="76819" name="テキスト ボックス 21"/>
          <p:cNvSpPr txBox="1">
            <a:spLocks noChangeArrowheads="1"/>
          </p:cNvSpPr>
          <p:nvPr/>
        </p:nvSpPr>
        <p:spPr bwMode="auto">
          <a:xfrm>
            <a:off x="7429500" y="2214563"/>
            <a:ext cx="13779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ja-JP" altLang="en-US" sz="1200" i="1"/>
              <a:t>　</a:t>
            </a:r>
            <a:r>
              <a:rPr lang="en-US" altLang="ja-JP" sz="1200" i="1"/>
              <a:t>2010-02-23</a:t>
            </a:r>
            <a:r>
              <a:rPr lang="ja-JP" altLang="en-US" sz="1200" i="1"/>
              <a:t>時点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ea typeface="ＭＳ Ｐゴシック" charset="-128"/>
              </a:rPr>
              <a:t>© 2010 Makoto Shimizu	</a:t>
            </a:r>
            <a:fld id="{7E386C79-355A-4CFC-9242-187B96FF2C35}" type="slidenum">
              <a:rPr lang="en-US" altLang="ja-JP" smtClean="0">
                <a:ea typeface="ＭＳ Ｐゴシック" charset="-128"/>
              </a:rPr>
              <a:pPr/>
              <a:t>54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（結果）</a:t>
            </a:r>
            <a:r>
              <a:rPr lang="en-US" altLang="ja-JP" smtClean="0"/>
              <a:t> Yahoo</a:t>
            </a:r>
            <a:r>
              <a:rPr lang="ja-JP" altLang="en-US" smtClean="0"/>
              <a:t>は</a:t>
            </a:r>
            <a:r>
              <a:rPr lang="en-US" altLang="ja-JP" smtClean="0"/>
              <a:t>2</a:t>
            </a:r>
            <a:r>
              <a:rPr lang="ja-JP" altLang="en-US" smtClean="0"/>
              <a:t>→７割へ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9963" y="1457325"/>
            <a:ext cx="7513637" cy="757238"/>
          </a:xfrm>
        </p:spPr>
        <p:txBody>
          <a:bodyPr/>
          <a:lstStyle/>
          <a:p>
            <a:pPr marL="552450" indent="-495300" eaLnBrk="1" hangingPunct="1">
              <a:tabLst>
                <a:tab pos="4305300" algn="l"/>
              </a:tabLst>
              <a:defRPr/>
            </a:pPr>
            <a:r>
              <a:rPr lang="en-US" altLang="ja-JP" dirty="0" smtClean="0">
                <a:solidFill>
                  <a:schemeClr val="accent2"/>
                </a:solidFill>
              </a:rPr>
              <a:t>Yahoo</a:t>
            </a:r>
            <a:r>
              <a:rPr lang="ja-JP" altLang="en-US" dirty="0" smtClean="0">
                <a:solidFill>
                  <a:schemeClr val="bg2"/>
                </a:solidFill>
              </a:rPr>
              <a:t>で「</a:t>
            </a:r>
            <a:r>
              <a:rPr lang="en-US" altLang="ja-JP" dirty="0" smtClean="0">
                <a:solidFill>
                  <a:schemeClr val="bg2"/>
                </a:solidFill>
              </a:rPr>
              <a:t>CMS IA</a:t>
            </a:r>
            <a:r>
              <a:rPr lang="ja-JP" altLang="en-US" dirty="0" smtClean="0">
                <a:solidFill>
                  <a:schemeClr val="bg2"/>
                </a:solidFill>
              </a:rPr>
              <a:t>」を検索すると</a:t>
            </a:r>
            <a:endParaRPr lang="en-US" altLang="ja-JP" dirty="0" smtClean="0">
              <a:solidFill>
                <a:schemeClr val="bg2"/>
              </a:solidFill>
              <a:latin typeface="+mj-ea"/>
              <a:ea typeface="+mj-ea"/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1500188" y="5075238"/>
            <a:ext cx="469900" cy="4556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0" bIns="36000" anchor="ctr"/>
          <a:lstStyle/>
          <a:p>
            <a:pPr algn="ctr">
              <a:defRPr/>
            </a:pPr>
            <a:r>
              <a:rPr lang="en-US" altLang="ja-JP" sz="2200" dirty="0">
                <a:solidFill>
                  <a:schemeClr val="accent1"/>
                </a:solidFill>
              </a:rPr>
              <a:t>8</a:t>
            </a:r>
            <a:endParaRPr lang="ja-JP" altLang="en-US" sz="2200" dirty="0">
              <a:solidFill>
                <a:schemeClr val="accent1"/>
              </a:solidFill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1500188" y="5524500"/>
            <a:ext cx="469900" cy="45561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0" bIns="36000" anchor="ctr"/>
          <a:lstStyle/>
          <a:p>
            <a:pPr algn="ctr">
              <a:defRPr/>
            </a:pPr>
            <a:r>
              <a:rPr lang="en-US" altLang="ja-JP" sz="2200" dirty="0">
                <a:solidFill>
                  <a:schemeClr val="accent1"/>
                </a:solidFill>
              </a:rPr>
              <a:t>9</a:t>
            </a:r>
            <a:endParaRPr lang="ja-JP" altLang="en-US" sz="2200" dirty="0">
              <a:solidFill>
                <a:schemeClr val="accent1"/>
              </a:solidFill>
            </a:endParaRPr>
          </a:p>
        </p:txBody>
      </p:sp>
      <p:sp>
        <p:nvSpPr>
          <p:cNvPr id="22" name="円/楕円 21"/>
          <p:cNvSpPr/>
          <p:nvPr/>
        </p:nvSpPr>
        <p:spPr>
          <a:xfrm>
            <a:off x="1500188" y="5973763"/>
            <a:ext cx="469900" cy="4556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18000" rIns="36000" bIns="36000" anchor="ctr"/>
          <a:lstStyle/>
          <a:p>
            <a:pPr algn="ctr">
              <a:defRPr/>
            </a:pPr>
            <a:r>
              <a:rPr lang="en-US" altLang="ja-JP" sz="2200" dirty="0">
                <a:solidFill>
                  <a:schemeClr val="accent1"/>
                </a:solidFill>
              </a:rPr>
              <a:t>10</a:t>
            </a:r>
            <a:endParaRPr lang="ja-JP" altLang="en-US" sz="2200" dirty="0">
              <a:solidFill>
                <a:schemeClr val="accent1"/>
              </a:solidFill>
            </a:endParaRPr>
          </a:p>
        </p:txBody>
      </p:sp>
      <p:sp>
        <p:nvSpPr>
          <p:cNvPr id="24" name="円/楕円 23"/>
          <p:cNvSpPr/>
          <p:nvPr/>
        </p:nvSpPr>
        <p:spPr>
          <a:xfrm>
            <a:off x="1500188" y="4625975"/>
            <a:ext cx="469900" cy="45561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0" bIns="36000" anchor="ctr"/>
          <a:lstStyle/>
          <a:p>
            <a:pPr algn="ctr">
              <a:defRPr/>
            </a:pPr>
            <a:r>
              <a:rPr lang="en-US" altLang="ja-JP" sz="2200" dirty="0">
                <a:solidFill>
                  <a:schemeClr val="accent1"/>
                </a:solidFill>
              </a:rPr>
              <a:t>7</a:t>
            </a:r>
            <a:endParaRPr lang="ja-JP" altLang="en-US" sz="2200" dirty="0">
              <a:solidFill>
                <a:schemeClr val="accent1"/>
              </a:solidFill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1500188" y="4181475"/>
            <a:ext cx="469900" cy="45561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0" bIns="36000" anchor="ctr"/>
          <a:lstStyle/>
          <a:p>
            <a:pPr algn="ctr">
              <a:defRPr/>
            </a:pPr>
            <a:r>
              <a:rPr lang="en-US" altLang="ja-JP" sz="2200" dirty="0">
                <a:solidFill>
                  <a:schemeClr val="accent1"/>
                </a:solidFill>
              </a:rPr>
              <a:t>6</a:t>
            </a:r>
            <a:endParaRPr lang="ja-JP" altLang="en-US" sz="2200" dirty="0">
              <a:solidFill>
                <a:schemeClr val="accent1"/>
              </a:solidFill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1500188" y="1928813"/>
            <a:ext cx="469900" cy="45561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0" bIns="36000" anchor="ctr"/>
          <a:lstStyle/>
          <a:p>
            <a:pPr algn="ctr">
              <a:defRPr/>
            </a:pPr>
            <a:r>
              <a:rPr lang="en-US" altLang="ja-JP" sz="2200" dirty="0"/>
              <a:t>1</a:t>
            </a:r>
            <a:endParaRPr lang="ja-JP" altLang="en-US" sz="2200" dirty="0"/>
          </a:p>
        </p:txBody>
      </p:sp>
      <p:sp>
        <p:nvSpPr>
          <p:cNvPr id="19" name="円/楕円 18"/>
          <p:cNvSpPr/>
          <p:nvPr/>
        </p:nvSpPr>
        <p:spPr>
          <a:xfrm>
            <a:off x="1500188" y="2378075"/>
            <a:ext cx="469900" cy="4556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0" bIns="36000" anchor="ctr"/>
          <a:lstStyle/>
          <a:p>
            <a:pPr algn="ctr">
              <a:defRPr/>
            </a:pPr>
            <a:r>
              <a:rPr lang="en-US" altLang="ja-JP" sz="2200" dirty="0"/>
              <a:t>2</a:t>
            </a:r>
            <a:endParaRPr lang="ja-JP" altLang="en-US" sz="2200" dirty="0"/>
          </a:p>
        </p:txBody>
      </p:sp>
      <p:sp>
        <p:nvSpPr>
          <p:cNvPr id="20" name="円/楕円 19"/>
          <p:cNvSpPr/>
          <p:nvPr/>
        </p:nvSpPr>
        <p:spPr>
          <a:xfrm>
            <a:off x="1500188" y="2827338"/>
            <a:ext cx="469900" cy="4556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0" bIns="36000" anchor="ctr"/>
          <a:lstStyle/>
          <a:p>
            <a:pPr algn="ctr">
              <a:defRPr/>
            </a:pPr>
            <a:r>
              <a:rPr lang="en-US" altLang="ja-JP" sz="2200" dirty="0">
                <a:solidFill>
                  <a:schemeClr val="accent1"/>
                </a:solidFill>
              </a:rPr>
              <a:t>3</a:t>
            </a:r>
            <a:endParaRPr lang="ja-JP" altLang="en-US" sz="2200" dirty="0">
              <a:solidFill>
                <a:schemeClr val="accent1"/>
              </a:solidFill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1500188" y="3278188"/>
            <a:ext cx="469900" cy="4556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0" bIns="36000" anchor="ctr"/>
          <a:lstStyle/>
          <a:p>
            <a:pPr algn="ctr">
              <a:defRPr/>
            </a:pPr>
            <a:r>
              <a:rPr lang="en-US" altLang="ja-JP" sz="2200" dirty="0">
                <a:solidFill>
                  <a:schemeClr val="accent1"/>
                </a:solidFill>
              </a:rPr>
              <a:t>4</a:t>
            </a:r>
            <a:endParaRPr lang="ja-JP" altLang="en-US" sz="2200" dirty="0">
              <a:solidFill>
                <a:schemeClr val="accent1"/>
              </a:solidFill>
            </a:endParaRPr>
          </a:p>
        </p:txBody>
      </p:sp>
      <p:sp>
        <p:nvSpPr>
          <p:cNvPr id="23" name="円/楕円 22"/>
          <p:cNvSpPr/>
          <p:nvPr/>
        </p:nvSpPr>
        <p:spPr>
          <a:xfrm>
            <a:off x="1500188" y="3727450"/>
            <a:ext cx="469900" cy="4540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0" bIns="36000" anchor="ctr"/>
          <a:lstStyle/>
          <a:p>
            <a:pPr algn="ctr">
              <a:defRPr/>
            </a:pPr>
            <a:r>
              <a:rPr lang="en-US" altLang="ja-JP" sz="2200" dirty="0">
                <a:solidFill>
                  <a:schemeClr val="accent1"/>
                </a:solidFill>
              </a:rPr>
              <a:t>5</a:t>
            </a:r>
            <a:endParaRPr lang="ja-JP" altLang="en-US" sz="2200" dirty="0">
              <a:solidFill>
                <a:schemeClr val="accent1"/>
              </a:solidFill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500063" y="571500"/>
            <a:ext cx="428625" cy="785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3071813" y="5075238"/>
            <a:ext cx="469900" cy="45561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0" bIns="36000" anchor="ctr"/>
          <a:lstStyle/>
          <a:p>
            <a:pPr algn="ctr">
              <a:defRPr/>
            </a:pPr>
            <a:r>
              <a:rPr lang="en-US" altLang="ja-JP" sz="2200" dirty="0"/>
              <a:t>8</a:t>
            </a:r>
            <a:endParaRPr lang="ja-JP" altLang="en-US" sz="2200" dirty="0"/>
          </a:p>
        </p:txBody>
      </p:sp>
      <p:sp>
        <p:nvSpPr>
          <p:cNvPr id="50" name="円/楕円 49"/>
          <p:cNvSpPr/>
          <p:nvPr/>
        </p:nvSpPr>
        <p:spPr>
          <a:xfrm>
            <a:off x="3071813" y="5524500"/>
            <a:ext cx="469900" cy="45561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0" bIns="36000" anchor="ctr"/>
          <a:lstStyle/>
          <a:p>
            <a:pPr algn="ctr">
              <a:defRPr/>
            </a:pPr>
            <a:r>
              <a:rPr lang="en-US" altLang="ja-JP" sz="2200" dirty="0">
                <a:solidFill>
                  <a:schemeClr val="accent1"/>
                </a:solidFill>
              </a:rPr>
              <a:t>9</a:t>
            </a:r>
            <a:endParaRPr lang="ja-JP" altLang="en-US" sz="2200" dirty="0">
              <a:solidFill>
                <a:schemeClr val="accent1"/>
              </a:solidFill>
            </a:endParaRPr>
          </a:p>
        </p:txBody>
      </p:sp>
      <p:sp>
        <p:nvSpPr>
          <p:cNvPr id="51" name="円/楕円 50"/>
          <p:cNvSpPr/>
          <p:nvPr/>
        </p:nvSpPr>
        <p:spPr>
          <a:xfrm>
            <a:off x="3071813" y="5973763"/>
            <a:ext cx="469900" cy="45561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18000" rIns="0" bIns="36000" anchor="ctr"/>
          <a:lstStyle/>
          <a:p>
            <a:pPr algn="ctr">
              <a:defRPr/>
            </a:pPr>
            <a:r>
              <a:rPr lang="en-US" altLang="ja-JP" sz="2200" dirty="0"/>
              <a:t>10</a:t>
            </a:r>
            <a:endParaRPr lang="ja-JP" altLang="en-US" sz="2200" dirty="0"/>
          </a:p>
        </p:txBody>
      </p:sp>
      <p:sp>
        <p:nvSpPr>
          <p:cNvPr id="52" name="円/楕円 51"/>
          <p:cNvSpPr/>
          <p:nvPr/>
        </p:nvSpPr>
        <p:spPr>
          <a:xfrm>
            <a:off x="3071813" y="4625975"/>
            <a:ext cx="469900" cy="45561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0" bIns="36000" anchor="ctr"/>
          <a:lstStyle/>
          <a:p>
            <a:pPr algn="ctr">
              <a:defRPr/>
            </a:pPr>
            <a:r>
              <a:rPr lang="en-US" altLang="ja-JP" sz="2200" dirty="0">
                <a:solidFill>
                  <a:schemeClr val="accent1"/>
                </a:solidFill>
              </a:rPr>
              <a:t>7</a:t>
            </a:r>
            <a:endParaRPr lang="ja-JP" altLang="en-US" sz="2200" dirty="0">
              <a:solidFill>
                <a:schemeClr val="accent1"/>
              </a:solidFill>
            </a:endParaRPr>
          </a:p>
        </p:txBody>
      </p:sp>
      <p:sp>
        <p:nvSpPr>
          <p:cNvPr id="53" name="円/楕円 52"/>
          <p:cNvSpPr/>
          <p:nvPr/>
        </p:nvSpPr>
        <p:spPr>
          <a:xfrm>
            <a:off x="3071813" y="4181475"/>
            <a:ext cx="469900" cy="45561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0" bIns="36000" anchor="ctr"/>
          <a:lstStyle/>
          <a:p>
            <a:pPr algn="ctr">
              <a:defRPr/>
            </a:pPr>
            <a:r>
              <a:rPr lang="en-US" altLang="ja-JP" sz="2200" dirty="0">
                <a:solidFill>
                  <a:schemeClr val="accent1"/>
                </a:solidFill>
              </a:rPr>
              <a:t>6</a:t>
            </a:r>
            <a:endParaRPr lang="ja-JP" altLang="en-US" sz="2200" dirty="0">
              <a:solidFill>
                <a:schemeClr val="accent1"/>
              </a:solidFill>
            </a:endParaRPr>
          </a:p>
        </p:txBody>
      </p:sp>
      <p:sp>
        <p:nvSpPr>
          <p:cNvPr id="54" name="円/楕円 53"/>
          <p:cNvSpPr/>
          <p:nvPr/>
        </p:nvSpPr>
        <p:spPr>
          <a:xfrm>
            <a:off x="3071813" y="1928813"/>
            <a:ext cx="469900" cy="4556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0" bIns="36000" anchor="ctr"/>
          <a:lstStyle/>
          <a:p>
            <a:pPr algn="ctr">
              <a:defRPr/>
            </a:pPr>
            <a:r>
              <a:rPr lang="en-US" altLang="ja-JP" sz="2200" dirty="0">
                <a:solidFill>
                  <a:schemeClr val="accent1"/>
                </a:solidFill>
              </a:rPr>
              <a:t>1</a:t>
            </a:r>
            <a:endParaRPr lang="ja-JP" altLang="en-US" sz="2200" dirty="0">
              <a:solidFill>
                <a:schemeClr val="accent1"/>
              </a:solidFill>
            </a:endParaRPr>
          </a:p>
        </p:txBody>
      </p:sp>
      <p:sp>
        <p:nvSpPr>
          <p:cNvPr id="55" name="円/楕円 54"/>
          <p:cNvSpPr/>
          <p:nvPr/>
        </p:nvSpPr>
        <p:spPr>
          <a:xfrm>
            <a:off x="3071813" y="2378075"/>
            <a:ext cx="469900" cy="4556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0" bIns="36000" anchor="ctr"/>
          <a:lstStyle/>
          <a:p>
            <a:pPr algn="ctr">
              <a:defRPr/>
            </a:pPr>
            <a:r>
              <a:rPr lang="en-US" altLang="ja-JP" sz="2200" dirty="0"/>
              <a:t>2</a:t>
            </a:r>
            <a:endParaRPr lang="ja-JP" altLang="en-US" sz="2200" dirty="0"/>
          </a:p>
        </p:txBody>
      </p:sp>
      <p:sp>
        <p:nvSpPr>
          <p:cNvPr id="56" name="円/楕円 55"/>
          <p:cNvSpPr/>
          <p:nvPr/>
        </p:nvSpPr>
        <p:spPr>
          <a:xfrm>
            <a:off x="3071813" y="2827338"/>
            <a:ext cx="469900" cy="4556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0" bIns="36000" anchor="ctr"/>
          <a:lstStyle/>
          <a:p>
            <a:pPr algn="ctr">
              <a:defRPr/>
            </a:pPr>
            <a:r>
              <a:rPr lang="en-US" altLang="ja-JP" sz="2200" dirty="0">
                <a:solidFill>
                  <a:schemeClr val="accent1"/>
                </a:solidFill>
              </a:rPr>
              <a:t>3</a:t>
            </a:r>
            <a:endParaRPr lang="ja-JP" altLang="en-US" sz="2200" dirty="0">
              <a:solidFill>
                <a:schemeClr val="accent1"/>
              </a:solidFill>
            </a:endParaRPr>
          </a:p>
        </p:txBody>
      </p:sp>
      <p:sp>
        <p:nvSpPr>
          <p:cNvPr id="57" name="円/楕円 56"/>
          <p:cNvSpPr/>
          <p:nvPr/>
        </p:nvSpPr>
        <p:spPr>
          <a:xfrm>
            <a:off x="3071813" y="3278188"/>
            <a:ext cx="469900" cy="4556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0" bIns="36000" anchor="ctr"/>
          <a:lstStyle/>
          <a:p>
            <a:pPr algn="ctr">
              <a:defRPr/>
            </a:pPr>
            <a:r>
              <a:rPr lang="en-US" altLang="ja-JP" sz="2200" dirty="0">
                <a:solidFill>
                  <a:schemeClr val="accent1"/>
                </a:solidFill>
              </a:rPr>
              <a:t>4</a:t>
            </a:r>
            <a:endParaRPr lang="ja-JP" altLang="en-US" sz="2200" dirty="0">
              <a:solidFill>
                <a:schemeClr val="accent1"/>
              </a:solidFill>
            </a:endParaRPr>
          </a:p>
        </p:txBody>
      </p:sp>
      <p:sp>
        <p:nvSpPr>
          <p:cNvPr id="58" name="円/楕円 57"/>
          <p:cNvSpPr/>
          <p:nvPr/>
        </p:nvSpPr>
        <p:spPr>
          <a:xfrm>
            <a:off x="3071813" y="3727450"/>
            <a:ext cx="469900" cy="4540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0" bIns="36000" anchor="ctr"/>
          <a:lstStyle/>
          <a:p>
            <a:pPr algn="ctr">
              <a:defRPr/>
            </a:pPr>
            <a:r>
              <a:rPr lang="en-US" altLang="ja-JP" sz="2200" dirty="0"/>
              <a:t>5</a:t>
            </a:r>
            <a:endParaRPr lang="ja-JP" altLang="en-US" sz="2200" dirty="0"/>
          </a:p>
        </p:txBody>
      </p:sp>
      <p:sp>
        <p:nvSpPr>
          <p:cNvPr id="60" name="右矢印 59"/>
          <p:cNvSpPr/>
          <p:nvPr/>
        </p:nvSpPr>
        <p:spPr>
          <a:xfrm>
            <a:off x="2286000" y="3643313"/>
            <a:ext cx="571500" cy="571500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7850" name="Rectangle 4"/>
          <p:cNvSpPr>
            <a:spLocks noChangeArrowheads="1"/>
          </p:cNvSpPr>
          <p:nvPr/>
        </p:nvSpPr>
        <p:spPr bwMode="auto">
          <a:xfrm>
            <a:off x="971550" y="33338"/>
            <a:ext cx="75136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2400">
                <a:solidFill>
                  <a:schemeClr val="bg1"/>
                </a:solidFill>
              </a:rPr>
              <a:t>C</a:t>
            </a:r>
            <a:r>
              <a:rPr lang="ja-JP" altLang="en-US" sz="2400">
                <a:solidFill>
                  <a:schemeClr val="bg1"/>
                </a:solidFill>
              </a:rPr>
              <a:t>．事例：仮説の検証と最適化</a:t>
            </a:r>
          </a:p>
        </p:txBody>
      </p:sp>
      <p:sp>
        <p:nvSpPr>
          <p:cNvPr id="30" name="右矢印 29"/>
          <p:cNvSpPr/>
          <p:nvPr/>
        </p:nvSpPr>
        <p:spPr>
          <a:xfrm>
            <a:off x="3857625" y="3643313"/>
            <a:ext cx="571500" cy="571500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77852" name="図 30" descr="Yahoo!検索 - CMS IA-2010022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2325" y="642938"/>
            <a:ext cx="3241675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円/楕円 31"/>
          <p:cNvSpPr/>
          <p:nvPr/>
        </p:nvSpPr>
        <p:spPr>
          <a:xfrm>
            <a:off x="4714875" y="5075238"/>
            <a:ext cx="469900" cy="4556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0" bIns="36000" anchor="ctr"/>
          <a:lstStyle/>
          <a:p>
            <a:pPr algn="ctr">
              <a:defRPr/>
            </a:pPr>
            <a:r>
              <a:rPr lang="en-US" altLang="ja-JP" sz="2200" dirty="0">
                <a:solidFill>
                  <a:schemeClr val="accent1"/>
                </a:solidFill>
              </a:rPr>
              <a:t>8</a:t>
            </a:r>
            <a:endParaRPr lang="ja-JP" altLang="en-US" sz="2200" dirty="0">
              <a:solidFill>
                <a:schemeClr val="accent1"/>
              </a:solidFill>
            </a:endParaRPr>
          </a:p>
        </p:txBody>
      </p:sp>
      <p:sp>
        <p:nvSpPr>
          <p:cNvPr id="33" name="円/楕円 32"/>
          <p:cNvSpPr/>
          <p:nvPr/>
        </p:nvSpPr>
        <p:spPr>
          <a:xfrm>
            <a:off x="4714875" y="5524500"/>
            <a:ext cx="469900" cy="4556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0" bIns="36000" anchor="ctr"/>
          <a:lstStyle/>
          <a:p>
            <a:pPr algn="ctr">
              <a:defRPr/>
            </a:pPr>
            <a:r>
              <a:rPr lang="en-US" altLang="ja-JP" sz="2200" dirty="0"/>
              <a:t>9</a:t>
            </a:r>
            <a:endParaRPr lang="ja-JP" altLang="en-US" sz="2200" dirty="0"/>
          </a:p>
        </p:txBody>
      </p:sp>
      <p:sp>
        <p:nvSpPr>
          <p:cNvPr id="34" name="円/楕円 33"/>
          <p:cNvSpPr/>
          <p:nvPr/>
        </p:nvSpPr>
        <p:spPr>
          <a:xfrm>
            <a:off x="4714875" y="5973763"/>
            <a:ext cx="469900" cy="4556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18000" rIns="36000" bIns="36000" anchor="ctr"/>
          <a:lstStyle/>
          <a:p>
            <a:pPr algn="ctr">
              <a:defRPr/>
            </a:pPr>
            <a:r>
              <a:rPr lang="en-US" altLang="ja-JP" sz="2200" dirty="0">
                <a:solidFill>
                  <a:schemeClr val="accent1"/>
                </a:solidFill>
              </a:rPr>
              <a:t>10</a:t>
            </a:r>
            <a:endParaRPr lang="ja-JP" altLang="en-US" sz="2200" dirty="0">
              <a:solidFill>
                <a:schemeClr val="accent1"/>
              </a:solidFill>
            </a:endParaRPr>
          </a:p>
        </p:txBody>
      </p:sp>
      <p:sp>
        <p:nvSpPr>
          <p:cNvPr id="35" name="円/楕円 34"/>
          <p:cNvSpPr/>
          <p:nvPr/>
        </p:nvSpPr>
        <p:spPr>
          <a:xfrm>
            <a:off x="4714875" y="4625975"/>
            <a:ext cx="469900" cy="45561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0" bIns="36000" anchor="ctr"/>
          <a:lstStyle/>
          <a:p>
            <a:pPr algn="ctr">
              <a:defRPr/>
            </a:pPr>
            <a:r>
              <a:rPr lang="en-US" altLang="ja-JP" sz="2200" dirty="0">
                <a:solidFill>
                  <a:schemeClr val="accent1"/>
                </a:solidFill>
              </a:rPr>
              <a:t>7</a:t>
            </a:r>
            <a:endParaRPr lang="ja-JP" altLang="en-US" sz="2200" dirty="0">
              <a:solidFill>
                <a:schemeClr val="accent1"/>
              </a:solidFill>
            </a:endParaRPr>
          </a:p>
        </p:txBody>
      </p:sp>
      <p:sp>
        <p:nvSpPr>
          <p:cNvPr id="36" name="円/楕円 35"/>
          <p:cNvSpPr/>
          <p:nvPr/>
        </p:nvSpPr>
        <p:spPr>
          <a:xfrm>
            <a:off x="4714875" y="4181475"/>
            <a:ext cx="469900" cy="4556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0" bIns="36000" anchor="ctr"/>
          <a:lstStyle/>
          <a:p>
            <a:pPr algn="ctr">
              <a:defRPr/>
            </a:pPr>
            <a:r>
              <a:rPr lang="en-US" altLang="ja-JP" sz="2200" dirty="0"/>
              <a:t>6</a:t>
            </a:r>
            <a:endParaRPr lang="ja-JP" altLang="en-US" sz="2200" dirty="0"/>
          </a:p>
        </p:txBody>
      </p:sp>
      <p:sp>
        <p:nvSpPr>
          <p:cNvPr id="37" name="円/楕円 36"/>
          <p:cNvSpPr/>
          <p:nvPr/>
        </p:nvSpPr>
        <p:spPr>
          <a:xfrm>
            <a:off x="4714875" y="1928813"/>
            <a:ext cx="469900" cy="45561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0" bIns="36000" anchor="ctr"/>
          <a:lstStyle/>
          <a:p>
            <a:pPr algn="ctr">
              <a:defRPr/>
            </a:pPr>
            <a:r>
              <a:rPr lang="en-US" altLang="ja-JP" sz="2200" dirty="0"/>
              <a:t>1</a:t>
            </a:r>
            <a:endParaRPr lang="ja-JP" altLang="en-US" sz="2200" dirty="0"/>
          </a:p>
        </p:txBody>
      </p:sp>
      <p:sp>
        <p:nvSpPr>
          <p:cNvPr id="38" name="円/楕円 37"/>
          <p:cNvSpPr/>
          <p:nvPr/>
        </p:nvSpPr>
        <p:spPr>
          <a:xfrm>
            <a:off x="4714875" y="2378075"/>
            <a:ext cx="469900" cy="4556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0" bIns="36000" anchor="ctr"/>
          <a:lstStyle/>
          <a:p>
            <a:pPr algn="ctr">
              <a:defRPr/>
            </a:pPr>
            <a:r>
              <a:rPr lang="en-US" altLang="ja-JP" sz="2200" dirty="0"/>
              <a:t>2</a:t>
            </a:r>
            <a:endParaRPr lang="ja-JP" altLang="en-US" sz="2200" dirty="0"/>
          </a:p>
        </p:txBody>
      </p:sp>
      <p:sp>
        <p:nvSpPr>
          <p:cNvPr id="39" name="円/楕円 38"/>
          <p:cNvSpPr/>
          <p:nvPr/>
        </p:nvSpPr>
        <p:spPr>
          <a:xfrm>
            <a:off x="4714875" y="2827338"/>
            <a:ext cx="469900" cy="45561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0" bIns="36000" anchor="ctr"/>
          <a:lstStyle/>
          <a:p>
            <a:pPr algn="ctr">
              <a:defRPr/>
            </a:pPr>
            <a:r>
              <a:rPr lang="en-US" altLang="ja-JP" sz="2200" dirty="0"/>
              <a:t>3</a:t>
            </a:r>
            <a:endParaRPr lang="ja-JP" altLang="en-US" sz="2200" dirty="0"/>
          </a:p>
        </p:txBody>
      </p:sp>
      <p:sp>
        <p:nvSpPr>
          <p:cNvPr id="40" name="円/楕円 39"/>
          <p:cNvSpPr/>
          <p:nvPr/>
        </p:nvSpPr>
        <p:spPr>
          <a:xfrm>
            <a:off x="4714875" y="3278188"/>
            <a:ext cx="469900" cy="45561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0" bIns="36000" anchor="ctr"/>
          <a:lstStyle/>
          <a:p>
            <a:pPr algn="ctr">
              <a:defRPr/>
            </a:pPr>
            <a:r>
              <a:rPr lang="en-US" altLang="ja-JP" sz="2200" dirty="0"/>
              <a:t>4</a:t>
            </a:r>
            <a:endParaRPr lang="ja-JP" altLang="en-US" sz="2200" dirty="0"/>
          </a:p>
        </p:txBody>
      </p:sp>
      <p:sp>
        <p:nvSpPr>
          <p:cNvPr id="41" name="円/楕円 40"/>
          <p:cNvSpPr/>
          <p:nvPr/>
        </p:nvSpPr>
        <p:spPr>
          <a:xfrm>
            <a:off x="4714875" y="3727450"/>
            <a:ext cx="469900" cy="4540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0" bIns="36000" anchor="ctr"/>
          <a:lstStyle/>
          <a:p>
            <a:pPr algn="ctr">
              <a:defRPr/>
            </a:pPr>
            <a:r>
              <a:rPr lang="en-US" altLang="ja-JP" sz="2200" dirty="0"/>
              <a:t>5</a:t>
            </a:r>
            <a:endParaRPr lang="ja-JP" altLang="en-US" sz="2200" dirty="0"/>
          </a:p>
        </p:txBody>
      </p:sp>
      <p:sp>
        <p:nvSpPr>
          <p:cNvPr id="77863" name="テキスト ボックス 17"/>
          <p:cNvSpPr txBox="1">
            <a:spLocks noChangeArrowheads="1"/>
          </p:cNvSpPr>
          <p:nvPr/>
        </p:nvSpPr>
        <p:spPr bwMode="auto">
          <a:xfrm>
            <a:off x="2025650" y="4286250"/>
            <a:ext cx="8143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ja-JP" altLang="en-US" sz="2000"/>
              <a:t>３ヶ月</a:t>
            </a:r>
            <a:r>
              <a:rPr lang="en-US" altLang="ja-JP" sz="2000"/>
              <a:t/>
            </a:r>
            <a:br>
              <a:rPr lang="en-US" altLang="ja-JP" sz="2000"/>
            </a:br>
            <a:r>
              <a:rPr lang="ja-JP" altLang="en-US" sz="2000"/>
              <a:t>後</a:t>
            </a:r>
          </a:p>
        </p:txBody>
      </p:sp>
      <p:sp>
        <p:nvSpPr>
          <p:cNvPr id="77864" name="テキスト ボックス 17"/>
          <p:cNvSpPr txBox="1">
            <a:spLocks noChangeArrowheads="1"/>
          </p:cNvSpPr>
          <p:nvPr/>
        </p:nvSpPr>
        <p:spPr bwMode="auto">
          <a:xfrm>
            <a:off x="3714750" y="4286250"/>
            <a:ext cx="8143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ja-JP" altLang="en-US" sz="2000"/>
              <a:t>７ヶ月</a:t>
            </a:r>
            <a:r>
              <a:rPr lang="en-US" altLang="ja-JP" sz="2000"/>
              <a:t/>
            </a:r>
            <a:br>
              <a:rPr lang="en-US" altLang="ja-JP" sz="2000"/>
            </a:br>
            <a:r>
              <a:rPr lang="ja-JP" altLang="en-US" sz="2000"/>
              <a:t>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ea typeface="ＭＳ Ｐゴシック" charset="-128"/>
              </a:rPr>
              <a:t>© 2010 Makoto Shimizu	</a:t>
            </a:r>
            <a:fld id="{93D03584-A227-473C-9041-F502EB9C24E5}" type="slidenum">
              <a:rPr lang="en-US" altLang="ja-JP" smtClean="0">
                <a:ea typeface="ＭＳ Ｐゴシック" charset="-128"/>
              </a:rPr>
              <a:pPr/>
              <a:t>55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ただし、順位を上げても流入は増えない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9963" y="1484313"/>
            <a:ext cx="7513637" cy="531812"/>
          </a:xfrm>
        </p:spPr>
        <p:txBody>
          <a:bodyPr/>
          <a:lstStyle/>
          <a:p>
            <a:r>
              <a:rPr lang="ja-JP" altLang="en-US" smtClean="0">
                <a:solidFill>
                  <a:schemeClr val="tx1"/>
                </a:solidFill>
              </a:rPr>
              <a:t>ブランド系キーワードの検索順位と訪問回数</a:t>
            </a:r>
            <a:endParaRPr lang="en-US" altLang="ja-JP" smtClean="0">
              <a:solidFill>
                <a:schemeClr val="tx1"/>
              </a:solidFill>
            </a:endParaRP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971550" y="33338"/>
            <a:ext cx="75136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2400">
                <a:solidFill>
                  <a:schemeClr val="bg1"/>
                </a:solidFill>
              </a:rPr>
              <a:t>C</a:t>
            </a:r>
            <a:r>
              <a:rPr lang="ja-JP" altLang="en-US" sz="2400">
                <a:solidFill>
                  <a:schemeClr val="bg1"/>
                </a:solidFill>
              </a:rPr>
              <a:t>．事例：仮説の検証と最適化</a:t>
            </a:r>
          </a:p>
        </p:txBody>
      </p:sp>
      <p:pic>
        <p:nvPicPr>
          <p:cNvPr id="78853" name="図 12" descr="kw-brand-rank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2143125"/>
            <a:ext cx="75723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4225925"/>
            <a:ext cx="74580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000375" y="3071813"/>
            <a:ext cx="5910263" cy="79375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252000" tIns="180000" rIns="252000" bIns="180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ja-JP" altLang="en-US" sz="2800" dirty="0">
                <a:latin typeface="ＭＳ Ｐゴシック" pitchFamily="50" charset="-128"/>
                <a:ea typeface="ＭＳ Ｐゴシック" pitchFamily="50" charset="-128"/>
              </a:rPr>
              <a:t>結果：</a:t>
            </a:r>
            <a:r>
              <a:rPr lang="ja-JP" altLang="en-US" sz="2800" dirty="0">
                <a:latin typeface="+mn-ea"/>
                <a:ea typeface="+mn-ea"/>
              </a:rPr>
              <a:t>講演前後は新規訪問が増える</a:t>
            </a:r>
          </a:p>
        </p:txBody>
      </p:sp>
      <p:cxnSp>
        <p:nvCxnSpPr>
          <p:cNvPr id="10" name="直線矢印コネクタ 9"/>
          <p:cNvCxnSpPr/>
          <p:nvPr/>
        </p:nvCxnSpPr>
        <p:spPr>
          <a:xfrm rot="5400000">
            <a:off x="1929606" y="5214144"/>
            <a:ext cx="428625" cy="1588"/>
          </a:xfrm>
          <a:prstGeom prst="straightConnector1">
            <a:avLst/>
          </a:prstGeom>
          <a:ln w="571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rot="5400000">
            <a:off x="3144044" y="5214144"/>
            <a:ext cx="428625" cy="1587"/>
          </a:xfrm>
          <a:prstGeom prst="straightConnector1">
            <a:avLst/>
          </a:prstGeom>
          <a:ln w="571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rot="5400000">
            <a:off x="4858544" y="4356894"/>
            <a:ext cx="428625" cy="1587"/>
          </a:xfrm>
          <a:prstGeom prst="straightConnector1">
            <a:avLst/>
          </a:prstGeom>
          <a:ln w="571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rot="5400000">
            <a:off x="5072856" y="4642644"/>
            <a:ext cx="428625" cy="1588"/>
          </a:xfrm>
          <a:prstGeom prst="straightConnector1">
            <a:avLst/>
          </a:prstGeom>
          <a:ln w="571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rot="5400000">
            <a:off x="3858419" y="5142707"/>
            <a:ext cx="428625" cy="1587"/>
          </a:xfrm>
          <a:prstGeom prst="straightConnector1">
            <a:avLst/>
          </a:prstGeom>
          <a:ln w="5715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ea typeface="ＭＳ Ｐゴシック" charset="-128"/>
              </a:rPr>
              <a:t>© 2010 Makoto Shimizu	</a:t>
            </a:r>
            <a:fld id="{A03C3D85-5158-437C-8BD9-E50CFA589DE5}" type="slidenum">
              <a:rPr lang="en-US" altLang="ja-JP" smtClean="0">
                <a:ea typeface="ＭＳ Ｐゴシック" charset="-128"/>
              </a:rPr>
              <a:pPr/>
              <a:t>56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SEO</a:t>
            </a:r>
            <a:r>
              <a:rPr lang="ja-JP" altLang="en-US" smtClean="0"/>
              <a:t>：全体的な順位とアクセスは増加を追った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9963" y="1457325"/>
            <a:ext cx="7513637" cy="531813"/>
          </a:xfrm>
        </p:spPr>
        <p:txBody>
          <a:bodyPr/>
          <a:lstStyle/>
          <a:p>
            <a:pPr marL="552450" indent="-495300" eaLnBrk="1" hangingPunct="1">
              <a:tabLst>
                <a:tab pos="4305300" algn="l"/>
              </a:tabLst>
              <a:defRPr/>
            </a:pPr>
            <a:r>
              <a:rPr lang="ja-JP" altLang="en-US" dirty="0" smtClean="0">
                <a:solidFill>
                  <a:schemeClr val="tx1"/>
                </a:solidFill>
                <a:latin typeface="+mj-ea"/>
                <a:ea typeface="+mj-ea"/>
              </a:rPr>
              <a:t>順位が上昇、検索経由のアクセスも増加</a:t>
            </a:r>
            <a:endParaRPr lang="en-US" altLang="ja-JP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500063" y="571500"/>
            <a:ext cx="428625" cy="785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9877" name="Rectangle 4"/>
          <p:cNvSpPr>
            <a:spLocks noChangeArrowheads="1"/>
          </p:cNvSpPr>
          <p:nvPr/>
        </p:nvSpPr>
        <p:spPr bwMode="auto">
          <a:xfrm>
            <a:off x="971550" y="33338"/>
            <a:ext cx="75136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2400">
                <a:solidFill>
                  <a:schemeClr val="bg1"/>
                </a:solidFill>
              </a:rPr>
              <a:t>C</a:t>
            </a:r>
            <a:r>
              <a:rPr lang="ja-JP" altLang="en-US" sz="2400">
                <a:solidFill>
                  <a:schemeClr val="bg1"/>
                </a:solidFill>
              </a:rPr>
              <a:t>．事例：仮説の検証と最適化</a:t>
            </a:r>
          </a:p>
        </p:txBody>
      </p:sp>
      <p:pic>
        <p:nvPicPr>
          <p:cNvPr id="79878" name="Picture 15"/>
          <p:cNvPicPr>
            <a:picLocks noChangeAspect="1" noChangeArrowheads="1"/>
          </p:cNvPicPr>
          <p:nvPr/>
        </p:nvPicPr>
        <p:blipFill>
          <a:blip r:embed="rId2"/>
          <a:srcRect t="15063"/>
          <a:stretch>
            <a:fillRect/>
          </a:stretch>
        </p:blipFill>
        <p:spPr bwMode="auto">
          <a:xfrm>
            <a:off x="1143000" y="3857625"/>
            <a:ext cx="7072313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9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4888" y="2000250"/>
            <a:ext cx="7210425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71500" y="5500688"/>
            <a:ext cx="8413750" cy="79375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252000" tIns="180000" rIns="252000" bIns="180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ja-JP" altLang="en-US" sz="2800" dirty="0">
                <a:latin typeface="ＭＳ Ｐゴシック" pitchFamily="50" charset="-128"/>
                <a:ea typeface="ＭＳ Ｐゴシック" pitchFamily="50" charset="-128"/>
              </a:rPr>
              <a:t>結果</a:t>
            </a:r>
            <a:r>
              <a:rPr lang="ja-JP" altLang="en-US" sz="2800" dirty="0">
                <a:latin typeface="ＭＳ Ｐゴシック" pitchFamily="50" charset="-128"/>
                <a:ea typeface="ＭＳ Ｐゴシック" pitchFamily="50" charset="-128"/>
              </a:rPr>
              <a:t>：</a:t>
            </a:r>
            <a:r>
              <a:rPr lang="ja-JP" altLang="en-US" sz="2800" dirty="0">
                <a:latin typeface="+mn-ea"/>
                <a:ea typeface="+mn-ea"/>
              </a:rPr>
              <a:t>順調。週末が谷なのは企業</a:t>
            </a:r>
            <a:r>
              <a:rPr lang="ja-JP" altLang="en-US" sz="2800" dirty="0">
                <a:latin typeface="+mn-ea"/>
                <a:ea typeface="+mn-ea"/>
              </a:rPr>
              <a:t>ユーザーが</a:t>
            </a:r>
            <a:r>
              <a:rPr lang="ja-JP" altLang="en-US" sz="2800" dirty="0">
                <a:latin typeface="+mn-ea"/>
                <a:ea typeface="+mn-ea"/>
              </a:rPr>
              <a:t>多いため</a:t>
            </a:r>
            <a:endParaRPr lang="ja-JP" altLang="en-US" sz="2800" dirty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ea typeface="ＭＳ Ｐゴシック" charset="-128"/>
              </a:rPr>
              <a:t>© 2010 Makoto Shimizu	</a:t>
            </a:r>
            <a:fld id="{6F2EB2B0-5ED5-42FE-B9B5-55AABACD13B7}" type="slidenum">
              <a:rPr lang="en-US" altLang="ja-JP" smtClean="0">
                <a:ea typeface="ＭＳ Ｐゴシック" charset="-128"/>
              </a:rPr>
              <a:pPr/>
              <a:t>57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SEO</a:t>
            </a:r>
            <a:r>
              <a:rPr lang="ja-JP" altLang="en-US" smtClean="0"/>
              <a:t>：</a:t>
            </a:r>
            <a:r>
              <a:rPr lang="en-US" altLang="ja-JP" smtClean="0"/>
              <a:t>Google</a:t>
            </a:r>
            <a:r>
              <a:rPr lang="ja-JP" altLang="en-US" smtClean="0"/>
              <a:t>は書くと反応する状態になった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9963" y="1457325"/>
            <a:ext cx="7513637" cy="479425"/>
          </a:xfrm>
        </p:spPr>
        <p:txBody>
          <a:bodyPr/>
          <a:lstStyle/>
          <a:p>
            <a:pPr marL="552450" indent="-495300" eaLnBrk="1" hangingPunct="1">
              <a:tabLst>
                <a:tab pos="4305300" algn="l"/>
              </a:tabLst>
              <a:defRPr/>
            </a:pPr>
            <a:r>
              <a:rPr lang="ja-JP" altLang="en-US" dirty="0" smtClean="0">
                <a:solidFill>
                  <a:schemeClr val="accent2"/>
                </a:solidFill>
              </a:rPr>
              <a:t>書けば上がる</a:t>
            </a:r>
            <a:endParaRPr lang="en-US" altLang="ja-JP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500063" y="571500"/>
            <a:ext cx="428625" cy="785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0901" name="Rectangle 4"/>
          <p:cNvSpPr>
            <a:spLocks noChangeArrowheads="1"/>
          </p:cNvSpPr>
          <p:nvPr/>
        </p:nvSpPr>
        <p:spPr bwMode="auto">
          <a:xfrm>
            <a:off x="971550" y="33338"/>
            <a:ext cx="75136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2400">
                <a:solidFill>
                  <a:schemeClr val="bg1"/>
                </a:solidFill>
              </a:rPr>
              <a:t>C</a:t>
            </a:r>
            <a:r>
              <a:rPr lang="ja-JP" altLang="en-US" sz="2400">
                <a:solidFill>
                  <a:schemeClr val="bg1"/>
                </a:solidFill>
              </a:rPr>
              <a:t>．事例：仮説の検証と最適化</a:t>
            </a:r>
          </a:p>
        </p:txBody>
      </p:sp>
      <p:pic>
        <p:nvPicPr>
          <p:cNvPr id="8090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4713" y="2500313"/>
            <a:ext cx="45878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曲折矢印 7"/>
          <p:cNvSpPr/>
          <p:nvPr/>
        </p:nvSpPr>
        <p:spPr>
          <a:xfrm rot="16200000" flipH="1">
            <a:off x="1481931" y="2107407"/>
            <a:ext cx="428625" cy="500062"/>
          </a:xfrm>
          <a:prstGeom prst="bentArrow">
            <a:avLst>
              <a:gd name="adj1" fmla="val 25000"/>
              <a:gd name="adj2" fmla="val 25000"/>
              <a:gd name="adj3" fmla="val 42778"/>
              <a:gd name="adj4" fmla="val 4375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80904" name="テキスト ボックス 8"/>
          <p:cNvSpPr txBox="1">
            <a:spLocks noChangeArrowheads="1"/>
          </p:cNvSpPr>
          <p:nvPr/>
        </p:nvSpPr>
        <p:spPr bwMode="auto">
          <a:xfrm>
            <a:off x="2017713" y="2071688"/>
            <a:ext cx="38877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/>
              <a:t>10/3</a:t>
            </a:r>
            <a:r>
              <a:rPr lang="ja-JP" altLang="en-US" sz="2000"/>
              <a:t>に記事追加、</a:t>
            </a:r>
            <a:r>
              <a:rPr lang="en-US" altLang="ja-JP" sz="2000"/>
              <a:t>10/8</a:t>
            </a:r>
            <a:r>
              <a:rPr lang="ja-JP" altLang="en-US" sz="2000"/>
              <a:t>に順位上昇</a:t>
            </a:r>
          </a:p>
        </p:txBody>
      </p:sp>
      <p:sp>
        <p:nvSpPr>
          <p:cNvPr id="80905" name="テキスト ボックス 8"/>
          <p:cNvSpPr txBox="1">
            <a:spLocks noChangeArrowheads="1"/>
          </p:cNvSpPr>
          <p:nvPr/>
        </p:nvSpPr>
        <p:spPr bwMode="auto">
          <a:xfrm>
            <a:off x="5446713" y="2571750"/>
            <a:ext cx="176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/>
              <a:t>3W</a:t>
            </a:r>
            <a:r>
              <a:rPr lang="ja-JP" altLang="en-US" sz="2000"/>
              <a:t>後に戻った</a:t>
            </a:r>
          </a:p>
        </p:txBody>
      </p:sp>
      <p:grpSp>
        <p:nvGrpSpPr>
          <p:cNvPr id="80906" name="グループ化 13"/>
          <p:cNvGrpSpPr>
            <a:grpSpLocks/>
          </p:cNvGrpSpPr>
          <p:nvPr/>
        </p:nvGrpSpPr>
        <p:grpSpPr bwMode="auto">
          <a:xfrm>
            <a:off x="3857625" y="4572000"/>
            <a:ext cx="2560638" cy="1571625"/>
            <a:chOff x="928662" y="4572008"/>
            <a:chExt cx="1862115" cy="1143000"/>
          </a:xfrm>
        </p:grpSpPr>
        <p:pic>
          <p:nvPicPr>
            <p:cNvPr id="80909" name="図 11" descr="FatWire-KeywordRank.png"/>
            <p:cNvPicPr>
              <a:picLocks noChangeAspect="1"/>
            </p:cNvPicPr>
            <p:nvPr/>
          </p:nvPicPr>
          <p:blipFill>
            <a:blip r:embed="rId3"/>
            <a:srcRect r="88742"/>
            <a:stretch>
              <a:fillRect/>
            </a:stretch>
          </p:blipFill>
          <p:spPr bwMode="auto">
            <a:xfrm>
              <a:off x="928662" y="4572008"/>
              <a:ext cx="571536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910" name="図 12" descr="FatWire-KeywordRank.png"/>
            <p:cNvPicPr>
              <a:picLocks noChangeAspect="1"/>
            </p:cNvPicPr>
            <p:nvPr/>
          </p:nvPicPr>
          <p:blipFill>
            <a:blip r:embed="rId3"/>
            <a:srcRect l="71764"/>
            <a:stretch>
              <a:fillRect/>
            </a:stretch>
          </p:blipFill>
          <p:spPr bwMode="auto">
            <a:xfrm>
              <a:off x="1357290" y="4572008"/>
              <a:ext cx="1433487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曲折矢印 14"/>
          <p:cNvSpPr/>
          <p:nvPr/>
        </p:nvSpPr>
        <p:spPr>
          <a:xfrm rot="16200000" flipH="1">
            <a:off x="5622131" y="4399757"/>
            <a:ext cx="428625" cy="500062"/>
          </a:xfrm>
          <a:prstGeom prst="bentArrow">
            <a:avLst>
              <a:gd name="adj1" fmla="val 25000"/>
              <a:gd name="adj2" fmla="val 25000"/>
              <a:gd name="adj3" fmla="val 42778"/>
              <a:gd name="adj4" fmla="val 4375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80908" name="テキスト ボックス 15"/>
          <p:cNvSpPr txBox="1">
            <a:spLocks noChangeArrowheads="1"/>
          </p:cNvSpPr>
          <p:nvPr/>
        </p:nvSpPr>
        <p:spPr bwMode="auto">
          <a:xfrm>
            <a:off x="6300788" y="4292600"/>
            <a:ext cx="23447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記事追加、スグ上昇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ea typeface="ＭＳ Ｐゴシック" charset="-128"/>
              </a:rPr>
              <a:t>© 2010 Makoto Shimizu	</a:t>
            </a:r>
            <a:fld id="{70712875-C481-444B-979D-A36B868939CB}" type="slidenum">
              <a:rPr lang="en-US" altLang="ja-JP" smtClean="0">
                <a:ea typeface="ＭＳ Ｐゴシック" charset="-128"/>
              </a:rPr>
              <a:pPr/>
              <a:t>58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SEO</a:t>
            </a:r>
            <a:r>
              <a:rPr lang="ja-JP" altLang="en-US" smtClean="0"/>
              <a:t>：</a:t>
            </a:r>
            <a:r>
              <a:rPr lang="en-US" altLang="ja-JP" smtClean="0"/>
              <a:t>Google</a:t>
            </a:r>
            <a:r>
              <a:rPr lang="ja-JP" altLang="en-US" smtClean="0"/>
              <a:t>は書くと反応する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9963" y="1457325"/>
            <a:ext cx="7513637" cy="479425"/>
          </a:xfrm>
        </p:spPr>
        <p:txBody>
          <a:bodyPr/>
          <a:lstStyle/>
          <a:p>
            <a:pPr marL="552450" indent="-495300" eaLnBrk="1" hangingPunct="1">
              <a:tabLst>
                <a:tab pos="4305300" algn="l"/>
              </a:tabLst>
              <a:defRPr/>
            </a:pPr>
            <a:r>
              <a:rPr lang="ja-JP" altLang="en-US" dirty="0" smtClean="0">
                <a:solidFill>
                  <a:schemeClr val="accent2"/>
                </a:solidFill>
              </a:rPr>
              <a:t>書かなければ下がる</a:t>
            </a:r>
            <a:endParaRPr lang="en-US" altLang="ja-JP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500063" y="571500"/>
            <a:ext cx="428625" cy="785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1925" name="Rectangle 4"/>
          <p:cNvSpPr>
            <a:spLocks noChangeArrowheads="1"/>
          </p:cNvSpPr>
          <p:nvPr/>
        </p:nvSpPr>
        <p:spPr bwMode="auto">
          <a:xfrm>
            <a:off x="971550" y="33338"/>
            <a:ext cx="75136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2400">
                <a:solidFill>
                  <a:schemeClr val="bg1"/>
                </a:solidFill>
              </a:rPr>
              <a:t>C</a:t>
            </a:r>
            <a:r>
              <a:rPr lang="ja-JP" altLang="en-US" sz="2400">
                <a:solidFill>
                  <a:schemeClr val="bg1"/>
                </a:solidFill>
              </a:rPr>
              <a:t>．事例：仮説の検証と最適化</a:t>
            </a:r>
          </a:p>
        </p:txBody>
      </p:sp>
      <p:sp>
        <p:nvSpPr>
          <p:cNvPr id="8" name="曲折矢印 7"/>
          <p:cNvSpPr/>
          <p:nvPr/>
        </p:nvSpPr>
        <p:spPr>
          <a:xfrm rot="16200000" flipH="1">
            <a:off x="1964531" y="2107407"/>
            <a:ext cx="428625" cy="500062"/>
          </a:xfrm>
          <a:prstGeom prst="bentArrow">
            <a:avLst>
              <a:gd name="adj1" fmla="val 25000"/>
              <a:gd name="adj2" fmla="val 25000"/>
              <a:gd name="adj3" fmla="val 42778"/>
              <a:gd name="adj4" fmla="val 4375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81927" name="テキスト ボックス 8"/>
          <p:cNvSpPr txBox="1">
            <a:spLocks noChangeArrowheads="1"/>
          </p:cNvSpPr>
          <p:nvPr/>
        </p:nvSpPr>
        <p:spPr bwMode="auto">
          <a:xfrm>
            <a:off x="2500313" y="2003425"/>
            <a:ext cx="5214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2000"/>
              <a:t>興味を失い書かなくなったテーマは徐々に下落</a:t>
            </a:r>
          </a:p>
        </p:txBody>
      </p:sp>
      <p:pic>
        <p:nvPicPr>
          <p:cNvPr id="81928" name="図 16" descr="DITA-KeywordRank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2825" y="2571750"/>
            <a:ext cx="6738938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655763" y="4275138"/>
            <a:ext cx="7067550" cy="122555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252000" tIns="180000" rIns="252000" bIns="180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ja-JP" altLang="en-US" sz="2800" dirty="0">
                <a:latin typeface="ＭＳ Ｐゴシック" pitchFamily="50" charset="-128"/>
                <a:ea typeface="ＭＳ Ｐゴシック" pitchFamily="50" charset="-128"/>
              </a:rPr>
              <a:t>スグ反応してくれるのでコントロールできる。</a:t>
            </a:r>
            <a:r>
              <a:rPr lang="en-US" altLang="ja-JP" sz="2800" dirty="0">
                <a:latin typeface="ＭＳ Ｐゴシック" pitchFamily="50" charset="-128"/>
                <a:ea typeface="ＭＳ Ｐゴシック" pitchFamily="50" charset="-128"/>
              </a:rPr>
              <a:t/>
            </a:r>
            <a:br>
              <a:rPr lang="en-US" altLang="ja-JP" sz="2800" dirty="0">
                <a:latin typeface="ＭＳ Ｐゴシック" pitchFamily="50" charset="-128"/>
                <a:ea typeface="ＭＳ Ｐゴシック" pitchFamily="50" charset="-128"/>
              </a:rPr>
            </a:br>
            <a:r>
              <a:rPr lang="en-US" altLang="ja-JP" sz="2800" dirty="0">
                <a:latin typeface="+mn-ea"/>
                <a:ea typeface="+mn-ea"/>
              </a:rPr>
              <a:t>SEO=</a:t>
            </a:r>
            <a:r>
              <a:rPr lang="ja-JP" altLang="en-US" sz="2800" dirty="0">
                <a:latin typeface="+mn-ea"/>
                <a:ea typeface="+mn-ea"/>
              </a:rPr>
              <a:t>訪問最適化なのでは？</a:t>
            </a:r>
            <a:endParaRPr lang="ja-JP" altLang="en-US" sz="2800" dirty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ea typeface="ＭＳ Ｐゴシック" charset="-128"/>
              </a:rPr>
              <a:t>© 2010 Makoto Shimizu	</a:t>
            </a:r>
            <a:fld id="{9BB6FA1E-1E86-4D8C-8EE2-0A2D766F5EBF}" type="slidenum">
              <a:rPr lang="en-US" altLang="ja-JP" smtClean="0">
                <a:ea typeface="ＭＳ Ｐゴシック" charset="-128"/>
              </a:rPr>
              <a:pPr/>
              <a:t>59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 eaLnBrk="1" hangingPunct="1"/>
            <a:r>
              <a:rPr lang="ja-JP" altLang="en-US" sz="2000" smtClean="0">
                <a:solidFill>
                  <a:schemeClr val="tx1"/>
                </a:solidFill>
              </a:rPr>
              <a:t>ナビゲーション：</a:t>
            </a:r>
            <a:r>
              <a:rPr lang="ja-JP" altLang="en-US" smtClean="0">
                <a:solidFill>
                  <a:schemeClr val="tx1"/>
                </a:solidFill>
              </a:rPr>
              <a:t>古いコンテンツは埋もれていないか？</a:t>
            </a:r>
            <a:endParaRPr lang="ja-JP" altLang="en-US" smtClean="0"/>
          </a:p>
        </p:txBody>
      </p:sp>
      <p:sp>
        <p:nvSpPr>
          <p:cNvPr id="82947" name="コンテンツ プレースホルダ 5"/>
          <p:cNvSpPr>
            <a:spLocks noGrp="1"/>
          </p:cNvSpPr>
          <p:nvPr>
            <p:ph idx="1"/>
          </p:nvPr>
        </p:nvSpPr>
        <p:spPr>
          <a:xfrm>
            <a:off x="969963" y="1457325"/>
            <a:ext cx="7513637" cy="531813"/>
          </a:xfrm>
        </p:spPr>
        <p:txBody>
          <a:bodyPr/>
          <a:lstStyle/>
          <a:p>
            <a:r>
              <a:rPr lang="ja-JP" altLang="en-US" smtClean="0">
                <a:solidFill>
                  <a:schemeClr val="tx1"/>
                </a:solidFill>
              </a:rPr>
              <a:t>新旧の割合、減衰速度を確認</a:t>
            </a: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971550" y="33338"/>
            <a:ext cx="75136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2400">
                <a:solidFill>
                  <a:schemeClr val="bg1"/>
                </a:solidFill>
              </a:rPr>
              <a:t>C</a:t>
            </a:r>
            <a:r>
              <a:rPr lang="ja-JP" altLang="en-US" sz="2400">
                <a:solidFill>
                  <a:schemeClr val="bg1"/>
                </a:solidFill>
              </a:rPr>
              <a:t>．事例：仮説の検証と最適化</a:t>
            </a:r>
          </a:p>
        </p:txBody>
      </p:sp>
      <p:sp>
        <p:nvSpPr>
          <p:cNvPr id="6" name="Rectangle 29"/>
          <p:cNvSpPr>
            <a:spLocks noChangeArrowheads="1"/>
          </p:cNvSpPr>
          <p:nvPr/>
        </p:nvSpPr>
        <p:spPr bwMode="auto">
          <a:xfrm>
            <a:off x="954088" y="3048000"/>
            <a:ext cx="360362" cy="287338"/>
          </a:xfrm>
          <a:prstGeom prst="rect">
            <a:avLst/>
          </a:prstGeom>
          <a:solidFill>
            <a:schemeClr val="bg1"/>
          </a:solidFill>
          <a:ln w="9525">
            <a:solidFill>
              <a:srgbClr val="DDDDDD"/>
            </a:solidFill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7" name="Rectangle 30"/>
          <p:cNvSpPr>
            <a:spLocks noChangeArrowheads="1"/>
          </p:cNvSpPr>
          <p:nvPr/>
        </p:nvSpPr>
        <p:spPr bwMode="auto">
          <a:xfrm>
            <a:off x="1004888" y="3087688"/>
            <a:ext cx="403225" cy="322262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8" name="Rectangle 31"/>
          <p:cNvSpPr>
            <a:spLocks noChangeArrowheads="1"/>
          </p:cNvSpPr>
          <p:nvPr/>
        </p:nvSpPr>
        <p:spPr bwMode="auto">
          <a:xfrm>
            <a:off x="1068388" y="3141663"/>
            <a:ext cx="446087" cy="357187"/>
          </a:xfrm>
          <a:prstGeom prst="rect">
            <a:avLst/>
          </a:prstGeom>
          <a:solidFill>
            <a:schemeClr val="bg1"/>
          </a:solidFill>
          <a:ln w="9525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9" name="Rectangle 32"/>
          <p:cNvSpPr>
            <a:spLocks noChangeArrowheads="1"/>
          </p:cNvSpPr>
          <p:nvPr/>
        </p:nvSpPr>
        <p:spPr bwMode="auto">
          <a:xfrm>
            <a:off x="1138238" y="3214688"/>
            <a:ext cx="503237" cy="403225"/>
          </a:xfrm>
          <a:prstGeom prst="rect">
            <a:avLst/>
          </a:prstGeom>
          <a:solidFill>
            <a:schemeClr val="bg1"/>
          </a:solidFill>
          <a:ln w="9525">
            <a:solidFill>
              <a:srgbClr val="80808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10" name="Rectangle 33"/>
          <p:cNvSpPr>
            <a:spLocks noChangeArrowheads="1"/>
          </p:cNvSpPr>
          <p:nvPr/>
        </p:nvSpPr>
        <p:spPr bwMode="auto">
          <a:xfrm>
            <a:off x="1233488" y="3306763"/>
            <a:ext cx="569912" cy="457200"/>
          </a:xfrm>
          <a:prstGeom prst="rect">
            <a:avLst/>
          </a:prstGeom>
          <a:solidFill>
            <a:schemeClr val="bg1"/>
          </a:solidFill>
          <a:ln w="9525">
            <a:solidFill>
              <a:srgbClr val="777777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11" name="Rectangle 34"/>
          <p:cNvSpPr>
            <a:spLocks noChangeArrowheads="1"/>
          </p:cNvSpPr>
          <p:nvPr/>
        </p:nvSpPr>
        <p:spPr bwMode="auto">
          <a:xfrm>
            <a:off x="1362075" y="3413125"/>
            <a:ext cx="660400" cy="530225"/>
          </a:xfrm>
          <a:prstGeom prst="rect">
            <a:avLst/>
          </a:prstGeom>
          <a:solidFill>
            <a:schemeClr val="bg1"/>
          </a:solidFill>
          <a:ln w="9525">
            <a:solidFill>
              <a:srgbClr val="333333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12" name="Rectangle 35"/>
          <p:cNvSpPr>
            <a:spLocks noChangeArrowheads="1"/>
          </p:cNvSpPr>
          <p:nvPr/>
        </p:nvSpPr>
        <p:spPr bwMode="auto">
          <a:xfrm>
            <a:off x="1555750" y="3581400"/>
            <a:ext cx="798513" cy="641350"/>
          </a:xfrm>
          <a:prstGeom prst="rect">
            <a:avLst/>
          </a:prstGeom>
          <a:solidFill>
            <a:schemeClr val="bg1"/>
          </a:solidFill>
          <a:ln w="12700">
            <a:solidFill>
              <a:srgbClr val="1C1C1C"/>
            </a:solidFill>
            <a:miter lim="800000"/>
            <a:headEnd/>
            <a:tailEnd/>
          </a:ln>
          <a:effectLst>
            <a:outerShdw dist="71842" dir="2700000" algn="ctr" rotWithShape="0">
              <a:srgbClr val="5F5F5F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13" name="Rectangle 36"/>
          <p:cNvSpPr>
            <a:spLocks noChangeArrowheads="1"/>
          </p:cNvSpPr>
          <p:nvPr/>
        </p:nvSpPr>
        <p:spPr bwMode="auto">
          <a:xfrm>
            <a:off x="1843088" y="3835400"/>
            <a:ext cx="998537" cy="801688"/>
          </a:xfrm>
          <a:prstGeom prst="rect">
            <a:avLst/>
          </a:prstGeom>
          <a:solidFill>
            <a:schemeClr val="bg1"/>
          </a:solidFill>
          <a:ln w="19050">
            <a:solidFill>
              <a:srgbClr val="080808"/>
            </a:solidFill>
            <a:miter lim="800000"/>
            <a:headEnd/>
            <a:tailEnd/>
          </a:ln>
          <a:effectLst>
            <a:outerShdw dist="89803" dir="2700000" algn="ctr" rotWithShape="0">
              <a:srgbClr val="5F5F5F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14" name="Rectangle 37"/>
          <p:cNvSpPr>
            <a:spLocks noChangeArrowheads="1"/>
          </p:cNvSpPr>
          <p:nvPr/>
        </p:nvSpPr>
        <p:spPr bwMode="auto">
          <a:xfrm>
            <a:off x="2189163" y="4149725"/>
            <a:ext cx="1241425" cy="9969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dist="125724" dir="2700000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ja-JP" altLang="en-US" sz="2800">
                <a:ea typeface="ＭＳ Ｐゴシック" pitchFamily="50" charset="-128"/>
              </a:rPr>
              <a:t>最新</a:t>
            </a:r>
          </a:p>
        </p:txBody>
      </p:sp>
      <p:sp>
        <p:nvSpPr>
          <p:cNvPr id="82958" name="AutoShape 41"/>
          <p:cNvSpPr>
            <a:spLocks noChangeArrowheads="1"/>
          </p:cNvSpPr>
          <p:nvPr/>
        </p:nvSpPr>
        <p:spPr bwMode="auto">
          <a:xfrm rot="-1813632">
            <a:off x="1022350" y="2930525"/>
            <a:ext cx="360363" cy="2736850"/>
          </a:xfrm>
          <a:prstGeom prst="triangle">
            <a:avLst>
              <a:gd name="adj" fmla="val 5007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959" name="AutoShape 42"/>
          <p:cNvSpPr>
            <a:spLocks noChangeArrowheads="1"/>
          </p:cNvSpPr>
          <p:nvPr/>
        </p:nvSpPr>
        <p:spPr bwMode="auto">
          <a:xfrm rot="8986368">
            <a:off x="1689100" y="5403850"/>
            <a:ext cx="781050" cy="812800"/>
          </a:xfrm>
          <a:prstGeom prst="triangle">
            <a:avLst>
              <a:gd name="adj" fmla="val 50074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571875" y="5278438"/>
            <a:ext cx="5265738" cy="79375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252000" tIns="180000" rIns="252000" bIns="180000">
            <a:spAutoFit/>
          </a:bodyPr>
          <a:lstStyle/>
          <a:p>
            <a:pPr marL="893763" indent="-893763">
              <a:spcBef>
                <a:spcPct val="50000"/>
              </a:spcBef>
              <a:defRPr/>
            </a:pPr>
            <a:r>
              <a:rPr lang="ja-JP" altLang="en-US" sz="2800" dirty="0">
                <a:latin typeface="ＭＳ Ｐゴシック" pitchFamily="50" charset="-128"/>
                <a:ea typeface="ＭＳ Ｐゴシック" pitchFamily="50" charset="-128"/>
              </a:rPr>
              <a:t>結果</a:t>
            </a:r>
            <a:r>
              <a:rPr lang="ja-JP" altLang="en-US" sz="2800" dirty="0">
                <a:latin typeface="ＭＳ Ｐゴシック" pitchFamily="50" charset="-128"/>
                <a:ea typeface="ＭＳ Ｐゴシック" pitchFamily="50" charset="-128"/>
              </a:rPr>
              <a:t>：</a:t>
            </a:r>
            <a:r>
              <a:rPr lang="ja-JP" altLang="en-US" sz="2800" dirty="0">
                <a:latin typeface="+mn-ea"/>
                <a:ea typeface="+mn-ea"/>
              </a:rPr>
              <a:t>１２ページ以外は</a:t>
            </a:r>
            <a:r>
              <a:rPr lang="ja-JP" altLang="en-US" sz="2800" dirty="0">
                <a:latin typeface="+mn-ea"/>
                <a:ea typeface="+mn-ea"/>
              </a:rPr>
              <a:t>埋もれた</a:t>
            </a:r>
          </a:p>
        </p:txBody>
      </p:sp>
      <p:sp>
        <p:nvSpPr>
          <p:cNvPr id="21" name="右中かっこ 20"/>
          <p:cNvSpPr/>
          <p:nvPr/>
        </p:nvSpPr>
        <p:spPr>
          <a:xfrm rot="18262073">
            <a:off x="1881187" y="2571751"/>
            <a:ext cx="428625" cy="857250"/>
          </a:xfrm>
          <a:prstGeom prst="rightBrace">
            <a:avLst>
              <a:gd name="adj1" fmla="val 8333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22" name="右中かっこ 21"/>
          <p:cNvSpPr/>
          <p:nvPr/>
        </p:nvSpPr>
        <p:spPr>
          <a:xfrm rot="18262073">
            <a:off x="2914650" y="2978150"/>
            <a:ext cx="428625" cy="1285875"/>
          </a:xfrm>
          <a:prstGeom prst="rightBrace">
            <a:avLst>
              <a:gd name="adj1" fmla="val 8333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2963" name="Text Box 7"/>
          <p:cNvSpPr txBox="1">
            <a:spLocks noChangeArrowheads="1"/>
          </p:cNvSpPr>
          <p:nvPr/>
        </p:nvSpPr>
        <p:spPr bwMode="auto">
          <a:xfrm rot="1960479">
            <a:off x="2160588" y="2593975"/>
            <a:ext cx="15605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800"/>
              <a:t>旧　：　新</a:t>
            </a:r>
            <a:endParaRPr lang="en-US" altLang="ja-JP" sz="2800"/>
          </a:p>
        </p:txBody>
      </p:sp>
      <p:sp>
        <p:nvSpPr>
          <p:cNvPr id="82964" name="Text Box 7"/>
          <p:cNvSpPr txBox="1">
            <a:spLocks noChangeArrowheads="1"/>
          </p:cNvSpPr>
          <p:nvPr/>
        </p:nvSpPr>
        <p:spPr bwMode="auto">
          <a:xfrm>
            <a:off x="5645150" y="1714500"/>
            <a:ext cx="29987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400"/>
              <a:t>計測期間：</a:t>
            </a:r>
            <a:r>
              <a:rPr lang="en-US" altLang="ja-JP" sz="1400"/>
              <a:t>2010-01-27</a:t>
            </a:r>
            <a:r>
              <a:rPr lang="ja-JP" altLang="en-US" sz="1400"/>
              <a:t>～</a:t>
            </a:r>
            <a:r>
              <a:rPr lang="en-US" altLang="ja-JP" sz="1400"/>
              <a:t>2010-02-23</a:t>
            </a:r>
          </a:p>
        </p:txBody>
      </p:sp>
      <p:graphicFrame>
        <p:nvGraphicFramePr>
          <p:cNvPr id="30" name="グラフ 29"/>
          <p:cNvGraphicFramePr/>
          <p:nvPr/>
        </p:nvGraphicFramePr>
        <p:xfrm>
          <a:off x="3929058" y="207167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" name="円/楕円 30"/>
          <p:cNvSpPr/>
          <p:nvPr/>
        </p:nvSpPr>
        <p:spPr>
          <a:xfrm rot="20883887">
            <a:off x="4244975" y="2159000"/>
            <a:ext cx="3573463" cy="1695450"/>
          </a:xfrm>
          <a:prstGeom prst="ellipse">
            <a:avLst/>
          </a:prstGeom>
          <a:noFill/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2967" name="Text Box 7"/>
          <p:cNvSpPr txBox="1">
            <a:spLocks noChangeArrowheads="1"/>
          </p:cNvSpPr>
          <p:nvPr/>
        </p:nvSpPr>
        <p:spPr bwMode="auto">
          <a:xfrm rot="-5400000">
            <a:off x="3525045" y="2189956"/>
            <a:ext cx="5445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400"/>
              <a:t>訪問</a:t>
            </a:r>
            <a:endParaRPr lang="en-US" altLang="ja-JP" sz="1400"/>
          </a:p>
        </p:txBody>
      </p:sp>
      <p:sp>
        <p:nvSpPr>
          <p:cNvPr id="82968" name="Text Box 7"/>
          <p:cNvSpPr txBox="1">
            <a:spLocks noChangeArrowheads="1"/>
          </p:cNvSpPr>
          <p:nvPr/>
        </p:nvSpPr>
        <p:spPr bwMode="auto">
          <a:xfrm>
            <a:off x="7500938" y="4857750"/>
            <a:ext cx="1158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400"/>
              <a:t>ページエイジ</a:t>
            </a:r>
            <a:endParaRPr lang="en-US" altLang="ja-JP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ea typeface="ＭＳ Ｐゴシック" charset="-128"/>
              </a:rPr>
              <a:t>© 2010 Makoto Shimizu	</a:t>
            </a:r>
            <a:fld id="{744D5838-B4B1-410B-847F-115E5EA60381}" type="slidenum">
              <a:rPr lang="en-US" altLang="ja-JP" smtClean="0">
                <a:ea typeface="ＭＳ Ｐゴシック" charset="-128"/>
              </a:rPr>
              <a:pPr/>
              <a:t>6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Agenda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9963" y="1457325"/>
            <a:ext cx="7513637" cy="4392613"/>
          </a:xfrm>
        </p:spPr>
        <p:txBody>
          <a:bodyPr/>
          <a:lstStyle/>
          <a:p>
            <a:pPr marL="514350" indent="-514350" eaLnBrk="1" hangingPunct="1">
              <a:buSzTx/>
              <a:buFont typeface="Arial" charset="0"/>
              <a:buAutoNum type="alphaUcParenR"/>
            </a:pPr>
            <a:r>
              <a:rPr lang="ja-JP" altLang="en-US" smtClean="0"/>
              <a:t>ＨＣＤとＩＡ</a:t>
            </a:r>
          </a:p>
          <a:p>
            <a:pPr marL="514350" indent="-514350" eaLnBrk="1" hangingPunct="1">
              <a:buSzTx/>
              <a:buFont typeface="Arial" charset="0"/>
              <a:buAutoNum type="alphaUcParenR"/>
            </a:pPr>
            <a:r>
              <a:rPr lang="ja-JP" altLang="en-US" smtClean="0">
                <a:solidFill>
                  <a:schemeClr val="accent2"/>
                </a:solidFill>
              </a:rPr>
              <a:t>仮説に基づく設計</a:t>
            </a:r>
            <a:endParaRPr lang="en-US" altLang="ja-JP" smtClean="0">
              <a:solidFill>
                <a:schemeClr val="accent2"/>
              </a:solidFill>
            </a:endParaRPr>
          </a:p>
          <a:p>
            <a:pPr marL="514350" indent="-514350" eaLnBrk="1" hangingPunct="1">
              <a:buSzTx/>
              <a:buFont typeface="Arial" charset="0"/>
              <a:buAutoNum type="alphaUcParenR"/>
            </a:pPr>
            <a:r>
              <a:rPr lang="ja-JP" altLang="en-US" smtClean="0"/>
              <a:t>仮説の検証と最適化</a:t>
            </a:r>
          </a:p>
          <a:p>
            <a:pPr marL="514350" indent="-514350" eaLnBrk="1" hangingPunct="1">
              <a:buSzTx/>
              <a:buFont typeface="Arial" charset="0"/>
              <a:buAutoNum type="alphaUcParenR"/>
            </a:pPr>
            <a:r>
              <a:rPr lang="ja-JP" altLang="en-US" smtClean="0"/>
              <a:t>最適化のポイント</a:t>
            </a:r>
          </a:p>
        </p:txBody>
      </p:sp>
      <p:sp>
        <p:nvSpPr>
          <p:cNvPr id="275460" name="Freeform 4"/>
          <p:cNvSpPr>
            <a:spLocks/>
          </p:cNvSpPr>
          <p:nvPr/>
        </p:nvSpPr>
        <p:spPr bwMode="auto">
          <a:xfrm>
            <a:off x="1524000" y="2425700"/>
            <a:ext cx="2690813" cy="77788"/>
          </a:xfrm>
          <a:custGeom>
            <a:avLst/>
            <a:gdLst>
              <a:gd name="T0" fmla="*/ 0 w 912"/>
              <a:gd name="T1" fmla="*/ 2147483647 h 21"/>
              <a:gd name="T2" fmla="*/ 2147483647 w 912"/>
              <a:gd name="T3" fmla="*/ 2147483647 h 21"/>
              <a:gd name="T4" fmla="*/ 2147483647 w 912"/>
              <a:gd name="T5" fmla="*/ 2147483647 h 21"/>
              <a:gd name="T6" fmla="*/ 2147483647 w 912"/>
              <a:gd name="T7" fmla="*/ 2147483647 h 21"/>
              <a:gd name="T8" fmla="*/ 0 60000 65536"/>
              <a:gd name="T9" fmla="*/ 0 60000 65536"/>
              <a:gd name="T10" fmla="*/ 0 60000 65536"/>
              <a:gd name="T11" fmla="*/ 0 60000 65536"/>
              <a:gd name="T12" fmla="*/ 0 w 912"/>
              <a:gd name="T13" fmla="*/ 0 h 21"/>
              <a:gd name="T14" fmla="*/ 912 w 912"/>
              <a:gd name="T15" fmla="*/ 21 h 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2" h="21">
                <a:moveTo>
                  <a:pt x="0" y="13"/>
                </a:moveTo>
                <a:cubicBezTo>
                  <a:pt x="197" y="6"/>
                  <a:pt x="164" y="0"/>
                  <a:pt x="288" y="21"/>
                </a:cubicBezTo>
                <a:cubicBezTo>
                  <a:pt x="486" y="16"/>
                  <a:pt x="616" y="9"/>
                  <a:pt x="784" y="21"/>
                </a:cubicBezTo>
                <a:cubicBezTo>
                  <a:pt x="824" y="16"/>
                  <a:pt x="868" y="13"/>
                  <a:pt x="912" y="13"/>
                </a:cubicBezTo>
              </a:path>
            </a:pathLst>
          </a:custGeom>
          <a:noFill/>
          <a:ln w="95250">
            <a:solidFill>
              <a:srgbClr val="FFFF00">
                <a:alpha val="5999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539750" y="620713"/>
            <a:ext cx="358775" cy="5761037"/>
          </a:xfrm>
          <a:prstGeom prst="rect">
            <a:avLst/>
          </a:prstGeom>
          <a:gradFill rotWithShape="1">
            <a:gsLst>
              <a:gs pos="0">
                <a:srgbClr val="F8CCC8"/>
              </a:gs>
              <a:gs pos="100000">
                <a:srgbClr val="FDF2F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5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6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071688"/>
            <a:ext cx="83820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0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ea typeface="ＭＳ Ｐゴシック" charset="-128"/>
              </a:rPr>
              <a:t>© 2010 Makoto Shimizu	</a:t>
            </a:r>
            <a:fld id="{55B57105-2441-4015-9B96-0E618CF96525}" type="slidenum">
              <a:rPr lang="en-US" altLang="ja-JP" smtClean="0">
                <a:ea typeface="ＭＳ Ｐゴシック" charset="-128"/>
              </a:rPr>
              <a:pPr/>
              <a:t>60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 eaLnBrk="1" hangingPunct="1"/>
            <a:r>
              <a:rPr lang="ja-JP" altLang="en-US" sz="2000" smtClean="0">
                <a:solidFill>
                  <a:schemeClr val="tx1"/>
                </a:solidFill>
              </a:rPr>
              <a:t>ナビゲーション：</a:t>
            </a:r>
            <a:r>
              <a:rPr lang="ja-JP" altLang="en-US" smtClean="0">
                <a:solidFill>
                  <a:schemeClr val="tx1"/>
                </a:solidFill>
              </a:rPr>
              <a:t>古いコンテンツは埋もれていないか？</a:t>
            </a:r>
            <a:endParaRPr lang="ja-JP" altLang="en-US" smtClean="0"/>
          </a:p>
        </p:txBody>
      </p:sp>
      <p:sp>
        <p:nvSpPr>
          <p:cNvPr id="83972" name="コンテンツ プレースホルダ 5"/>
          <p:cNvSpPr>
            <a:spLocks noGrp="1"/>
          </p:cNvSpPr>
          <p:nvPr>
            <p:ph idx="1"/>
          </p:nvPr>
        </p:nvSpPr>
        <p:spPr>
          <a:xfrm>
            <a:off x="969963" y="1457325"/>
            <a:ext cx="7513637" cy="4392613"/>
          </a:xfrm>
        </p:spPr>
        <p:txBody>
          <a:bodyPr/>
          <a:lstStyle/>
          <a:p>
            <a:r>
              <a:rPr lang="ja-JP" altLang="en-US" smtClean="0">
                <a:solidFill>
                  <a:schemeClr val="tx1"/>
                </a:solidFill>
              </a:rPr>
              <a:t>カテゴリとタグの調整でトラフィックをコントロール</a:t>
            </a:r>
          </a:p>
        </p:txBody>
      </p:sp>
      <p:sp>
        <p:nvSpPr>
          <p:cNvPr id="83973" name="Rectangle 4"/>
          <p:cNvSpPr>
            <a:spLocks noChangeArrowheads="1"/>
          </p:cNvSpPr>
          <p:nvPr/>
        </p:nvSpPr>
        <p:spPr bwMode="auto">
          <a:xfrm>
            <a:off x="971550" y="33338"/>
            <a:ext cx="75136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2400">
                <a:solidFill>
                  <a:schemeClr val="bg1"/>
                </a:solidFill>
              </a:rPr>
              <a:t>C</a:t>
            </a:r>
            <a:r>
              <a:rPr lang="ja-JP" altLang="en-US" sz="2400">
                <a:solidFill>
                  <a:schemeClr val="bg1"/>
                </a:solidFill>
              </a:rPr>
              <a:t>．事例：仮説の検証と最適化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1643063" y="2928938"/>
            <a:ext cx="4718050" cy="144145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252000" tIns="180000" rIns="252000" bIns="180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ja-JP" altLang="en-US" sz="2800" dirty="0">
                <a:latin typeface="+mn-ea"/>
                <a:ea typeface="+mn-ea"/>
              </a:rPr>
              <a:t>価値が下がったらタグを外す</a:t>
            </a:r>
            <a:endParaRPr lang="en-US" altLang="ja-JP" sz="2800" dirty="0">
              <a:latin typeface="+mn-ea"/>
              <a:ea typeface="+mn-ea"/>
            </a:endParaRPr>
          </a:p>
          <a:p>
            <a:pPr>
              <a:spcBef>
                <a:spcPct val="50000"/>
              </a:spcBef>
              <a:defRPr/>
            </a:pPr>
            <a:r>
              <a:rPr lang="ja-JP" altLang="en-US" sz="2800" dirty="0">
                <a:latin typeface="+mn-ea"/>
                <a:ea typeface="+mn-ea"/>
              </a:rPr>
              <a:t>増えたタグは細分化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ea typeface="ＭＳ Ｐゴシック" charset="-128"/>
              </a:rPr>
              <a:t>© 2010 Makoto Shimizu	</a:t>
            </a:r>
            <a:fld id="{09944F92-A8B5-4AC9-B05E-499896949C4D}" type="slidenum">
              <a:rPr lang="en-US" altLang="ja-JP" smtClean="0">
                <a:ea typeface="ＭＳ Ｐゴシック" charset="-128"/>
              </a:rPr>
              <a:pPr/>
              <a:t>61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 eaLnBrk="1" hangingPunct="1"/>
            <a:r>
              <a:rPr lang="ja-JP" altLang="en-US" sz="2000" smtClean="0">
                <a:solidFill>
                  <a:schemeClr val="tx1"/>
                </a:solidFill>
              </a:rPr>
              <a:t>ナビゲーション：</a:t>
            </a:r>
            <a:r>
              <a:rPr lang="ja-JP" altLang="en-US" smtClean="0">
                <a:solidFill>
                  <a:schemeClr val="tx1"/>
                </a:solidFill>
              </a:rPr>
              <a:t>古いコンテンツは埋もれていないか？</a:t>
            </a:r>
            <a:endParaRPr lang="ja-JP" altLang="en-US" smtClean="0"/>
          </a:p>
        </p:txBody>
      </p:sp>
      <p:sp>
        <p:nvSpPr>
          <p:cNvPr id="55300" name="コンテンツ プレースホルダ 5"/>
          <p:cNvSpPr>
            <a:spLocks noGrp="1"/>
          </p:cNvSpPr>
          <p:nvPr>
            <p:ph idx="1"/>
          </p:nvPr>
        </p:nvSpPr>
        <p:spPr>
          <a:xfrm>
            <a:off x="969963" y="1457325"/>
            <a:ext cx="7513637" cy="531813"/>
          </a:xfrm>
        </p:spPr>
        <p:txBody>
          <a:bodyPr/>
          <a:lstStyle/>
          <a:p>
            <a:pPr>
              <a:defRPr/>
            </a:pPr>
            <a:r>
              <a:rPr lang="ja-JP" altLang="en-US" dirty="0" smtClean="0">
                <a:solidFill>
                  <a:schemeClr val="tx1"/>
                </a:solidFill>
              </a:rPr>
              <a:t>４ヶ月</a:t>
            </a:r>
            <a:r>
              <a:rPr lang="ja-JP" altLang="en-US" dirty="0" smtClean="0">
                <a:solidFill>
                  <a:schemeClr val="tx1"/>
                </a:solidFill>
                <a:latin typeface="+mj-ea"/>
                <a:ea typeface="+mj-ea"/>
              </a:rPr>
              <a:t>目と</a:t>
            </a:r>
            <a:r>
              <a:rPr lang="ja-JP" altLang="en-US" dirty="0" smtClean="0">
                <a:solidFill>
                  <a:schemeClr val="tx1"/>
                </a:solidFill>
              </a:rPr>
              <a:t>７ヶ月</a:t>
            </a:r>
            <a:r>
              <a:rPr lang="ja-JP" altLang="en-US" dirty="0" smtClean="0">
                <a:solidFill>
                  <a:schemeClr val="tx1"/>
                </a:solidFill>
                <a:latin typeface="+mj-ea"/>
                <a:ea typeface="+mj-ea"/>
              </a:rPr>
              <a:t>目で</a:t>
            </a:r>
            <a:r>
              <a:rPr lang="ja-JP" altLang="en-US" dirty="0" smtClean="0">
                <a:solidFill>
                  <a:schemeClr val="accent2"/>
                </a:solidFill>
                <a:latin typeface="+mn-ea"/>
              </a:rPr>
              <a:t>推移を</a:t>
            </a:r>
            <a:r>
              <a:rPr lang="ja-JP" altLang="en-US" dirty="0" smtClean="0">
                <a:solidFill>
                  <a:schemeClr val="accent2"/>
                </a:solidFill>
              </a:rPr>
              <a:t>比較</a:t>
            </a:r>
            <a:r>
              <a:rPr lang="ja-JP" altLang="en-US" dirty="0" smtClean="0">
                <a:solidFill>
                  <a:schemeClr val="tx1"/>
                </a:solidFill>
                <a:latin typeface="+mj-ea"/>
                <a:ea typeface="+mj-ea"/>
              </a:rPr>
              <a:t>すると</a:t>
            </a:r>
            <a:r>
              <a:rPr lang="en-US" altLang="ja-JP" dirty="0" smtClean="0">
                <a:solidFill>
                  <a:schemeClr val="tx1"/>
                </a:solidFill>
                <a:latin typeface="+mj-ea"/>
                <a:ea typeface="+mj-ea"/>
              </a:rPr>
              <a:t>...</a:t>
            </a:r>
            <a:endParaRPr lang="ja-JP" altLang="en-US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971550" y="33338"/>
            <a:ext cx="75136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2400">
                <a:solidFill>
                  <a:schemeClr val="bg1"/>
                </a:solidFill>
              </a:rPr>
              <a:t>C</a:t>
            </a:r>
            <a:r>
              <a:rPr lang="ja-JP" altLang="en-US" sz="2400">
                <a:solidFill>
                  <a:schemeClr val="bg1"/>
                </a:solidFill>
              </a:rPr>
              <a:t>．事例：仮説の検証と最適化</a:t>
            </a:r>
          </a:p>
        </p:txBody>
      </p:sp>
      <p:sp>
        <p:nvSpPr>
          <p:cNvPr id="84997" name="Text Box 7"/>
          <p:cNvSpPr txBox="1">
            <a:spLocks noChangeArrowheads="1"/>
          </p:cNvSpPr>
          <p:nvPr/>
        </p:nvSpPr>
        <p:spPr bwMode="auto">
          <a:xfrm>
            <a:off x="5786438" y="2143125"/>
            <a:ext cx="29987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400"/>
              <a:t>計測期間：</a:t>
            </a:r>
            <a:r>
              <a:rPr lang="en-US" altLang="ja-JP" sz="1400"/>
              <a:t>2010-01-27</a:t>
            </a:r>
            <a:r>
              <a:rPr lang="ja-JP" altLang="en-US" sz="1400"/>
              <a:t>～</a:t>
            </a:r>
            <a:r>
              <a:rPr lang="en-US" altLang="ja-JP" sz="1400"/>
              <a:t>2010-02-23</a:t>
            </a:r>
          </a:p>
        </p:txBody>
      </p:sp>
      <p:graphicFrame>
        <p:nvGraphicFramePr>
          <p:cNvPr id="8" name="グラフ 7"/>
          <p:cNvGraphicFramePr/>
          <p:nvPr/>
        </p:nvGraphicFramePr>
        <p:xfrm>
          <a:off x="195239" y="2071678"/>
          <a:ext cx="3429024" cy="4171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グラフ 8"/>
          <p:cNvGraphicFramePr/>
          <p:nvPr/>
        </p:nvGraphicFramePr>
        <p:xfrm>
          <a:off x="3552825" y="3500438"/>
          <a:ext cx="55911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5000" name="Text Box 7"/>
          <p:cNvSpPr txBox="1">
            <a:spLocks noChangeArrowheads="1"/>
          </p:cNvSpPr>
          <p:nvPr/>
        </p:nvSpPr>
        <p:spPr bwMode="auto">
          <a:xfrm>
            <a:off x="928688" y="2071688"/>
            <a:ext cx="2973387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400"/>
              <a:t>計測期間：</a:t>
            </a:r>
            <a:r>
              <a:rPr lang="en-US" altLang="ja-JP" sz="1400"/>
              <a:t>2009-11-01</a:t>
            </a:r>
            <a:r>
              <a:rPr lang="ja-JP" altLang="en-US" sz="1400"/>
              <a:t>～</a:t>
            </a:r>
            <a:r>
              <a:rPr lang="en-US" altLang="ja-JP" sz="1400"/>
              <a:t>2009-11-30</a:t>
            </a:r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4357688" y="3786188"/>
            <a:ext cx="2214562" cy="1071562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>
            <a:off x="4929188" y="5508625"/>
            <a:ext cx="2928937" cy="7620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V="1">
            <a:off x="4857750" y="4714875"/>
            <a:ext cx="3673475" cy="642938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3500438" y="2643188"/>
            <a:ext cx="5237162" cy="79375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252000" tIns="180000" rIns="252000" bIns="180000">
            <a:spAutoFit/>
          </a:bodyPr>
          <a:lstStyle/>
          <a:p>
            <a:pPr marL="893763" indent="-893763">
              <a:spcBef>
                <a:spcPct val="50000"/>
              </a:spcBef>
              <a:defRPr/>
            </a:pPr>
            <a:r>
              <a:rPr lang="ja-JP" altLang="en-US" sz="2800" dirty="0">
                <a:latin typeface="ＭＳ Ｐゴシック" pitchFamily="50" charset="-128"/>
                <a:ea typeface="ＭＳ Ｐゴシック" pitchFamily="50" charset="-128"/>
              </a:rPr>
              <a:t>結果：</a:t>
            </a:r>
            <a:r>
              <a:rPr lang="ja-JP" altLang="en-US" sz="2800" dirty="0">
                <a:latin typeface="+mn-ea"/>
                <a:ea typeface="+mn-ea"/>
              </a:rPr>
              <a:t>減衰の速度（傾き）が重要</a:t>
            </a:r>
            <a:endParaRPr lang="en-US" altLang="ja-JP" sz="2800" dirty="0">
              <a:latin typeface="+mn-ea"/>
              <a:ea typeface="+mn-ea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 rot="1544523">
            <a:off x="4362450" y="3886200"/>
            <a:ext cx="2216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ja-JP" altLang="en-US" sz="2000" dirty="0">
                <a:solidFill>
                  <a:schemeClr val="accent2"/>
                </a:solidFill>
                <a:latin typeface="+mn-ea"/>
                <a:ea typeface="+mn-ea"/>
              </a:rPr>
              <a:t>一過性の</a:t>
            </a:r>
            <a:r>
              <a:rPr lang="ja-JP" altLang="en-US" sz="2000" dirty="0">
                <a:solidFill>
                  <a:schemeClr val="accent2"/>
                </a:solidFill>
                <a:latin typeface="+mn-ea"/>
                <a:ea typeface="+mn-ea"/>
              </a:rPr>
              <a:t>話題作△</a:t>
            </a:r>
            <a:endParaRPr lang="en-US" altLang="ja-JP" sz="2000" dirty="0">
              <a:solidFill>
                <a:schemeClr val="accent2"/>
              </a:solidFill>
              <a:latin typeface="+mn-ea"/>
              <a:ea typeface="+mn-ea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 rot="20961139">
            <a:off x="6478588" y="4357688"/>
            <a:ext cx="23637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ja-JP" altLang="en-US" sz="2000" dirty="0">
                <a:solidFill>
                  <a:schemeClr val="accent2"/>
                </a:solidFill>
                <a:latin typeface="+mn-ea"/>
                <a:ea typeface="+mn-ea"/>
              </a:rPr>
              <a:t>長くゆっくり</a:t>
            </a:r>
            <a:r>
              <a:rPr lang="ja-JP" altLang="en-US" sz="2000" dirty="0">
                <a:solidFill>
                  <a:schemeClr val="accent2"/>
                </a:solidFill>
                <a:latin typeface="+mn-ea"/>
                <a:ea typeface="+mn-ea"/>
              </a:rPr>
              <a:t>伸びる◎</a:t>
            </a:r>
            <a:endParaRPr lang="en-US" altLang="ja-JP" sz="2000" dirty="0">
              <a:solidFill>
                <a:schemeClr val="accent2"/>
              </a:solidFill>
              <a:latin typeface="+mn-ea"/>
              <a:ea typeface="+mn-ea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7215188" y="5100638"/>
            <a:ext cx="1139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ja-JP" altLang="en-US" sz="2000" dirty="0">
                <a:solidFill>
                  <a:schemeClr val="accent2"/>
                </a:solidFill>
                <a:latin typeface="+mn-ea"/>
                <a:ea typeface="+mn-ea"/>
              </a:rPr>
              <a:t>空振り</a:t>
            </a:r>
            <a:r>
              <a:rPr lang="en-US" altLang="ja-JP" sz="2000" dirty="0">
                <a:solidFill>
                  <a:schemeClr val="accent2"/>
                </a:solidFill>
                <a:latin typeface="+mn-ea"/>
                <a:ea typeface="+mn-ea"/>
              </a:rPr>
              <a:t>×</a:t>
            </a:r>
            <a:endParaRPr lang="en-US" altLang="ja-JP" sz="2000" dirty="0">
              <a:solidFill>
                <a:schemeClr val="accent2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ea typeface="ＭＳ Ｐゴシック" charset="-128"/>
              </a:rPr>
              <a:t>© 2010 Makoto Shimizu	</a:t>
            </a:r>
            <a:fld id="{3E61DB5E-F021-4A32-BDF0-DBC3EFE8F285}" type="slidenum">
              <a:rPr lang="en-US" altLang="ja-JP" smtClean="0">
                <a:ea typeface="ＭＳ Ｐゴシック" charset="-128"/>
              </a:rPr>
              <a:pPr/>
              <a:t>62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（参考）更新し続けないと訪問は減るのか？</a:t>
            </a:r>
            <a:endParaRPr lang="ja-JP" altLang="en-US" smtClean="0"/>
          </a:p>
        </p:txBody>
      </p:sp>
      <p:sp>
        <p:nvSpPr>
          <p:cNvPr id="86019" name="コンテンツ プレースホルダ 5"/>
          <p:cNvSpPr>
            <a:spLocks noGrp="1"/>
          </p:cNvSpPr>
          <p:nvPr>
            <p:ph idx="1"/>
          </p:nvPr>
        </p:nvSpPr>
        <p:spPr>
          <a:xfrm>
            <a:off x="969963" y="1457325"/>
            <a:ext cx="7513637" cy="4392613"/>
          </a:xfrm>
        </p:spPr>
        <p:txBody>
          <a:bodyPr/>
          <a:lstStyle/>
          <a:p>
            <a:r>
              <a:rPr lang="en-US" altLang="ja-JP" smtClean="0">
                <a:solidFill>
                  <a:schemeClr val="tx1"/>
                </a:solidFill>
              </a:rPr>
              <a:t>15</a:t>
            </a:r>
            <a:r>
              <a:rPr lang="ja-JP" altLang="en-US" smtClean="0">
                <a:solidFill>
                  <a:schemeClr val="tx1"/>
                </a:solidFill>
              </a:rPr>
              <a:t>年運用しているサイトの場合</a:t>
            </a:r>
          </a:p>
          <a:p>
            <a:pPr lvl="1"/>
            <a:r>
              <a:rPr lang="ja-JP" altLang="en-US" smtClean="0">
                <a:solidFill>
                  <a:schemeClr val="tx1"/>
                </a:solidFill>
              </a:rPr>
              <a:t>レシピなど</a:t>
            </a:r>
            <a:r>
              <a:rPr lang="en-US" altLang="ja-JP" smtClean="0">
                <a:solidFill>
                  <a:schemeClr val="tx1"/>
                </a:solidFill>
              </a:rPr>
              <a:t>2,000</a:t>
            </a:r>
            <a:r>
              <a:rPr lang="ja-JP" altLang="en-US" smtClean="0">
                <a:solidFill>
                  <a:schemeClr val="tx1"/>
                </a:solidFill>
              </a:rPr>
              <a:t>ページ。５年間ほぼ凍結</a:t>
            </a:r>
            <a:endParaRPr lang="ja-JP" altLang="en-US" smtClean="0">
              <a:solidFill>
                <a:schemeClr val="accent2"/>
              </a:solidFill>
            </a:endParaRP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971550" y="33338"/>
            <a:ext cx="75136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2400">
                <a:solidFill>
                  <a:schemeClr val="bg1"/>
                </a:solidFill>
              </a:rPr>
              <a:t>C</a:t>
            </a:r>
            <a:r>
              <a:rPr lang="ja-JP" altLang="en-US" sz="2400">
                <a:solidFill>
                  <a:schemeClr val="bg1"/>
                </a:solidFill>
              </a:rPr>
              <a:t>．事例：仮説の検証と最適化</a:t>
            </a:r>
          </a:p>
        </p:txBody>
      </p:sp>
      <p:pic>
        <p:nvPicPr>
          <p:cNvPr id="8602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338" y="4286250"/>
            <a:ext cx="31305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2" name="Picture 5"/>
          <p:cNvPicPr>
            <a:picLocks noChangeAspect="1" noChangeArrowheads="1"/>
          </p:cNvPicPr>
          <p:nvPr/>
        </p:nvPicPr>
        <p:blipFill>
          <a:blip r:embed="rId3"/>
          <a:srcRect b="12775"/>
          <a:stretch>
            <a:fillRect/>
          </a:stretch>
        </p:blipFill>
        <p:spPr bwMode="auto">
          <a:xfrm>
            <a:off x="142875" y="2571750"/>
            <a:ext cx="890746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3429000" y="4429125"/>
            <a:ext cx="5316538" cy="165576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252000" tIns="180000" rIns="252000" bIns="180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ja-JP" altLang="en-US" sz="2800" dirty="0">
                <a:latin typeface="ＭＳ Ｐゴシック" pitchFamily="50" charset="-128"/>
                <a:ea typeface="ＭＳ Ｐゴシック" pitchFamily="50" charset="-128"/>
              </a:rPr>
              <a:t>結果：</a:t>
            </a:r>
            <a:r>
              <a:rPr lang="ja-JP" altLang="en-US" sz="2800" dirty="0">
                <a:latin typeface="+mn-ea"/>
                <a:ea typeface="+mn-ea"/>
              </a:rPr>
              <a:t>アクセスは減ってきたが、</a:t>
            </a:r>
            <a:r>
              <a:rPr lang="en-US" altLang="ja-JP" sz="2800" dirty="0">
                <a:latin typeface="+mn-ea"/>
                <a:ea typeface="+mn-ea"/>
              </a:rPr>
              <a:t/>
            </a:r>
            <a:br>
              <a:rPr lang="en-US" altLang="ja-JP" sz="2800" dirty="0">
                <a:latin typeface="+mn-ea"/>
                <a:ea typeface="+mn-ea"/>
              </a:rPr>
            </a:br>
            <a:r>
              <a:rPr lang="ja-JP" altLang="en-US" sz="2800" dirty="0">
                <a:latin typeface="+mn-ea"/>
                <a:ea typeface="+mn-ea"/>
              </a:rPr>
              <a:t>検索経由のアクセスをキープ。</a:t>
            </a:r>
            <a:r>
              <a:rPr lang="en-US" altLang="ja-JP" sz="2800" dirty="0">
                <a:latin typeface="+mn-ea"/>
                <a:ea typeface="+mn-ea"/>
              </a:rPr>
              <a:t/>
            </a:r>
            <a:br>
              <a:rPr lang="en-US" altLang="ja-JP" sz="2800" dirty="0">
                <a:latin typeface="+mn-ea"/>
                <a:ea typeface="+mn-ea"/>
              </a:rPr>
            </a:br>
            <a:r>
              <a:rPr lang="ja-JP" altLang="en-US" sz="2800" dirty="0">
                <a:latin typeface="+mn-ea"/>
                <a:ea typeface="+mn-ea"/>
              </a:rPr>
              <a:t>定番コンテンツは長持ちした。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ea typeface="ＭＳ Ｐゴシック" charset="-128"/>
              </a:rPr>
              <a:t>© 2010 Makoto Shimizu	</a:t>
            </a:r>
            <a:fld id="{F54C238B-CF0F-48E8-9ECF-571F53CB786A}" type="slidenum">
              <a:rPr lang="en-US" altLang="ja-JP" smtClean="0">
                <a:ea typeface="ＭＳ Ｐゴシック" charset="-128"/>
              </a:rPr>
              <a:pPr/>
              <a:t>63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>
                <a:solidFill>
                  <a:schemeClr val="tx1"/>
                </a:solidFill>
              </a:rPr>
              <a:t>更新し続けないと訪問は減るか？</a:t>
            </a:r>
            <a:endParaRPr lang="ja-JP" altLang="en-US" smtClean="0"/>
          </a:p>
        </p:txBody>
      </p:sp>
      <p:sp>
        <p:nvSpPr>
          <p:cNvPr id="87043" name="コンテンツ プレースホルダ 5"/>
          <p:cNvSpPr>
            <a:spLocks noGrp="1"/>
          </p:cNvSpPr>
          <p:nvPr>
            <p:ph idx="1"/>
          </p:nvPr>
        </p:nvSpPr>
        <p:spPr>
          <a:xfrm>
            <a:off x="969963" y="1457325"/>
            <a:ext cx="7513637" cy="1052513"/>
          </a:xfrm>
        </p:spPr>
        <p:txBody>
          <a:bodyPr/>
          <a:lstStyle/>
          <a:p>
            <a:r>
              <a:rPr lang="en-US" altLang="ja-JP" smtClean="0">
                <a:solidFill>
                  <a:schemeClr val="tx1"/>
                </a:solidFill>
              </a:rPr>
              <a:t>15</a:t>
            </a:r>
            <a:r>
              <a:rPr lang="ja-JP" altLang="en-US" smtClean="0">
                <a:solidFill>
                  <a:schemeClr val="tx1"/>
                </a:solidFill>
              </a:rPr>
              <a:t>年運用しているサイトの場合</a:t>
            </a:r>
          </a:p>
          <a:p>
            <a:pPr lvl="1"/>
            <a:r>
              <a:rPr lang="ja-JP" altLang="en-US" smtClean="0">
                <a:solidFill>
                  <a:schemeClr val="tx1"/>
                </a:solidFill>
              </a:rPr>
              <a:t>前年と比較すると</a:t>
            </a:r>
            <a:r>
              <a:rPr lang="en-US" altLang="ja-JP" smtClean="0">
                <a:solidFill>
                  <a:schemeClr val="tx1"/>
                </a:solidFill>
              </a:rPr>
              <a:t>…</a:t>
            </a:r>
            <a:endParaRPr lang="ja-JP" altLang="en-US" smtClean="0">
              <a:solidFill>
                <a:schemeClr val="accent2"/>
              </a:solidFill>
            </a:endParaRPr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971550" y="33338"/>
            <a:ext cx="75136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2400">
                <a:solidFill>
                  <a:schemeClr val="bg1"/>
                </a:solidFill>
              </a:rPr>
              <a:t>C</a:t>
            </a:r>
            <a:r>
              <a:rPr lang="ja-JP" altLang="en-US" sz="2400">
                <a:solidFill>
                  <a:schemeClr val="bg1"/>
                </a:solidFill>
              </a:rPr>
              <a:t>．事例：仮説の検証と最適化</a:t>
            </a:r>
          </a:p>
        </p:txBody>
      </p:sp>
      <p:pic>
        <p:nvPicPr>
          <p:cNvPr id="8704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2584450"/>
            <a:ext cx="6710363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714625" y="4572000"/>
            <a:ext cx="5421313" cy="122555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252000" tIns="180000" rIns="252000" bIns="180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ja-JP" altLang="en-US" sz="2800" dirty="0">
                <a:latin typeface="+mn-ea"/>
                <a:ea typeface="+mn-ea"/>
              </a:rPr>
              <a:t>「おせち」「モンブラン」等の</a:t>
            </a:r>
            <a:r>
              <a:rPr lang="en-US" altLang="ja-JP" sz="2800" dirty="0">
                <a:latin typeface="+mn-ea"/>
                <a:ea typeface="+mn-ea"/>
              </a:rPr>
              <a:t/>
            </a:r>
            <a:br>
              <a:rPr lang="en-US" altLang="ja-JP" sz="2800" dirty="0">
                <a:latin typeface="+mn-ea"/>
                <a:ea typeface="+mn-ea"/>
              </a:rPr>
            </a:br>
            <a:r>
              <a:rPr lang="ja-JP" altLang="en-US" sz="2800" dirty="0">
                <a:latin typeface="+mn-ea"/>
                <a:ea typeface="+mn-ea"/>
              </a:rPr>
              <a:t>季節トレンド</a:t>
            </a:r>
            <a:r>
              <a:rPr lang="ja-JP" altLang="en-US" sz="2800" dirty="0">
                <a:latin typeface="+mn-ea"/>
                <a:ea typeface="+mn-ea"/>
              </a:rPr>
              <a:t>を１５年</a:t>
            </a:r>
            <a:r>
              <a:rPr lang="ja-JP" altLang="en-US" sz="2800" dirty="0">
                <a:latin typeface="+mn-ea"/>
                <a:ea typeface="+mn-ea"/>
              </a:rPr>
              <a:t>反復している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ea typeface="ＭＳ Ｐゴシック" charset="-128"/>
              </a:rPr>
              <a:t>© 2010 Makoto Shimizu	</a:t>
            </a:r>
            <a:fld id="{764CCF42-053F-454F-97F6-505C2601A4EF}" type="slidenum">
              <a:rPr lang="en-US" altLang="ja-JP" smtClean="0">
                <a:ea typeface="ＭＳ Ｐゴシック" charset="-128"/>
              </a:rPr>
              <a:pPr/>
              <a:t>64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ナビゲーション：流入経路は想定通りか？</a:t>
            </a:r>
          </a:p>
        </p:txBody>
      </p:sp>
      <p:sp>
        <p:nvSpPr>
          <p:cNvPr id="56324" name="コンテンツ プレースホルダ 5"/>
          <p:cNvSpPr>
            <a:spLocks noGrp="1"/>
          </p:cNvSpPr>
          <p:nvPr>
            <p:ph idx="1"/>
          </p:nvPr>
        </p:nvSpPr>
        <p:spPr>
          <a:xfrm>
            <a:off x="969963" y="1484313"/>
            <a:ext cx="7513637" cy="1230312"/>
          </a:xfrm>
        </p:spPr>
        <p:txBody>
          <a:bodyPr/>
          <a:lstStyle/>
          <a:p>
            <a:pPr>
              <a:defRPr/>
            </a:pPr>
            <a:r>
              <a:rPr lang="ja-JP" altLang="en-US" dirty="0" smtClean="0">
                <a:solidFill>
                  <a:schemeClr val="tx1"/>
                </a:solidFill>
                <a:latin typeface="+mj-ea"/>
                <a:ea typeface="+mj-ea"/>
              </a:rPr>
              <a:t>当初の想い</a:t>
            </a:r>
            <a:r>
              <a:rPr lang="ja-JP" altLang="en-US" dirty="0" smtClean="0">
                <a:solidFill>
                  <a:schemeClr val="tx1"/>
                </a:solidFill>
              </a:rPr>
              <a:t>　「</a:t>
            </a:r>
            <a:r>
              <a:rPr lang="en-US" altLang="ja-JP" dirty="0" smtClean="0">
                <a:solidFill>
                  <a:schemeClr val="tx1"/>
                </a:solidFill>
              </a:rPr>
              <a:t>RSS</a:t>
            </a:r>
            <a:r>
              <a:rPr lang="ja-JP" altLang="en-US" dirty="0" smtClean="0">
                <a:solidFill>
                  <a:schemeClr val="tx1"/>
                </a:solidFill>
              </a:rPr>
              <a:t>をテーマ別に分割すれば、</a:t>
            </a:r>
            <a:r>
              <a:rPr lang="en-US" altLang="ja-JP" dirty="0" smtClean="0">
                <a:solidFill>
                  <a:schemeClr val="tx1"/>
                </a:solidFill>
              </a:rPr>
              <a:t/>
            </a:r>
            <a:br>
              <a:rPr lang="en-US" altLang="ja-JP" dirty="0" smtClean="0">
                <a:solidFill>
                  <a:schemeClr val="tx1"/>
                </a:solidFill>
              </a:rPr>
            </a:br>
            <a:r>
              <a:rPr lang="ja-JP" altLang="en-US" dirty="0" smtClean="0">
                <a:solidFill>
                  <a:schemeClr val="tx1"/>
                </a:solidFill>
              </a:rPr>
              <a:t>興味に合わせた購読ができて便利」</a:t>
            </a:r>
            <a:r>
              <a:rPr lang="ja-JP" altLang="en-US" dirty="0" smtClean="0">
                <a:solidFill>
                  <a:schemeClr val="tx1"/>
                </a:solidFill>
                <a:latin typeface="+mj-ea"/>
                <a:ea typeface="+mj-ea"/>
              </a:rPr>
              <a:t>かも</a:t>
            </a:r>
            <a:endParaRPr lang="en-US" altLang="ja-JP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971550" y="33338"/>
            <a:ext cx="75136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2400">
                <a:solidFill>
                  <a:schemeClr val="bg1"/>
                </a:solidFill>
              </a:rPr>
              <a:t>C</a:t>
            </a:r>
            <a:r>
              <a:rPr lang="ja-JP" altLang="en-US" sz="2400">
                <a:solidFill>
                  <a:schemeClr val="bg1"/>
                </a:solidFill>
              </a:rPr>
              <a:t>．事例：仮説の検証と最適化</a:t>
            </a:r>
          </a:p>
        </p:txBody>
      </p:sp>
      <p:pic>
        <p:nvPicPr>
          <p:cNvPr id="8806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6600" y="2643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70" name="Text Box 7"/>
          <p:cNvSpPr txBox="1">
            <a:spLocks noChangeArrowheads="1"/>
          </p:cNvSpPr>
          <p:nvPr/>
        </p:nvSpPr>
        <p:spPr bwMode="auto">
          <a:xfrm>
            <a:off x="2468563" y="2701925"/>
            <a:ext cx="15097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全部入り</a:t>
            </a:r>
            <a:r>
              <a:rPr lang="en-US" altLang="ja-JP"/>
              <a:t>RSS</a:t>
            </a:r>
          </a:p>
        </p:txBody>
      </p:sp>
      <p:pic>
        <p:nvPicPr>
          <p:cNvPr id="88071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9550" y="3409950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2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6600" y="341153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8073" name="AutoShape 12"/>
          <p:cNvCxnSpPr>
            <a:cxnSpLocks noChangeShapeType="1"/>
          </p:cNvCxnSpPr>
          <p:nvPr/>
        </p:nvCxnSpPr>
        <p:spPr bwMode="auto">
          <a:xfrm rot="5400000">
            <a:off x="1766888" y="2919413"/>
            <a:ext cx="263525" cy="7207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88074" name="AutoShape 13"/>
          <p:cNvCxnSpPr>
            <a:cxnSpLocks noChangeShapeType="1"/>
          </p:cNvCxnSpPr>
          <p:nvPr/>
        </p:nvCxnSpPr>
        <p:spPr bwMode="auto">
          <a:xfrm rot="16200000" flipH="1">
            <a:off x="2499519" y="2907507"/>
            <a:ext cx="261937" cy="7429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pic>
        <p:nvPicPr>
          <p:cNvPr id="88075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341153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8076" name="AutoShape 16"/>
          <p:cNvCxnSpPr>
            <a:cxnSpLocks noChangeShapeType="1"/>
          </p:cNvCxnSpPr>
          <p:nvPr/>
        </p:nvCxnSpPr>
        <p:spPr bwMode="auto">
          <a:xfrm rot="5400000">
            <a:off x="2126456" y="3278982"/>
            <a:ext cx="263525" cy="15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34" name="メモ 33"/>
          <p:cNvSpPr/>
          <p:nvPr/>
        </p:nvSpPr>
        <p:spPr>
          <a:xfrm>
            <a:off x="1687513" y="4278313"/>
            <a:ext cx="1143000" cy="1008062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0" anchor="ctr"/>
          <a:lstStyle/>
          <a:p>
            <a:pPr algn="ctr">
              <a:defRPr/>
            </a:pPr>
            <a:r>
              <a:rPr lang="ja-JP" altLang="en-US" sz="2800" dirty="0">
                <a:solidFill>
                  <a:schemeClr val="tx1"/>
                </a:solidFill>
              </a:rPr>
              <a:t>記事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3143250" y="4846638"/>
            <a:ext cx="5607050" cy="122555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252000" tIns="180000" rIns="252000" bIns="180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ja-JP" altLang="en-US" sz="2800" dirty="0">
                <a:latin typeface="ＭＳ Ｐゴシック" pitchFamily="50" charset="-128"/>
                <a:ea typeface="ＭＳ Ｐゴシック" pitchFamily="50" charset="-128"/>
              </a:rPr>
              <a:t>結果：</a:t>
            </a:r>
            <a:r>
              <a:rPr lang="ja-JP" altLang="en-US" sz="2800" dirty="0">
                <a:latin typeface="+mn-ea"/>
                <a:ea typeface="+mn-ea"/>
              </a:rPr>
              <a:t>購読フィードが分散。</a:t>
            </a:r>
            <a:r>
              <a:rPr lang="en-US" altLang="ja-JP" sz="2800" dirty="0">
                <a:latin typeface="+mn-ea"/>
                <a:ea typeface="+mn-ea"/>
              </a:rPr>
              <a:t/>
            </a:r>
            <a:br>
              <a:rPr lang="en-US" altLang="ja-JP" sz="2800" dirty="0">
                <a:latin typeface="+mn-ea"/>
                <a:ea typeface="+mn-ea"/>
              </a:rPr>
            </a:br>
            <a:r>
              <a:rPr lang="ja-JP" altLang="en-US" sz="2800" dirty="0">
                <a:latin typeface="+mn-ea"/>
                <a:ea typeface="+mn-ea"/>
              </a:rPr>
              <a:t>更新やお知らせが届かない状態に</a:t>
            </a:r>
          </a:p>
        </p:txBody>
      </p:sp>
      <p:pic>
        <p:nvPicPr>
          <p:cNvPr id="8807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2571750"/>
            <a:ext cx="352425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8080" name="AutoShape 12"/>
          <p:cNvCxnSpPr>
            <a:cxnSpLocks noChangeShapeType="1"/>
            <a:endCxn id="34" idx="0"/>
          </p:cNvCxnSpPr>
          <p:nvPr/>
        </p:nvCxnSpPr>
        <p:spPr bwMode="auto">
          <a:xfrm rot="5400000">
            <a:off x="2078038" y="4097338"/>
            <a:ext cx="361950" cy="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88081" name="AutoShape 12"/>
          <p:cNvCxnSpPr>
            <a:cxnSpLocks noChangeShapeType="1"/>
            <a:endCxn id="34" idx="0"/>
          </p:cNvCxnSpPr>
          <p:nvPr/>
        </p:nvCxnSpPr>
        <p:spPr bwMode="auto">
          <a:xfrm rot="16200000" flipH="1">
            <a:off x="1717676" y="3736975"/>
            <a:ext cx="361950" cy="7207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88082" name="AutoShape 12"/>
          <p:cNvCxnSpPr>
            <a:cxnSpLocks noChangeShapeType="1"/>
            <a:endCxn id="34" idx="0"/>
          </p:cNvCxnSpPr>
          <p:nvPr/>
        </p:nvCxnSpPr>
        <p:spPr bwMode="auto">
          <a:xfrm rot="5400000">
            <a:off x="2448719" y="3725069"/>
            <a:ext cx="363538" cy="7429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pic>
        <p:nvPicPr>
          <p:cNvPr id="8808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75" y="2143125"/>
            <a:ext cx="17621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8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5" y="2500313"/>
            <a:ext cx="3786188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ea typeface="ＭＳ Ｐゴシック" charset="-128"/>
              </a:rPr>
              <a:t>© 2010 Makoto Shimizu	</a:t>
            </a:r>
            <a:fld id="{924626CF-09BB-4899-825D-80BB708168F8}" type="slidenum">
              <a:rPr lang="en-US" altLang="ja-JP" smtClean="0">
                <a:ea typeface="ＭＳ Ｐゴシック" charset="-128"/>
              </a:rPr>
              <a:pPr/>
              <a:t>65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UI</a:t>
            </a:r>
            <a:r>
              <a:rPr lang="ja-JP" altLang="en-US" smtClean="0"/>
              <a:t>：印刷してじっくり読んだか？</a:t>
            </a:r>
          </a:p>
        </p:txBody>
      </p:sp>
      <p:sp>
        <p:nvSpPr>
          <p:cNvPr id="89091" name="コンテンツ プレースホルダ 5"/>
          <p:cNvSpPr>
            <a:spLocks noGrp="1"/>
          </p:cNvSpPr>
          <p:nvPr>
            <p:ph idx="1"/>
          </p:nvPr>
        </p:nvSpPr>
        <p:spPr>
          <a:xfrm>
            <a:off x="969963" y="1457325"/>
            <a:ext cx="7513637" cy="4392613"/>
          </a:xfrm>
        </p:spPr>
        <p:txBody>
          <a:bodyPr/>
          <a:lstStyle/>
          <a:p>
            <a:r>
              <a:rPr lang="ja-JP" altLang="en-US" smtClean="0">
                <a:solidFill>
                  <a:schemeClr val="tx1"/>
                </a:solidFill>
              </a:rPr>
              <a:t>印刷アイコンは使われていない</a:t>
            </a:r>
            <a:endParaRPr lang="en-US" altLang="ja-JP" smtClean="0">
              <a:solidFill>
                <a:schemeClr val="tx1"/>
              </a:solidFill>
            </a:endParaRPr>
          </a:p>
          <a:p>
            <a:pPr lvl="1"/>
            <a:endParaRPr lang="ja-JP" altLang="en-US" smtClean="0">
              <a:solidFill>
                <a:schemeClr val="accent2"/>
              </a:solidFill>
            </a:endParaRPr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971550" y="33338"/>
            <a:ext cx="75136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2400">
                <a:solidFill>
                  <a:schemeClr val="bg1"/>
                </a:solidFill>
              </a:rPr>
              <a:t>C</a:t>
            </a:r>
            <a:r>
              <a:rPr lang="ja-JP" altLang="en-US" sz="2400">
                <a:solidFill>
                  <a:schemeClr val="bg1"/>
                </a:solidFill>
              </a:rPr>
              <a:t>．事例：仮説の検証と最適化</a:t>
            </a:r>
          </a:p>
        </p:txBody>
      </p:sp>
      <p:pic>
        <p:nvPicPr>
          <p:cNvPr id="89093" name="図 5" descr="heatmap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2071688"/>
            <a:ext cx="7600950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4357688" y="3786188"/>
            <a:ext cx="4521200" cy="79375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252000" tIns="180000" rIns="252000" bIns="180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ja-JP" altLang="en-US" sz="2800" dirty="0">
                <a:latin typeface="ＭＳ Ｐゴシック" pitchFamily="50" charset="-128"/>
                <a:ea typeface="ＭＳ Ｐゴシック" pitchFamily="50" charset="-128"/>
              </a:rPr>
              <a:t>結果：</a:t>
            </a:r>
            <a:r>
              <a:rPr lang="ja-JP" altLang="en-US" sz="2800" dirty="0">
                <a:latin typeface="+mn-ea"/>
                <a:ea typeface="+mn-ea"/>
              </a:rPr>
              <a:t>半年で３クリックのみ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6500813" y="2647950"/>
            <a:ext cx="1214437" cy="423863"/>
          </a:xfrm>
          <a:prstGeom prst="roundRect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9096" name="テキスト ボックス 15"/>
          <p:cNvSpPr txBox="1">
            <a:spLocks noChangeArrowheads="1"/>
          </p:cNvSpPr>
          <p:nvPr/>
        </p:nvSpPr>
        <p:spPr bwMode="auto">
          <a:xfrm>
            <a:off x="714375" y="6072188"/>
            <a:ext cx="83550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/>
              <a:t>※</a:t>
            </a:r>
            <a:r>
              <a:rPr lang="ja-JP" altLang="en-US" sz="1600"/>
              <a:t>分かりにくいためにクリックされなかった可能性はあるが、</a:t>
            </a:r>
            <a:r>
              <a:rPr lang="en-US" altLang="ja-JP" sz="1600"/>
              <a:t>CMS</a:t>
            </a:r>
            <a:r>
              <a:rPr lang="ja-JP" altLang="en-US" sz="1600"/>
              <a:t>なので改善できず、追求</a:t>
            </a:r>
            <a:r>
              <a:rPr lang="en-US" altLang="ja-JP" sz="1600"/>
              <a:t>Stop</a:t>
            </a:r>
            <a:r>
              <a:rPr lang="ja-JP" altLang="en-US" sz="1600"/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ea typeface="ＭＳ Ｐゴシック" charset="-128"/>
              </a:rPr>
              <a:t>© 2010 Makoto Shimizu	</a:t>
            </a:r>
            <a:fld id="{5044C233-0BD4-4FE6-946E-983E8ACA6F98}" type="slidenum">
              <a:rPr lang="en-US" altLang="ja-JP" smtClean="0">
                <a:ea typeface="ＭＳ Ｐゴシック" charset="-128"/>
              </a:rPr>
              <a:pPr/>
              <a:t>66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ja-JP" altLang="en-US" dirty="0" smtClean="0"/>
              <a:t>他</a:t>
            </a:r>
            <a:r>
              <a:rPr lang="ja-JP" altLang="en-US" dirty="0" smtClean="0">
                <a:solidFill>
                  <a:schemeClr val="tx1"/>
                </a:solidFill>
                <a:latin typeface="+mn-ea"/>
              </a:rPr>
              <a:t>サイトへの送客効果</a:t>
            </a:r>
            <a:endParaRPr lang="ja-JP" altLang="en-US" dirty="0" smtClean="0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9963" y="1457325"/>
            <a:ext cx="7513637" cy="900113"/>
          </a:xfrm>
        </p:spPr>
        <p:txBody>
          <a:bodyPr/>
          <a:lstStyle/>
          <a:p>
            <a:pPr marL="552450" indent="-495300" eaLnBrk="1" hangingPunct="1">
              <a:tabLst>
                <a:tab pos="4305300" algn="l"/>
              </a:tabLst>
              <a:defRPr/>
            </a:pPr>
            <a:r>
              <a:rPr lang="ja-JP" altLang="en-US" dirty="0" smtClean="0">
                <a:solidFill>
                  <a:schemeClr val="tx1"/>
                </a:solidFill>
                <a:latin typeface="+mn-ea"/>
              </a:rPr>
              <a:t>目的別に分類して計測＆分析</a:t>
            </a:r>
            <a:endParaRPr lang="en-US" altLang="ja-JP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500063" y="571500"/>
            <a:ext cx="428625" cy="785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90117" name="Rectangle 4"/>
          <p:cNvSpPr>
            <a:spLocks noChangeArrowheads="1"/>
          </p:cNvSpPr>
          <p:nvPr/>
        </p:nvSpPr>
        <p:spPr bwMode="auto">
          <a:xfrm>
            <a:off x="971550" y="33338"/>
            <a:ext cx="75136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2400">
                <a:solidFill>
                  <a:schemeClr val="bg1"/>
                </a:solidFill>
              </a:rPr>
              <a:t>C</a:t>
            </a:r>
            <a:r>
              <a:rPr lang="ja-JP" altLang="en-US" sz="2400">
                <a:solidFill>
                  <a:schemeClr val="bg1"/>
                </a:solidFill>
              </a:rPr>
              <a:t>．事例：仮説の検証と最適化</a:t>
            </a:r>
          </a:p>
        </p:txBody>
      </p:sp>
      <p:sp>
        <p:nvSpPr>
          <p:cNvPr id="7" name="メモ 6"/>
          <p:cNvSpPr/>
          <p:nvPr/>
        </p:nvSpPr>
        <p:spPr>
          <a:xfrm>
            <a:off x="5046663" y="2928938"/>
            <a:ext cx="1143000" cy="785812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bIns="0" anchor="ctr"/>
          <a:lstStyle/>
          <a:p>
            <a:pPr algn="ctr">
              <a:defRPr/>
            </a:pPr>
            <a:r>
              <a:rPr lang="ja-JP" altLang="en-US" sz="2800" dirty="0">
                <a:solidFill>
                  <a:schemeClr val="tx1"/>
                </a:solidFill>
              </a:rPr>
              <a:t>記事</a:t>
            </a:r>
          </a:p>
        </p:txBody>
      </p:sp>
      <p:sp>
        <p:nvSpPr>
          <p:cNvPr id="8" name="メモ 7"/>
          <p:cNvSpPr/>
          <p:nvPr/>
        </p:nvSpPr>
        <p:spPr>
          <a:xfrm>
            <a:off x="3552825" y="2643188"/>
            <a:ext cx="1143000" cy="785812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bIns="0" anchor="ctr"/>
          <a:lstStyle/>
          <a:p>
            <a:pPr algn="ctr">
              <a:defRPr/>
            </a:pPr>
            <a:r>
              <a:rPr lang="ja-JP" altLang="en-US" sz="2800" dirty="0">
                <a:solidFill>
                  <a:schemeClr val="tx1"/>
                </a:solidFill>
              </a:rPr>
              <a:t>ブログ</a:t>
            </a:r>
          </a:p>
        </p:txBody>
      </p:sp>
      <p:sp>
        <p:nvSpPr>
          <p:cNvPr id="10" name="メモ 9"/>
          <p:cNvSpPr/>
          <p:nvPr/>
        </p:nvSpPr>
        <p:spPr>
          <a:xfrm>
            <a:off x="2084388" y="2428875"/>
            <a:ext cx="1143000" cy="785813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bIns="0" anchor="ctr"/>
          <a:lstStyle/>
          <a:p>
            <a:pPr algn="ctr">
              <a:defRPr/>
            </a:pPr>
            <a:r>
              <a:rPr lang="en-US" altLang="ja-JP" sz="2800" dirty="0">
                <a:solidFill>
                  <a:schemeClr val="tx1"/>
                </a:solidFill>
              </a:rPr>
              <a:t>TOP</a:t>
            </a:r>
            <a:endParaRPr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1857375" y="2214563"/>
            <a:ext cx="4584700" cy="1857375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8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cxnSp>
        <p:nvCxnSpPr>
          <p:cNvPr id="13" name="図形 15"/>
          <p:cNvCxnSpPr>
            <a:stCxn id="12" idx="3"/>
            <a:endCxn id="16" idx="1"/>
          </p:cNvCxnSpPr>
          <p:nvPr/>
        </p:nvCxnSpPr>
        <p:spPr>
          <a:xfrm>
            <a:off x="6442075" y="3143250"/>
            <a:ext cx="558800" cy="3175"/>
          </a:xfrm>
          <a:prstGeom prst="bentConnector3">
            <a:avLst>
              <a:gd name="adj1" fmla="val 50000"/>
            </a:avLst>
          </a:prstGeom>
          <a:ln w="28575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メモ 15"/>
          <p:cNvSpPr/>
          <p:nvPr/>
        </p:nvSpPr>
        <p:spPr>
          <a:xfrm>
            <a:off x="7000875" y="2732088"/>
            <a:ext cx="1357313" cy="827087"/>
          </a:xfrm>
          <a:prstGeom prst="foldedCorner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54000" rIns="36000" bIns="0" anchor="ctr"/>
          <a:lstStyle/>
          <a:p>
            <a:pPr algn="ctr">
              <a:defRPr/>
            </a:pPr>
            <a:r>
              <a:rPr lang="ja-JP" altLang="en-US" dirty="0">
                <a:solidFill>
                  <a:schemeClr val="tx1"/>
                </a:solidFill>
              </a:rPr>
              <a:t>サイト外の自コンテンツ</a:t>
            </a:r>
          </a:p>
        </p:txBody>
      </p:sp>
      <p:sp>
        <p:nvSpPr>
          <p:cNvPr id="18" name="メモ 17"/>
          <p:cNvSpPr/>
          <p:nvPr/>
        </p:nvSpPr>
        <p:spPr>
          <a:xfrm>
            <a:off x="1992313" y="4572000"/>
            <a:ext cx="1327150" cy="785813"/>
          </a:xfrm>
          <a:prstGeom prst="foldedCorner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54000" rIns="36000" bIns="0" anchor="ctr"/>
          <a:lstStyle/>
          <a:p>
            <a:pPr algn="ctr">
              <a:defRPr/>
            </a:pPr>
            <a:r>
              <a:rPr lang="ja-JP" altLang="en-US" dirty="0">
                <a:solidFill>
                  <a:schemeClr val="tx1"/>
                </a:solidFill>
              </a:rPr>
              <a:t>寄稿した</a:t>
            </a:r>
            <a:r>
              <a:rPr lang="en-US" altLang="ja-JP" dirty="0">
                <a:solidFill>
                  <a:schemeClr val="tx1"/>
                </a:solidFill>
              </a:rPr>
              <a:t/>
            </a:r>
            <a:br>
              <a:rPr lang="en-US" altLang="ja-JP" dirty="0">
                <a:solidFill>
                  <a:schemeClr val="tx1"/>
                </a:solidFill>
              </a:rPr>
            </a:br>
            <a:r>
              <a:rPr lang="ja-JP" altLang="en-US" dirty="0">
                <a:solidFill>
                  <a:schemeClr val="tx1"/>
                </a:solidFill>
              </a:rPr>
              <a:t>自分の記事</a:t>
            </a:r>
          </a:p>
        </p:txBody>
      </p:sp>
      <p:sp>
        <p:nvSpPr>
          <p:cNvPr id="19" name="メモ 18"/>
          <p:cNvSpPr/>
          <p:nvPr/>
        </p:nvSpPr>
        <p:spPr>
          <a:xfrm>
            <a:off x="4959350" y="4572000"/>
            <a:ext cx="1327150" cy="785813"/>
          </a:xfrm>
          <a:prstGeom prst="foldedCorner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54000" rIns="36000" bIns="0" anchor="ctr"/>
          <a:lstStyle/>
          <a:p>
            <a:pPr algn="ctr">
              <a:defRPr/>
            </a:pPr>
            <a:r>
              <a:rPr lang="ja-JP" altLang="en-US" dirty="0">
                <a:solidFill>
                  <a:schemeClr val="tx1"/>
                </a:solidFill>
              </a:rPr>
              <a:t>関連リンク</a:t>
            </a:r>
          </a:p>
        </p:txBody>
      </p:sp>
      <p:pic>
        <p:nvPicPr>
          <p:cNvPr id="90126" name="Picture 4" descr="kmqsmn0000007r4s"/>
          <p:cNvPicPr>
            <a:picLocks noChangeAspect="1" noChangeArrowheads="1"/>
          </p:cNvPicPr>
          <p:nvPr/>
        </p:nvPicPr>
        <p:blipFill>
          <a:blip r:embed="rId2"/>
          <a:srcRect l="48988" t="16586" r="5830" b="18182"/>
          <a:stretch>
            <a:fillRect/>
          </a:stretch>
        </p:blipFill>
        <p:spPr bwMode="auto">
          <a:xfrm>
            <a:off x="630238" y="4714875"/>
            <a:ext cx="135413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7" name="Picture 13" descr="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4786313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8" name="Picture 17"/>
          <p:cNvPicPr>
            <a:picLocks noChangeAspect="1" noChangeArrowheads="1"/>
          </p:cNvPicPr>
          <p:nvPr/>
        </p:nvPicPr>
        <p:blipFill>
          <a:blip r:embed="rId4"/>
          <a:srcRect l="1964" t="21184" r="1964" b="22275"/>
          <a:stretch>
            <a:fillRect/>
          </a:stretch>
        </p:blipFill>
        <p:spPr bwMode="auto">
          <a:xfrm>
            <a:off x="785813" y="5429250"/>
            <a:ext cx="20193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9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38" y="5500688"/>
            <a:ext cx="11906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6" name="図形 15"/>
          <p:cNvCxnSpPr>
            <a:stCxn id="10" idx="2"/>
            <a:endCxn id="18" idx="0"/>
          </p:cNvCxnSpPr>
          <p:nvPr/>
        </p:nvCxnSpPr>
        <p:spPr>
          <a:xfrm rot="16200000" flipH="1">
            <a:off x="1977232" y="3893344"/>
            <a:ext cx="1357312" cy="0"/>
          </a:xfrm>
          <a:prstGeom prst="bentConnector3">
            <a:avLst>
              <a:gd name="adj1" fmla="val 50000"/>
            </a:avLst>
          </a:prstGeom>
          <a:ln w="28575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図形 15"/>
          <p:cNvCxnSpPr>
            <a:stCxn id="8" idx="2"/>
            <a:endCxn id="18" idx="0"/>
          </p:cNvCxnSpPr>
          <p:nvPr/>
        </p:nvCxnSpPr>
        <p:spPr>
          <a:xfrm rot="5400000">
            <a:off x="2818607" y="3266281"/>
            <a:ext cx="1143000" cy="1468437"/>
          </a:xfrm>
          <a:prstGeom prst="bentConnector3">
            <a:avLst>
              <a:gd name="adj1" fmla="val 50000"/>
            </a:avLst>
          </a:prstGeom>
          <a:ln w="28575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図形 15"/>
          <p:cNvCxnSpPr>
            <a:stCxn id="7" idx="2"/>
            <a:endCxn id="19" idx="0"/>
          </p:cNvCxnSpPr>
          <p:nvPr/>
        </p:nvCxnSpPr>
        <p:spPr>
          <a:xfrm rot="16200000" flipH="1">
            <a:off x="5191919" y="4140994"/>
            <a:ext cx="857250" cy="4762"/>
          </a:xfrm>
          <a:prstGeom prst="bentConnector3">
            <a:avLst>
              <a:gd name="adj1" fmla="val 50000"/>
            </a:avLst>
          </a:prstGeom>
          <a:ln w="28575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134" name="テキスト ボックス 15"/>
          <p:cNvSpPr txBox="1">
            <a:spLocks noChangeArrowheads="1"/>
          </p:cNvSpPr>
          <p:nvPr/>
        </p:nvSpPr>
        <p:spPr bwMode="auto">
          <a:xfrm>
            <a:off x="7019925" y="3789363"/>
            <a:ext cx="17192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/>
              <a:t>SlideShare,</a:t>
            </a:r>
            <a:br>
              <a:rPr lang="en-US" altLang="ja-JP" sz="1600"/>
            </a:br>
            <a:r>
              <a:rPr lang="en-US" altLang="ja-JP" sz="1600"/>
              <a:t>LinkedIn, Hatena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ea typeface="ＭＳ Ｐゴシック" charset="-128"/>
              </a:rPr>
              <a:t>© 2010 Makoto Shimizu	</a:t>
            </a:r>
            <a:fld id="{7766E15C-010D-487D-B491-0F559AEC58D5}" type="slidenum">
              <a:rPr lang="en-US" altLang="ja-JP" smtClean="0">
                <a:ea typeface="ＭＳ Ｐゴシック" charset="-128"/>
              </a:rPr>
              <a:pPr/>
              <a:t>67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ja-JP" altLang="en-US" dirty="0" smtClean="0"/>
              <a:t>他</a:t>
            </a:r>
            <a:r>
              <a:rPr lang="ja-JP" altLang="en-US" dirty="0" smtClean="0">
                <a:solidFill>
                  <a:schemeClr val="tx1"/>
                </a:solidFill>
                <a:latin typeface="+mn-ea"/>
              </a:rPr>
              <a:t>サイトへの送客効果</a:t>
            </a:r>
            <a:endParaRPr lang="ja-JP" altLang="en-US" dirty="0" smtClean="0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9963" y="1457325"/>
            <a:ext cx="7513637" cy="4392613"/>
          </a:xfrm>
        </p:spPr>
        <p:txBody>
          <a:bodyPr/>
          <a:lstStyle/>
          <a:p>
            <a:pPr marL="552450" indent="-495300" eaLnBrk="1" hangingPunct="1">
              <a:tabLst>
                <a:tab pos="4305300" algn="l"/>
              </a:tabLst>
              <a:defRPr/>
            </a:pPr>
            <a:r>
              <a:rPr lang="ja-JP" altLang="en-US" dirty="0" smtClean="0">
                <a:solidFill>
                  <a:schemeClr val="tx1"/>
                </a:solidFill>
                <a:latin typeface="+mn-ea"/>
              </a:rPr>
              <a:t>１クリックで自動更新（しないと運用が続かない）</a:t>
            </a:r>
            <a:endParaRPr lang="en-US" altLang="ja-JP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500063" y="571500"/>
            <a:ext cx="428625" cy="785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6500813" y="3883025"/>
            <a:ext cx="1857375" cy="357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91142" name="Rectangle 4"/>
          <p:cNvSpPr>
            <a:spLocks noChangeArrowheads="1"/>
          </p:cNvSpPr>
          <p:nvPr/>
        </p:nvSpPr>
        <p:spPr bwMode="auto">
          <a:xfrm>
            <a:off x="971550" y="33338"/>
            <a:ext cx="75136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2400">
                <a:solidFill>
                  <a:schemeClr val="bg1"/>
                </a:solidFill>
              </a:rPr>
              <a:t>C</a:t>
            </a:r>
            <a:r>
              <a:rPr lang="ja-JP" altLang="en-US" sz="2400">
                <a:solidFill>
                  <a:schemeClr val="bg1"/>
                </a:solidFill>
              </a:rPr>
              <a:t>．事例：仮説の検証と最適化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857250" y="5411788"/>
            <a:ext cx="7339013" cy="79533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252000" tIns="180000" rIns="252000" bIns="180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ja-JP" altLang="en-US" sz="2800" dirty="0">
                <a:latin typeface="ＭＳ Ｐゴシック" pitchFamily="50" charset="-128"/>
                <a:ea typeface="ＭＳ Ｐゴシック" pitchFamily="50" charset="-128"/>
              </a:rPr>
              <a:t>結果：</a:t>
            </a:r>
            <a:r>
              <a:rPr lang="en-US" altLang="ja-JP" sz="2800" dirty="0">
                <a:latin typeface="+mj-ea"/>
                <a:ea typeface="+mj-ea"/>
              </a:rPr>
              <a:t>Web</a:t>
            </a:r>
            <a:r>
              <a:rPr lang="ja-JP" altLang="en-US" sz="2800" dirty="0">
                <a:latin typeface="+mj-ea"/>
                <a:ea typeface="+mj-ea"/>
              </a:rPr>
              <a:t>担へ</a:t>
            </a:r>
            <a:r>
              <a:rPr lang="ja-JP" altLang="en-US" sz="2800" dirty="0">
                <a:latin typeface="+mn-ea"/>
                <a:ea typeface="+mn-ea"/>
              </a:rPr>
              <a:t>コンスタントに送客できている</a:t>
            </a:r>
          </a:p>
        </p:txBody>
      </p:sp>
      <p:pic>
        <p:nvPicPr>
          <p:cNvPr id="9114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143125"/>
            <a:ext cx="5143500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5988" y="3571875"/>
            <a:ext cx="29337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38" y="2071688"/>
            <a:ext cx="1928812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メモ 17"/>
          <p:cNvSpPr/>
          <p:nvPr/>
        </p:nvSpPr>
        <p:spPr>
          <a:xfrm>
            <a:off x="6877050" y="620713"/>
            <a:ext cx="1327150" cy="785812"/>
          </a:xfrm>
          <a:prstGeom prst="foldedCorner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54000" rIns="36000" bIns="0" anchor="ctr"/>
          <a:lstStyle/>
          <a:p>
            <a:pPr algn="ctr">
              <a:defRPr/>
            </a:pPr>
            <a:r>
              <a:rPr lang="ja-JP" altLang="en-US" dirty="0">
                <a:solidFill>
                  <a:schemeClr val="tx1"/>
                </a:solidFill>
              </a:rPr>
              <a:t>寄稿した</a:t>
            </a:r>
            <a:r>
              <a:rPr lang="en-US" altLang="ja-JP" dirty="0">
                <a:solidFill>
                  <a:schemeClr val="tx1"/>
                </a:solidFill>
              </a:rPr>
              <a:t/>
            </a:r>
            <a:br>
              <a:rPr lang="en-US" altLang="ja-JP" dirty="0">
                <a:solidFill>
                  <a:schemeClr val="tx1"/>
                </a:solidFill>
              </a:rPr>
            </a:br>
            <a:r>
              <a:rPr lang="ja-JP" altLang="en-US" dirty="0">
                <a:solidFill>
                  <a:schemeClr val="tx1"/>
                </a:solidFill>
              </a:rPr>
              <a:t>自分の記事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フッター プレースホルダ 3"/>
          <p:cNvSpPr txBox="1">
            <a:spLocks noGrp="1"/>
          </p:cNvSpPr>
          <p:nvPr/>
        </p:nvSpPr>
        <p:spPr bwMode="auto">
          <a:xfrm>
            <a:off x="3779838" y="6453188"/>
            <a:ext cx="475297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tabLst>
                <a:tab pos="5029200" algn="r"/>
              </a:tabLst>
            </a:pPr>
            <a:r>
              <a:rPr kumimoji="0" lang="en-US" altLang="ja-JP" sz="1200"/>
              <a:t>© 2010 Makoto Shimizu	</a:t>
            </a:r>
            <a:fld id="{75408605-B855-429F-A32B-68D40E97E183}" type="slidenum">
              <a:rPr kumimoji="0" lang="en-US" altLang="ja-JP" sz="1200"/>
              <a:pPr algn="ctr">
                <a:tabLst>
                  <a:tab pos="5029200" algn="r"/>
                </a:tabLst>
              </a:pPr>
              <a:t>68</a:t>
            </a:fld>
            <a:endParaRPr kumimoji="0" lang="en-US" altLang="ja-JP" sz="1200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 eaLnBrk="1" hangingPunct="1"/>
            <a:r>
              <a:rPr lang="ja-JP" altLang="en-US" smtClean="0"/>
              <a:t>（参考）アクセス解析は目的別に複数導入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9963" y="1457325"/>
            <a:ext cx="7513637" cy="4173538"/>
          </a:xfrm>
        </p:spPr>
        <p:txBody>
          <a:bodyPr/>
          <a:lstStyle/>
          <a:p>
            <a:pPr marL="495300" indent="-495300" eaLnBrk="1" hangingPunct="1">
              <a:tabLst>
                <a:tab pos="3582988" algn="l"/>
              </a:tabLst>
            </a:pPr>
            <a:r>
              <a:rPr lang="ja-JP" altLang="en-US" smtClean="0"/>
              <a:t>目的に応じて使い分けた</a:t>
            </a:r>
            <a:endParaRPr lang="en-US" altLang="ja-JP" smtClean="0"/>
          </a:p>
          <a:p>
            <a:pPr marL="895350" lvl="1" indent="-495300" eaLnBrk="1" hangingPunct="1">
              <a:tabLst>
                <a:tab pos="3582988" algn="l"/>
              </a:tabLst>
            </a:pPr>
            <a:r>
              <a:rPr lang="en-US" altLang="ja-JP" smtClean="0">
                <a:solidFill>
                  <a:schemeClr val="accent2"/>
                </a:solidFill>
              </a:rPr>
              <a:t>Google Analytics</a:t>
            </a:r>
            <a:r>
              <a:rPr lang="ja-JP" altLang="en-US" smtClean="0"/>
              <a:t>：</a:t>
            </a:r>
            <a:r>
              <a:rPr lang="en-US" altLang="ja-JP" smtClean="0"/>
              <a:t>	</a:t>
            </a:r>
            <a:r>
              <a:rPr lang="ja-JP" altLang="en-US" smtClean="0"/>
              <a:t>基本。複雑。時差あり</a:t>
            </a:r>
            <a:endParaRPr lang="en-US" altLang="ja-JP" smtClean="0"/>
          </a:p>
          <a:p>
            <a:pPr marL="895350" lvl="1" indent="-495300" eaLnBrk="1" hangingPunct="1">
              <a:tabLst>
                <a:tab pos="3582988" algn="l"/>
              </a:tabLst>
            </a:pPr>
            <a:r>
              <a:rPr lang="en-US" altLang="ja-JP" smtClean="0">
                <a:solidFill>
                  <a:schemeClr val="accent2"/>
                </a:solidFill>
              </a:rPr>
              <a:t>Clicky</a:t>
            </a:r>
            <a:r>
              <a:rPr lang="ja-JP" altLang="en-US" smtClean="0"/>
              <a:t>：</a:t>
            </a:r>
            <a:r>
              <a:rPr lang="en-US" altLang="ja-JP" smtClean="0"/>
              <a:t>	iPhone</a:t>
            </a:r>
            <a:r>
              <a:rPr lang="ja-JP" altLang="en-US" smtClean="0"/>
              <a:t>でリアルタイム確認</a:t>
            </a:r>
            <a:endParaRPr lang="en-US" altLang="ja-JP" smtClean="0"/>
          </a:p>
          <a:p>
            <a:pPr marL="895350" lvl="1" indent="-495300" eaLnBrk="1" hangingPunct="1">
              <a:tabLst>
                <a:tab pos="3582988" algn="l"/>
              </a:tabLst>
            </a:pPr>
            <a:r>
              <a:rPr lang="ja-JP" altLang="en-US" smtClean="0">
                <a:solidFill>
                  <a:schemeClr val="accent2"/>
                </a:solidFill>
              </a:rPr>
              <a:t>なかのひと</a:t>
            </a:r>
            <a:r>
              <a:rPr lang="ja-JP" altLang="en-US" smtClean="0"/>
              <a:t>：</a:t>
            </a:r>
            <a:r>
              <a:rPr lang="en-US" altLang="ja-JP" smtClean="0"/>
              <a:t>	</a:t>
            </a:r>
            <a:r>
              <a:rPr lang="ja-JP" altLang="en-US" smtClean="0"/>
              <a:t>企業名</a:t>
            </a:r>
            <a:endParaRPr lang="en-US" altLang="ja-JP" smtClean="0"/>
          </a:p>
          <a:p>
            <a:pPr marL="895350" lvl="1" indent="-495300" eaLnBrk="1" hangingPunct="1">
              <a:tabLst>
                <a:tab pos="3582988" algn="l"/>
              </a:tabLst>
            </a:pPr>
            <a:r>
              <a:rPr lang="en-US" altLang="ja-JP" smtClean="0">
                <a:solidFill>
                  <a:schemeClr val="accent2"/>
                </a:solidFill>
              </a:rPr>
              <a:t>UserHeat</a:t>
            </a:r>
            <a:r>
              <a:rPr lang="ja-JP" altLang="en-US" smtClean="0"/>
              <a:t>：</a:t>
            </a:r>
            <a:r>
              <a:rPr lang="en-US" altLang="ja-JP" smtClean="0"/>
              <a:t>	</a:t>
            </a:r>
            <a:r>
              <a:rPr lang="ja-JP" altLang="en-US" smtClean="0"/>
              <a:t>クリックや視線</a:t>
            </a:r>
            <a:endParaRPr lang="en-US" altLang="ja-JP" smtClean="0"/>
          </a:p>
          <a:p>
            <a:pPr marL="895350" lvl="1" indent="-495300" eaLnBrk="1" hangingPunct="1">
              <a:tabLst>
                <a:tab pos="3582988" algn="l"/>
              </a:tabLst>
            </a:pPr>
            <a:r>
              <a:rPr lang="en-US" altLang="ja-JP" smtClean="0">
                <a:solidFill>
                  <a:schemeClr val="accent2"/>
                </a:solidFill>
              </a:rPr>
              <a:t>GRC+SCW</a:t>
            </a:r>
            <a:r>
              <a:rPr lang="ja-JP" altLang="en-US" smtClean="0"/>
              <a:t>：</a:t>
            </a:r>
            <a:r>
              <a:rPr lang="en-US" altLang="ja-JP" smtClean="0"/>
              <a:t>	</a:t>
            </a:r>
            <a:r>
              <a:rPr lang="ja-JP" altLang="en-US" smtClean="0"/>
              <a:t>検索キーワードと順位</a:t>
            </a:r>
            <a:endParaRPr lang="en-US" altLang="ja-JP" smtClean="0"/>
          </a:p>
          <a:p>
            <a:pPr marL="895350" lvl="1" indent="-495300" eaLnBrk="1" hangingPunct="1">
              <a:tabLst>
                <a:tab pos="3582988" algn="l"/>
              </a:tabLst>
            </a:pPr>
            <a:r>
              <a:rPr lang="en-US" altLang="ja-JP" smtClean="0">
                <a:solidFill>
                  <a:schemeClr val="accent2"/>
                </a:solidFill>
              </a:rPr>
              <a:t>Woopra</a:t>
            </a:r>
            <a:r>
              <a:rPr lang="ja-JP" altLang="en-US" smtClean="0"/>
              <a:t>：</a:t>
            </a:r>
            <a:r>
              <a:rPr lang="en-US" altLang="ja-JP" smtClean="0"/>
              <a:t>	</a:t>
            </a:r>
            <a:r>
              <a:rPr lang="ja-JP" altLang="en-US" smtClean="0"/>
              <a:t>個人単位の動き</a:t>
            </a:r>
            <a:endParaRPr lang="en-US" altLang="ja-JP" smtClean="0"/>
          </a:p>
          <a:p>
            <a:pPr marL="895350" lvl="1" indent="-495300" eaLnBrk="1" hangingPunct="1">
              <a:tabLst>
                <a:tab pos="3582988" algn="l"/>
              </a:tabLst>
            </a:pPr>
            <a:r>
              <a:rPr lang="en-US" altLang="ja-JP" smtClean="0">
                <a:solidFill>
                  <a:schemeClr val="accent2"/>
                </a:solidFill>
              </a:rPr>
              <a:t>FeedBurner</a:t>
            </a:r>
            <a:r>
              <a:rPr lang="ja-JP" altLang="en-US" smtClean="0"/>
              <a:t>：	</a:t>
            </a:r>
            <a:r>
              <a:rPr lang="en-US" altLang="ja-JP" smtClean="0"/>
              <a:t>RSS</a:t>
            </a:r>
            <a:r>
              <a:rPr lang="ja-JP" altLang="en-US" smtClean="0"/>
              <a:t>の効果測定</a:t>
            </a:r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971550" y="33338"/>
            <a:ext cx="75136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2400">
                <a:solidFill>
                  <a:schemeClr val="bg1"/>
                </a:solidFill>
              </a:rPr>
              <a:t>C</a:t>
            </a:r>
            <a:r>
              <a:rPr lang="ja-JP" altLang="en-US" sz="2400">
                <a:solidFill>
                  <a:schemeClr val="bg1"/>
                </a:solidFill>
              </a:rPr>
              <a:t>．事例：仮説の検証と最適化</a:t>
            </a:r>
          </a:p>
        </p:txBody>
      </p:sp>
      <p:sp>
        <p:nvSpPr>
          <p:cNvPr id="92165" name="テキスト ボックス 15"/>
          <p:cNvSpPr txBox="1">
            <a:spLocks noChangeArrowheads="1"/>
          </p:cNvSpPr>
          <p:nvPr/>
        </p:nvSpPr>
        <p:spPr bwMode="auto">
          <a:xfrm>
            <a:off x="3924300" y="5734050"/>
            <a:ext cx="4546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/>
              <a:t>※</a:t>
            </a:r>
            <a:r>
              <a:rPr lang="ja-JP" altLang="en-US" sz="1600"/>
              <a:t>全て無料サービス。</a:t>
            </a:r>
            <a:r>
              <a:rPr lang="en-US" altLang="ja-JP" sz="1600"/>
              <a:t>Clicky</a:t>
            </a:r>
            <a:r>
              <a:rPr lang="ja-JP" altLang="en-US" sz="1600"/>
              <a:t>のみ有料プランに加入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ea typeface="ＭＳ Ｐゴシック" charset="-128"/>
              </a:rPr>
              <a:t>© 2010 Makoto Shimizu	</a:t>
            </a:r>
            <a:fld id="{94ADE0B9-940F-4D0E-89D9-3BBEDFD5A820}" type="slidenum">
              <a:rPr lang="en-US" altLang="ja-JP" smtClean="0">
                <a:ea typeface="ＭＳ Ｐゴシック" charset="-128"/>
              </a:rPr>
              <a:pPr/>
              <a:t>69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Agenda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9963" y="1457325"/>
            <a:ext cx="7513637" cy="4392613"/>
          </a:xfrm>
        </p:spPr>
        <p:txBody>
          <a:bodyPr/>
          <a:lstStyle/>
          <a:p>
            <a:pPr marL="514350" indent="-514350" eaLnBrk="1" hangingPunct="1">
              <a:buSzTx/>
              <a:buFont typeface="Arial" charset="0"/>
              <a:buAutoNum type="alphaUcParenR"/>
            </a:pPr>
            <a:r>
              <a:rPr lang="ja-JP" altLang="en-US" smtClean="0"/>
              <a:t>ＨＣＤとＩＡ</a:t>
            </a:r>
          </a:p>
          <a:p>
            <a:pPr marL="514350" indent="-514350" eaLnBrk="1" hangingPunct="1">
              <a:buSzTx/>
              <a:buFont typeface="Arial" charset="0"/>
              <a:buAutoNum type="alphaUcParenR"/>
            </a:pPr>
            <a:r>
              <a:rPr lang="ja-JP" altLang="en-US" smtClean="0">
                <a:solidFill>
                  <a:schemeClr val="tx1"/>
                </a:solidFill>
              </a:rPr>
              <a:t>仮説に基づく設計</a:t>
            </a:r>
            <a:endParaRPr lang="en-US" altLang="ja-JP" smtClean="0">
              <a:solidFill>
                <a:schemeClr val="tx1"/>
              </a:solidFill>
            </a:endParaRPr>
          </a:p>
          <a:p>
            <a:pPr marL="514350" indent="-514350" eaLnBrk="1" hangingPunct="1">
              <a:buSzTx/>
              <a:buFont typeface="Arial" charset="0"/>
              <a:buAutoNum type="alphaUcParenR"/>
            </a:pPr>
            <a:r>
              <a:rPr lang="ja-JP" altLang="en-US" smtClean="0">
                <a:solidFill>
                  <a:schemeClr val="tx1"/>
                </a:solidFill>
              </a:rPr>
              <a:t>仮説の検証と最適化</a:t>
            </a:r>
          </a:p>
          <a:p>
            <a:pPr marL="514350" indent="-514350" eaLnBrk="1" hangingPunct="1">
              <a:buSzTx/>
              <a:buFont typeface="Arial" charset="0"/>
              <a:buAutoNum type="alphaUcParenR"/>
            </a:pPr>
            <a:r>
              <a:rPr lang="ja-JP" altLang="en-US" smtClean="0">
                <a:solidFill>
                  <a:schemeClr val="accent2"/>
                </a:solidFill>
              </a:rPr>
              <a:t>最適化のポイント</a:t>
            </a:r>
          </a:p>
        </p:txBody>
      </p:sp>
      <p:sp>
        <p:nvSpPr>
          <p:cNvPr id="275460" name="Freeform 4"/>
          <p:cNvSpPr>
            <a:spLocks/>
          </p:cNvSpPr>
          <p:nvPr/>
        </p:nvSpPr>
        <p:spPr bwMode="auto">
          <a:xfrm>
            <a:off x="1524000" y="3463925"/>
            <a:ext cx="2476500" cy="61913"/>
          </a:xfrm>
          <a:custGeom>
            <a:avLst/>
            <a:gdLst>
              <a:gd name="T0" fmla="*/ 0 w 10000"/>
              <a:gd name="T1" fmla="*/ 1979687 h 7857"/>
              <a:gd name="T2" fmla="*/ 2147483647 w 10000"/>
              <a:gd name="T3" fmla="*/ 3844429 h 7857"/>
              <a:gd name="T4" fmla="*/ 2147483647 w 10000"/>
              <a:gd name="T5" fmla="*/ 3836605 h 7857"/>
              <a:gd name="T6" fmla="*/ 2147483647 w 10000"/>
              <a:gd name="T7" fmla="*/ 1979687 h 7857"/>
              <a:gd name="T8" fmla="*/ 0 60000 65536"/>
              <a:gd name="T9" fmla="*/ 0 60000 65536"/>
              <a:gd name="T10" fmla="*/ 0 60000 65536"/>
              <a:gd name="T11" fmla="*/ 0 60000 65536"/>
              <a:gd name="T12" fmla="*/ 0 w 10000"/>
              <a:gd name="T13" fmla="*/ 0 h 7857"/>
              <a:gd name="T14" fmla="*/ 10000 w 10000"/>
              <a:gd name="T15" fmla="*/ 7857 h 78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00" h="7857">
                <a:moveTo>
                  <a:pt x="0" y="4046"/>
                </a:moveTo>
                <a:cubicBezTo>
                  <a:pt x="2160" y="713"/>
                  <a:pt x="1779" y="0"/>
                  <a:pt x="3158" y="7857"/>
                </a:cubicBezTo>
                <a:cubicBezTo>
                  <a:pt x="5329" y="5475"/>
                  <a:pt x="4680" y="7043"/>
                  <a:pt x="6525" y="7841"/>
                </a:cubicBezTo>
                <a:cubicBezTo>
                  <a:pt x="6999" y="7739"/>
                  <a:pt x="9518" y="4046"/>
                  <a:pt x="10000" y="4046"/>
                </a:cubicBezTo>
              </a:path>
            </a:pathLst>
          </a:custGeom>
          <a:noFill/>
          <a:ln w="95250">
            <a:solidFill>
              <a:srgbClr val="FFFF00">
                <a:alpha val="59999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539750" y="620713"/>
            <a:ext cx="358775" cy="5761037"/>
          </a:xfrm>
          <a:prstGeom prst="rect">
            <a:avLst/>
          </a:prstGeom>
          <a:gradFill rotWithShape="1">
            <a:gsLst>
              <a:gs pos="0">
                <a:srgbClr val="F8CCC8"/>
              </a:gs>
              <a:gs pos="100000">
                <a:srgbClr val="FDF2F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5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２週間で立ち上げ、３カ月運用改善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969963" y="1412875"/>
            <a:ext cx="3679825" cy="2943225"/>
          </a:xfrm>
        </p:spPr>
        <p:txBody>
          <a:bodyPr/>
          <a:lstStyle/>
          <a:p>
            <a:pPr marL="552450" indent="-495300" eaLnBrk="1" hangingPunct="1">
              <a:tabLst>
                <a:tab pos="2508250" algn="l"/>
              </a:tabLst>
            </a:pPr>
            <a:r>
              <a:rPr lang="ja-JP" altLang="en-US" sz="2600" smtClean="0">
                <a:solidFill>
                  <a:schemeClr val="accent2"/>
                </a:solidFill>
              </a:rPr>
              <a:t>サイトの目的</a:t>
            </a:r>
            <a:endParaRPr lang="en-US" altLang="ja-JP" sz="2600" smtClean="0">
              <a:solidFill>
                <a:schemeClr val="accent2"/>
              </a:solidFill>
            </a:endParaRPr>
          </a:p>
          <a:p>
            <a:pPr marL="533400" lvl="1" indent="-355600" eaLnBrk="1" hangingPunct="1">
              <a:buSzPct val="100000"/>
              <a:buFont typeface="Arial" charset="0"/>
              <a:buAutoNum type="arabicPeriod"/>
              <a:tabLst>
                <a:tab pos="2508250" algn="l"/>
              </a:tabLst>
            </a:pPr>
            <a:r>
              <a:rPr lang="ja-JP" altLang="en-US" smtClean="0"/>
              <a:t>ＩＡ・ＣＭＳ・最適化</a:t>
            </a:r>
            <a:r>
              <a:rPr lang="ja-JP" altLang="en-US" sz="1800" smtClean="0"/>
              <a:t>を実践</a:t>
            </a:r>
            <a:endParaRPr lang="en-US" altLang="ja-JP" sz="1800" smtClean="0"/>
          </a:p>
          <a:p>
            <a:pPr marL="533400" lvl="1" indent="-355600" eaLnBrk="1" hangingPunct="1">
              <a:buSzPct val="100000"/>
              <a:buFont typeface="Arial" charset="0"/>
              <a:buAutoNum type="arabicPeriod"/>
              <a:tabLst>
                <a:tab pos="2508250" algn="l"/>
              </a:tabLst>
            </a:pPr>
            <a:r>
              <a:rPr lang="ja-JP" altLang="en-US" smtClean="0"/>
              <a:t>ノウハウ・事例</a:t>
            </a:r>
            <a:r>
              <a:rPr lang="ja-JP" altLang="en-US" sz="1800" smtClean="0"/>
              <a:t>を</a:t>
            </a:r>
            <a:r>
              <a:rPr lang="ja-JP" altLang="en-US" sz="2000" smtClean="0"/>
              <a:t>公開</a:t>
            </a:r>
            <a:endParaRPr lang="en-US" altLang="ja-JP" sz="2000" smtClean="0"/>
          </a:p>
          <a:p>
            <a:pPr marL="533400" lvl="1" indent="-355600" eaLnBrk="1" hangingPunct="1">
              <a:buSzPct val="100000"/>
              <a:buFont typeface="Arial" charset="0"/>
              <a:buAutoNum type="arabicPeriod"/>
              <a:tabLst>
                <a:tab pos="2508250" algn="l"/>
              </a:tabLst>
            </a:pPr>
            <a:r>
              <a:rPr lang="ja-JP" altLang="en-US" smtClean="0"/>
              <a:t>個人活動</a:t>
            </a:r>
            <a:r>
              <a:rPr lang="ja-JP" altLang="en-US" sz="1800" smtClean="0"/>
              <a:t>の</a:t>
            </a:r>
            <a:r>
              <a:rPr lang="ja-JP" altLang="en-US" smtClean="0"/>
              <a:t>広報</a:t>
            </a:r>
            <a:endParaRPr lang="ja-JP" altLang="en-US" sz="2000" smtClean="0"/>
          </a:p>
          <a:p>
            <a:pPr marL="552450" indent="-495300" eaLnBrk="1" hangingPunct="1">
              <a:tabLst>
                <a:tab pos="2508250" algn="l"/>
              </a:tabLst>
            </a:pPr>
            <a:r>
              <a:rPr lang="ja-JP" altLang="en-US" sz="2600" smtClean="0">
                <a:solidFill>
                  <a:schemeClr val="accent2"/>
                </a:solidFill>
              </a:rPr>
              <a:t>構築・運用コスト</a:t>
            </a:r>
            <a:endParaRPr lang="en-US" altLang="ja-JP" sz="2600" smtClean="0">
              <a:solidFill>
                <a:schemeClr val="accent2"/>
              </a:solidFill>
            </a:endParaRPr>
          </a:p>
          <a:p>
            <a:pPr marL="533400" lvl="1" indent="-355600" eaLnBrk="1" hangingPunct="1">
              <a:buFont typeface="Wingdings" pitchFamily="2" charset="2"/>
              <a:buNone/>
              <a:tabLst>
                <a:tab pos="2508250" algn="l"/>
              </a:tabLst>
            </a:pPr>
            <a:r>
              <a:rPr lang="ja-JP" altLang="en-US" smtClean="0"/>
              <a:t>９０Ｈ（０．６人月）＋２万円</a:t>
            </a:r>
            <a:endParaRPr lang="en-US" altLang="ja-JP" smtClean="0"/>
          </a:p>
        </p:txBody>
      </p:sp>
      <p:pic>
        <p:nvPicPr>
          <p:cNvPr id="21507" name="コンテンツ プレースホルダ 7" descr="cmsia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02188" y="1714500"/>
            <a:ext cx="3681412" cy="2817813"/>
          </a:xfrm>
        </p:spPr>
      </p:pic>
      <p:sp>
        <p:nvSpPr>
          <p:cNvPr id="21508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ea typeface="ＭＳ Ｐゴシック" charset="-128"/>
              </a:rPr>
              <a:t>© 2010 Makoto Shimizu	</a:t>
            </a:r>
            <a:fld id="{81B3CE45-EB71-42F7-A580-6104D2556089}" type="slidenum">
              <a:rPr lang="en-US" altLang="ja-JP" smtClean="0">
                <a:ea typeface="ＭＳ Ｐゴシック" charset="-128"/>
              </a:rPr>
              <a:pPr/>
              <a:t>7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971550" y="33338"/>
            <a:ext cx="75136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2400">
                <a:solidFill>
                  <a:schemeClr val="bg1"/>
                </a:solidFill>
              </a:rPr>
              <a:t>B</a:t>
            </a:r>
            <a:r>
              <a:rPr lang="ja-JP" altLang="en-US" sz="2400">
                <a:solidFill>
                  <a:schemeClr val="bg1"/>
                </a:solidFill>
              </a:rPr>
              <a:t>．事例：仮説に基づく設計</a:t>
            </a:r>
          </a:p>
        </p:txBody>
      </p:sp>
      <p:sp>
        <p:nvSpPr>
          <p:cNvPr id="21510" name="Text Box 8"/>
          <p:cNvSpPr txBox="1">
            <a:spLocks noChangeArrowheads="1"/>
          </p:cNvSpPr>
          <p:nvPr/>
        </p:nvSpPr>
        <p:spPr bwMode="auto">
          <a:xfrm>
            <a:off x="5076825" y="4540250"/>
            <a:ext cx="34559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ja-JP" sz="1200">
                <a:hlinkClick r:id="rId3"/>
              </a:rPr>
              <a:t>http://www.cms-ia.info</a:t>
            </a:r>
            <a:endParaRPr lang="en-US" altLang="ja-JP" sz="120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85875" y="4918075"/>
            <a:ext cx="6823075" cy="796925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216000" tIns="180000" rIns="216000" bIns="180000">
            <a:spAutoFit/>
          </a:bodyPr>
          <a:lstStyle/>
          <a:p>
            <a:pPr marL="342900" indent="-342900" eaLnBrk="0" hangingPunct="0">
              <a:lnSpc>
                <a:spcPct val="110000"/>
              </a:lnSpc>
              <a:spcBef>
                <a:spcPct val="20000"/>
              </a:spcBef>
              <a:buSzPct val="90000"/>
              <a:defRPr/>
            </a:pPr>
            <a:r>
              <a:rPr lang="ja-JP" altLang="en-US" sz="2800" dirty="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制約の中で、どこまで検証・反復できるか？</a:t>
            </a:r>
            <a:endParaRPr lang="ja-JP" altLang="en-US" sz="2800" dirty="0">
              <a:solidFill>
                <a:srgbClr val="000000"/>
              </a:solidFill>
              <a:ea typeface="ＭＳ Ｐゴシック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ea typeface="ＭＳ Ｐゴシック" charset="-128"/>
              </a:rPr>
              <a:t>© 2010 Makoto Shimizu	</a:t>
            </a:r>
            <a:fld id="{E084AE65-ACE8-47F3-A97F-3374825D0991}" type="slidenum">
              <a:rPr lang="en-US" altLang="ja-JP" smtClean="0">
                <a:ea typeface="ＭＳ Ｐゴシック" charset="-128"/>
              </a:rPr>
              <a:pPr/>
              <a:t>70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最適化のポイント</a:t>
            </a:r>
          </a:p>
        </p:txBody>
      </p:sp>
      <p:sp>
        <p:nvSpPr>
          <p:cNvPr id="94211" name="Rectangle 4"/>
          <p:cNvSpPr>
            <a:spLocks noChangeArrowheads="1"/>
          </p:cNvSpPr>
          <p:nvPr/>
        </p:nvSpPr>
        <p:spPr bwMode="auto">
          <a:xfrm>
            <a:off x="971550" y="33338"/>
            <a:ext cx="75136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2400">
                <a:solidFill>
                  <a:schemeClr val="bg1"/>
                </a:solidFill>
              </a:rPr>
              <a:t>D</a:t>
            </a:r>
            <a:r>
              <a:rPr lang="ja-JP" altLang="en-US" sz="2400">
                <a:solidFill>
                  <a:schemeClr val="bg1"/>
                </a:solidFill>
              </a:rPr>
              <a:t>．最適化のポイント</a:t>
            </a:r>
          </a:p>
        </p:txBody>
      </p:sp>
      <p:sp>
        <p:nvSpPr>
          <p:cNvPr id="94212" name="コンテンツ プレースホルダ 5"/>
          <p:cNvSpPr>
            <a:spLocks noGrp="1"/>
          </p:cNvSpPr>
          <p:nvPr>
            <p:ph idx="1"/>
          </p:nvPr>
        </p:nvSpPr>
        <p:spPr>
          <a:xfrm>
            <a:off x="969963" y="1457325"/>
            <a:ext cx="7513637" cy="4392613"/>
          </a:xfrm>
        </p:spPr>
        <p:txBody>
          <a:bodyPr/>
          <a:lstStyle/>
          <a:p>
            <a:r>
              <a:rPr lang="ja-JP" altLang="en-US" smtClean="0"/>
              <a:t>設計時の仮説を検証する</a:t>
            </a:r>
          </a:p>
          <a:p>
            <a:r>
              <a:rPr lang="ja-JP" altLang="en-US" smtClean="0"/>
              <a:t>簡単な解析でも多くを得られる</a:t>
            </a:r>
          </a:p>
          <a:p>
            <a:r>
              <a:rPr lang="ja-JP" altLang="en-US" smtClean="0"/>
              <a:t>分かることではなく知りたいことを（計測→解析）</a:t>
            </a:r>
          </a:p>
          <a:p>
            <a:r>
              <a:rPr lang="ja-JP" altLang="en-US" smtClean="0"/>
              <a:t>早く間違いに気づく</a:t>
            </a:r>
          </a:p>
          <a:p>
            <a:pPr lvl="1"/>
            <a:r>
              <a:rPr lang="ja-JP" altLang="en-US" smtClean="0"/>
              <a:t>小さくサイクルを回す方が重要</a:t>
            </a:r>
          </a:p>
          <a:p>
            <a:pPr lvl="1"/>
            <a:r>
              <a:rPr lang="ja-JP" altLang="en-US" smtClean="0"/>
              <a:t>小さな改善を地道に楽しむ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ea typeface="ＭＳ Ｐゴシック" charset="-128"/>
              </a:rPr>
              <a:t>© 2010 Makoto Shimizu	</a:t>
            </a:r>
            <a:fld id="{90434D9C-1084-45DB-906B-581C1988695F}" type="slidenum">
              <a:rPr lang="en-US" altLang="ja-JP" smtClean="0">
                <a:ea typeface="ＭＳ Ｐゴシック" charset="-128"/>
              </a:rPr>
              <a:pPr/>
              <a:t>71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総合的に考えて動こう</a:t>
            </a:r>
          </a:p>
        </p:txBody>
      </p:sp>
      <p:sp>
        <p:nvSpPr>
          <p:cNvPr id="95235" name="Rectangle 4"/>
          <p:cNvSpPr>
            <a:spLocks noChangeArrowheads="1"/>
          </p:cNvSpPr>
          <p:nvPr/>
        </p:nvSpPr>
        <p:spPr bwMode="auto">
          <a:xfrm>
            <a:off x="971550" y="33338"/>
            <a:ext cx="75136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2400">
                <a:solidFill>
                  <a:schemeClr val="bg1"/>
                </a:solidFill>
              </a:rPr>
              <a:t>D</a:t>
            </a:r>
            <a:r>
              <a:rPr lang="ja-JP" altLang="en-US" sz="2400">
                <a:solidFill>
                  <a:schemeClr val="bg1"/>
                </a:solidFill>
              </a:rPr>
              <a:t>．最適化のポイント</a:t>
            </a:r>
          </a:p>
        </p:txBody>
      </p:sp>
      <p:sp>
        <p:nvSpPr>
          <p:cNvPr id="95236" name="コンテンツ プレースホルダ 5"/>
          <p:cNvSpPr>
            <a:spLocks noGrp="1"/>
          </p:cNvSpPr>
          <p:nvPr>
            <p:ph idx="1"/>
          </p:nvPr>
        </p:nvSpPr>
        <p:spPr>
          <a:xfrm>
            <a:off x="969963" y="1457325"/>
            <a:ext cx="7513637" cy="1257300"/>
          </a:xfrm>
        </p:spPr>
        <p:txBody>
          <a:bodyPr/>
          <a:lstStyle/>
          <a:p>
            <a:r>
              <a:rPr lang="ja-JP" altLang="en-US" smtClean="0">
                <a:solidFill>
                  <a:schemeClr val="accent2"/>
                </a:solidFill>
              </a:rPr>
              <a:t>全てはつながっている</a:t>
            </a:r>
          </a:p>
          <a:p>
            <a:r>
              <a:rPr lang="ja-JP" altLang="en-US" smtClean="0">
                <a:solidFill>
                  <a:schemeClr val="accent2"/>
                </a:solidFill>
              </a:rPr>
              <a:t>分業は必要悪と意識しないとタコ壷化する</a:t>
            </a:r>
          </a:p>
        </p:txBody>
      </p:sp>
      <p:sp>
        <p:nvSpPr>
          <p:cNvPr id="7" name="角丸四角形 6"/>
          <p:cNvSpPr/>
          <p:nvPr/>
        </p:nvSpPr>
        <p:spPr>
          <a:xfrm>
            <a:off x="1214438" y="3143250"/>
            <a:ext cx="1428750" cy="78581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3200" dirty="0">
                <a:solidFill>
                  <a:schemeClr val="tx1"/>
                </a:solidFill>
              </a:rPr>
              <a:t>IA</a:t>
            </a:r>
            <a:endParaRPr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2214563" y="2857500"/>
            <a:ext cx="1428750" cy="78581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3200" dirty="0">
                <a:solidFill>
                  <a:schemeClr val="tx1"/>
                </a:solidFill>
              </a:rPr>
              <a:t>SEO</a:t>
            </a:r>
            <a:endParaRPr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2428875" y="3857625"/>
            <a:ext cx="1428750" cy="78581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3200" dirty="0">
                <a:solidFill>
                  <a:schemeClr val="tx1"/>
                </a:solidFill>
              </a:rPr>
              <a:t>CMS</a:t>
            </a:r>
            <a:endParaRPr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3929063" y="3071813"/>
            <a:ext cx="2000250" cy="100012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3200" dirty="0">
                <a:solidFill>
                  <a:schemeClr val="tx1"/>
                </a:solidFill>
              </a:rPr>
              <a:t>Web Analytics</a:t>
            </a:r>
            <a:endParaRPr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5643563" y="4000500"/>
            <a:ext cx="2000250" cy="78581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3200" dirty="0">
                <a:solidFill>
                  <a:schemeClr val="tx1"/>
                </a:solidFill>
              </a:rPr>
              <a:t>Marketing</a:t>
            </a:r>
            <a:endParaRPr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5786438" y="2857500"/>
            <a:ext cx="2357437" cy="78581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3200" dirty="0">
                <a:solidFill>
                  <a:schemeClr val="tx1"/>
                </a:solidFill>
              </a:rPr>
              <a:t>Technology</a:t>
            </a:r>
            <a:endParaRPr lang="ja-JP" alt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ea typeface="ＭＳ Ｐゴシック" charset="-128"/>
              </a:rPr>
              <a:t>© 2010 Makoto Shimizu	</a:t>
            </a:r>
            <a:fld id="{BFBC8355-AB67-4787-9FB0-82AC6944F3BF}" type="slidenum">
              <a:rPr lang="en-US" altLang="ja-JP" smtClean="0">
                <a:ea typeface="ＭＳ Ｐゴシック" charset="-128"/>
              </a:rPr>
              <a:pPr/>
              <a:t>72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IA</a:t>
            </a:r>
            <a:r>
              <a:rPr lang="ja-JP" altLang="en-US" smtClean="0"/>
              <a:t>の方法論（ツール）を守っても平均点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9963" y="1457325"/>
            <a:ext cx="7513637" cy="4392613"/>
          </a:xfrm>
        </p:spPr>
        <p:txBody>
          <a:bodyPr/>
          <a:lstStyle/>
          <a:p>
            <a:pPr lvl="1" eaLnBrk="1" hangingPunct="1">
              <a:tabLst>
                <a:tab pos="2508250" algn="l"/>
              </a:tabLst>
            </a:pPr>
            <a:r>
              <a:rPr lang="ja-JP" altLang="en-US" sz="2000" smtClean="0"/>
              <a:t>ペルソナ／シナリオ</a:t>
            </a:r>
          </a:p>
          <a:p>
            <a:pPr lvl="1" eaLnBrk="1" hangingPunct="1">
              <a:tabLst>
                <a:tab pos="2508250" algn="l"/>
              </a:tabLst>
            </a:pPr>
            <a:r>
              <a:rPr lang="ja-JP" altLang="en-US" sz="2000" smtClean="0"/>
              <a:t>ヒューリスティック調査／エキスパートレビュー</a:t>
            </a:r>
            <a:endParaRPr lang="en-US" altLang="ja-JP" sz="2000" smtClean="0"/>
          </a:p>
          <a:p>
            <a:pPr lvl="1" eaLnBrk="1" hangingPunct="1">
              <a:tabLst>
                <a:tab pos="2508250" algn="l"/>
              </a:tabLst>
            </a:pPr>
            <a:r>
              <a:rPr lang="ja-JP" altLang="en-US" sz="2000" smtClean="0"/>
              <a:t>認知ウォークスルー</a:t>
            </a:r>
          </a:p>
          <a:p>
            <a:pPr lvl="1" eaLnBrk="1" hangingPunct="1">
              <a:tabLst>
                <a:tab pos="2508250" algn="l"/>
              </a:tabLst>
            </a:pPr>
            <a:r>
              <a:rPr lang="ja-JP" altLang="en-US" sz="2000" smtClean="0"/>
              <a:t>ユーザビリティ テスト</a:t>
            </a:r>
          </a:p>
          <a:p>
            <a:pPr lvl="1" eaLnBrk="1" hangingPunct="1">
              <a:tabLst>
                <a:tab pos="2508250" algn="l"/>
              </a:tabLst>
            </a:pPr>
            <a:r>
              <a:rPr lang="ja-JP" altLang="en-US" sz="2000" smtClean="0"/>
              <a:t>コンセプト モデル</a:t>
            </a:r>
          </a:p>
          <a:p>
            <a:pPr lvl="1" eaLnBrk="1" hangingPunct="1">
              <a:tabLst>
                <a:tab pos="2508250" algn="l"/>
              </a:tabLst>
            </a:pPr>
            <a:r>
              <a:rPr lang="ja-JP" altLang="en-US" sz="2000" smtClean="0"/>
              <a:t>カード ソート</a:t>
            </a:r>
          </a:p>
          <a:p>
            <a:pPr lvl="1" eaLnBrk="1" hangingPunct="1">
              <a:tabLst>
                <a:tab pos="2508250" algn="l"/>
              </a:tabLst>
            </a:pPr>
            <a:r>
              <a:rPr lang="ja-JP" altLang="en-US" sz="2000" smtClean="0"/>
              <a:t>コンテンツ インベントリ</a:t>
            </a:r>
          </a:p>
          <a:p>
            <a:pPr lvl="1" eaLnBrk="1" hangingPunct="1">
              <a:tabLst>
                <a:tab pos="2508250" algn="l"/>
              </a:tabLst>
            </a:pPr>
            <a:r>
              <a:rPr lang="ja-JP" altLang="en-US" sz="2000" smtClean="0"/>
              <a:t>サイトマップ</a:t>
            </a:r>
          </a:p>
          <a:p>
            <a:pPr lvl="1" eaLnBrk="1" hangingPunct="1">
              <a:tabLst>
                <a:tab pos="2508250" algn="l"/>
              </a:tabLst>
            </a:pPr>
            <a:r>
              <a:rPr lang="ja-JP" altLang="en-US" sz="2000" smtClean="0"/>
              <a:t>プロトタイピング</a:t>
            </a:r>
          </a:p>
          <a:p>
            <a:pPr lvl="1" eaLnBrk="1" hangingPunct="1">
              <a:tabLst>
                <a:tab pos="2508250" algn="l"/>
              </a:tabLst>
            </a:pPr>
            <a:r>
              <a:rPr lang="ja-JP" altLang="en-US" sz="2000" smtClean="0"/>
              <a:t>ワイヤフレーム</a:t>
            </a:r>
          </a:p>
          <a:p>
            <a:pPr lvl="1" eaLnBrk="1" hangingPunct="1">
              <a:tabLst>
                <a:tab pos="2508250" algn="l"/>
              </a:tabLst>
            </a:pPr>
            <a:r>
              <a:rPr lang="ja-JP" altLang="en-US" sz="2000" smtClean="0"/>
              <a:t>スタイルガイド</a:t>
            </a:r>
            <a:endParaRPr lang="en-US" altLang="ja-JP" sz="2000" smtClean="0"/>
          </a:p>
        </p:txBody>
      </p:sp>
      <p:sp>
        <p:nvSpPr>
          <p:cNvPr id="65541" name="Text Box 22"/>
          <p:cNvSpPr txBox="1">
            <a:spLocks noChangeArrowheads="1"/>
          </p:cNvSpPr>
          <p:nvPr/>
        </p:nvSpPr>
        <p:spPr bwMode="auto">
          <a:xfrm>
            <a:off x="4643438" y="4214813"/>
            <a:ext cx="3616325" cy="1006475"/>
          </a:xfrm>
          <a:prstGeom prst="rect">
            <a:avLst/>
          </a:prstGeom>
          <a:solidFill>
            <a:srgbClr val="66FF99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80000" tIns="72000" rIns="180000" bIns="72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ja-JP" altLang="en-US" sz="2800" dirty="0">
                <a:ea typeface="ＭＳ Ｐゴシック" pitchFamily="50" charset="-128"/>
              </a:rPr>
              <a:t>方法論は</a:t>
            </a:r>
            <a:r>
              <a:rPr lang="en-US" altLang="ja-JP" sz="2800" dirty="0">
                <a:ea typeface="ＭＳ Ｐゴシック" pitchFamily="50" charset="-128"/>
              </a:rPr>
              <a:t>10</a:t>
            </a:r>
            <a:r>
              <a:rPr lang="ja-JP" altLang="en-US" sz="2800" dirty="0">
                <a:ea typeface="ＭＳ Ｐゴシック" pitchFamily="50" charset="-128"/>
              </a:rPr>
              <a:t>年前には</a:t>
            </a:r>
            <a:br>
              <a:rPr lang="ja-JP" altLang="en-US" sz="2800" dirty="0">
                <a:ea typeface="ＭＳ Ｐゴシック" pitchFamily="50" charset="-128"/>
              </a:rPr>
            </a:br>
            <a:r>
              <a:rPr lang="ja-JP" altLang="en-US" sz="2800" dirty="0">
                <a:ea typeface="ＭＳ Ｐゴシック" pitchFamily="50" charset="-128"/>
              </a:rPr>
              <a:t>既に確立されていた</a:t>
            </a:r>
            <a:endParaRPr lang="en-US" altLang="ja-JP" sz="2800" dirty="0">
              <a:ea typeface="ＭＳ Ｐゴシック" pitchFamily="50" charset="-128"/>
            </a:endParaRPr>
          </a:p>
        </p:txBody>
      </p:sp>
      <p:sp>
        <p:nvSpPr>
          <p:cNvPr id="96261" name="Rectangle 4"/>
          <p:cNvSpPr>
            <a:spLocks noChangeArrowheads="1"/>
          </p:cNvSpPr>
          <p:nvPr/>
        </p:nvSpPr>
        <p:spPr bwMode="auto">
          <a:xfrm>
            <a:off x="971550" y="33338"/>
            <a:ext cx="75136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2400">
                <a:solidFill>
                  <a:schemeClr val="bg1"/>
                </a:solidFill>
              </a:rPr>
              <a:t>D</a:t>
            </a:r>
            <a:r>
              <a:rPr lang="ja-JP" altLang="en-US" sz="2400">
                <a:solidFill>
                  <a:schemeClr val="bg1"/>
                </a:solidFill>
              </a:rPr>
              <a:t>．最適化のポイント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ea typeface="ＭＳ Ｐゴシック" charset="-128"/>
              </a:rPr>
              <a:t>© 2010 Makoto Shimizu	</a:t>
            </a:r>
            <a:fld id="{2F4F42E8-EE4E-4273-9DF8-B7B8B4D1954D}" type="slidenum">
              <a:rPr lang="en-US" altLang="ja-JP" smtClean="0">
                <a:ea typeface="ＭＳ Ｐゴシック" charset="-128"/>
              </a:rPr>
              <a:pPr/>
              <a:t>73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標準・方法論はマイナスをゼロにするだけ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9963" y="1457325"/>
            <a:ext cx="7513637" cy="2613025"/>
          </a:xfrm>
        </p:spPr>
        <p:txBody>
          <a:bodyPr/>
          <a:lstStyle/>
          <a:p>
            <a:r>
              <a:rPr lang="ja-JP" altLang="en-US" smtClean="0">
                <a:solidFill>
                  <a:schemeClr val="accent2"/>
                </a:solidFill>
              </a:rPr>
              <a:t>初心者でも同じことができるようにするためのしくみ</a:t>
            </a:r>
          </a:p>
          <a:p>
            <a:pPr lvl="1"/>
            <a:r>
              <a:rPr lang="ja-JP" altLang="en-US" smtClean="0"/>
              <a:t>若手でもそこそこのアウトプットを出せる</a:t>
            </a:r>
          </a:p>
          <a:p>
            <a:r>
              <a:rPr lang="ja-JP" altLang="en-US" smtClean="0">
                <a:solidFill>
                  <a:schemeClr val="accent2"/>
                </a:solidFill>
              </a:rPr>
              <a:t>マジメに守ると</a:t>
            </a:r>
            <a:r>
              <a:rPr lang="en-US" altLang="ja-JP" smtClean="0">
                <a:solidFill>
                  <a:schemeClr val="accent2"/>
                </a:solidFill>
              </a:rPr>
              <a:t>...</a:t>
            </a:r>
            <a:endParaRPr lang="ja-JP" altLang="en-US" smtClean="0">
              <a:solidFill>
                <a:schemeClr val="accent2"/>
              </a:solidFill>
            </a:endParaRPr>
          </a:p>
          <a:p>
            <a:pPr lvl="1"/>
            <a:r>
              <a:rPr lang="ja-JP" altLang="en-US" smtClean="0"/>
              <a:t>時間とお金がかかりすぎる</a:t>
            </a:r>
          </a:p>
          <a:p>
            <a:pPr lvl="1"/>
            <a:r>
              <a:rPr lang="ja-JP" altLang="en-US" smtClean="0"/>
              <a:t>かえって質が低下することも</a:t>
            </a:r>
          </a:p>
        </p:txBody>
      </p:sp>
      <p:sp>
        <p:nvSpPr>
          <p:cNvPr id="36870" name="Text Box 4"/>
          <p:cNvSpPr txBox="1">
            <a:spLocks noChangeArrowheads="1"/>
          </p:cNvSpPr>
          <p:nvPr/>
        </p:nvSpPr>
        <p:spPr bwMode="auto">
          <a:xfrm>
            <a:off x="2411413" y="4143375"/>
            <a:ext cx="4264025" cy="1333500"/>
          </a:xfrm>
          <a:prstGeom prst="rect">
            <a:avLst/>
          </a:prstGeom>
          <a:solidFill>
            <a:srgbClr val="96E4EE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tIns="118800" rIns="234000" bIns="118800">
            <a:spAutoFit/>
          </a:bodyPr>
          <a:lstStyle/>
          <a:p>
            <a:pPr marL="269875" indent="-269875" algn="ctr">
              <a:spcBef>
                <a:spcPct val="50000"/>
              </a:spcBef>
              <a:defRPr/>
            </a:pPr>
            <a:r>
              <a:rPr lang="en-US" altLang="ja-JP" sz="2400" b="1">
                <a:ea typeface="ＭＳ Ｐゴシック" pitchFamily="50" charset="-128"/>
              </a:rPr>
              <a:t>“</a:t>
            </a:r>
            <a:r>
              <a:rPr lang="ja-JP" altLang="en-US" sz="2400" b="1">
                <a:ea typeface="ＭＳ Ｐゴシック" pitchFamily="50" charset="-128"/>
              </a:rPr>
              <a:t>方法論を使わない方法を知る</a:t>
            </a:r>
            <a:br>
              <a:rPr lang="ja-JP" altLang="en-US" sz="2400" b="1">
                <a:ea typeface="ＭＳ Ｐゴシック" pitchFamily="50" charset="-128"/>
              </a:rPr>
            </a:br>
            <a:r>
              <a:rPr lang="ja-JP" altLang="en-US" sz="2400" b="1">
                <a:ea typeface="ＭＳ Ｐゴシック" pitchFamily="50" charset="-128"/>
              </a:rPr>
              <a:t>のがエキスパートへの道だ”</a:t>
            </a:r>
            <a:br>
              <a:rPr lang="ja-JP" altLang="en-US" sz="2400" b="1">
                <a:ea typeface="ＭＳ Ｐゴシック" pitchFamily="50" charset="-128"/>
              </a:rPr>
            </a:br>
            <a:r>
              <a:rPr lang="ja-JP" altLang="en-US" sz="2400" b="1">
                <a:ea typeface="ＭＳ Ｐゴシック" pitchFamily="50" charset="-128"/>
              </a:rPr>
              <a:t>－</a:t>
            </a:r>
            <a:r>
              <a:rPr lang="en-US" altLang="ja-JP" sz="2400" b="1">
                <a:ea typeface="ＭＳ Ｐゴシック" pitchFamily="50" charset="-128"/>
              </a:rPr>
              <a:t>R</a:t>
            </a:r>
            <a:r>
              <a:rPr lang="ja-JP" altLang="en-US" sz="2400" b="1">
                <a:ea typeface="ＭＳ Ｐゴシック" pitchFamily="50" charset="-128"/>
              </a:rPr>
              <a:t>・ノウルズ</a:t>
            </a:r>
            <a:endParaRPr lang="ja-JP" altLang="en-US" sz="2400" b="1">
              <a:ea typeface="ＭＳ Ｐゴシック" pitchFamily="50" charset="-128"/>
              <a:cs typeface="Arial" charset="0"/>
            </a:endParaRPr>
          </a:p>
        </p:txBody>
      </p:sp>
      <p:sp>
        <p:nvSpPr>
          <p:cNvPr id="36871" name="Text Box 8"/>
          <p:cNvSpPr txBox="1">
            <a:spLocks noChangeArrowheads="1"/>
          </p:cNvSpPr>
          <p:nvPr/>
        </p:nvSpPr>
        <p:spPr bwMode="auto">
          <a:xfrm>
            <a:off x="3243263" y="5510213"/>
            <a:ext cx="34559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ja-JP" sz="1200" i="1"/>
              <a:t>OSS</a:t>
            </a:r>
            <a:r>
              <a:rPr lang="ja-JP" altLang="en-US" sz="1200" i="1"/>
              <a:t>軽量アプリサーバ「</a:t>
            </a:r>
            <a:r>
              <a:rPr lang="en-US" altLang="ja-JP" sz="1200" i="1"/>
              <a:t>Winstone</a:t>
            </a:r>
            <a:r>
              <a:rPr lang="ja-JP" altLang="en-US" sz="1200" i="1"/>
              <a:t>」作者</a:t>
            </a:r>
          </a:p>
        </p:txBody>
      </p:sp>
      <p:sp>
        <p:nvSpPr>
          <p:cNvPr id="97286" name="Rectangle 4"/>
          <p:cNvSpPr>
            <a:spLocks noChangeArrowheads="1"/>
          </p:cNvSpPr>
          <p:nvPr/>
        </p:nvSpPr>
        <p:spPr bwMode="auto">
          <a:xfrm>
            <a:off x="971550" y="33338"/>
            <a:ext cx="75136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2400">
                <a:solidFill>
                  <a:schemeClr val="bg1"/>
                </a:solidFill>
              </a:rPr>
              <a:t>D</a:t>
            </a:r>
            <a:r>
              <a:rPr lang="ja-JP" altLang="en-US" sz="2400">
                <a:solidFill>
                  <a:schemeClr val="bg1"/>
                </a:solidFill>
              </a:rPr>
              <a:t>．最適化のポイント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 animBg="1"/>
      <p:bldP spid="36871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ea typeface="ＭＳ Ｐゴシック" charset="-128"/>
              </a:rPr>
              <a:t>© 2010 Makoto Shimizu	</a:t>
            </a:r>
            <a:fld id="{2BA18D43-B5F5-41A0-8D7E-8B171A5C079B}" type="slidenum">
              <a:rPr lang="en-US" altLang="ja-JP" smtClean="0">
                <a:ea typeface="ＭＳ Ｐゴシック" charset="-128"/>
              </a:rPr>
              <a:pPr/>
              <a:t>74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小さなサイトで全体感を</a:t>
            </a:r>
          </a:p>
        </p:txBody>
      </p:sp>
      <p:sp>
        <p:nvSpPr>
          <p:cNvPr id="98307" name="Rectangle 4"/>
          <p:cNvSpPr>
            <a:spLocks noChangeArrowheads="1"/>
          </p:cNvSpPr>
          <p:nvPr/>
        </p:nvSpPr>
        <p:spPr bwMode="auto">
          <a:xfrm>
            <a:off x="971550" y="33338"/>
            <a:ext cx="75136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2400">
                <a:solidFill>
                  <a:schemeClr val="bg1"/>
                </a:solidFill>
              </a:rPr>
              <a:t>D</a:t>
            </a:r>
            <a:r>
              <a:rPr lang="ja-JP" altLang="en-US" sz="2400">
                <a:solidFill>
                  <a:schemeClr val="bg1"/>
                </a:solidFill>
              </a:rPr>
              <a:t>．最適化のポイント</a:t>
            </a:r>
          </a:p>
        </p:txBody>
      </p:sp>
      <p:sp>
        <p:nvSpPr>
          <p:cNvPr id="98308" name="コンテンツ プレースホルダ 5"/>
          <p:cNvSpPr>
            <a:spLocks noGrp="1"/>
          </p:cNvSpPr>
          <p:nvPr>
            <p:ph idx="1"/>
          </p:nvPr>
        </p:nvSpPr>
        <p:spPr>
          <a:xfrm>
            <a:off x="969963" y="1457325"/>
            <a:ext cx="7513637" cy="3652838"/>
          </a:xfrm>
        </p:spPr>
        <p:txBody>
          <a:bodyPr/>
          <a:lstStyle/>
          <a:p>
            <a:r>
              <a:rPr lang="ja-JP" altLang="en-US" smtClean="0">
                <a:solidFill>
                  <a:schemeClr val="accent2"/>
                </a:solidFill>
              </a:rPr>
              <a:t>小さな個人サイトは</a:t>
            </a:r>
            <a:endParaRPr lang="en-US" altLang="ja-JP" smtClean="0">
              <a:solidFill>
                <a:schemeClr val="accent2"/>
              </a:solidFill>
            </a:endParaRPr>
          </a:p>
          <a:p>
            <a:pPr lvl="1"/>
            <a:r>
              <a:rPr lang="ja-JP" altLang="en-US" smtClean="0"/>
              <a:t>すべてを把握できる</a:t>
            </a:r>
            <a:endParaRPr lang="en-US" altLang="ja-JP" smtClean="0"/>
          </a:p>
          <a:p>
            <a:pPr lvl="1"/>
            <a:r>
              <a:rPr lang="ja-JP" altLang="en-US" smtClean="0"/>
              <a:t>改善を反復しやすい</a:t>
            </a:r>
            <a:endParaRPr lang="en-US" altLang="ja-JP" smtClean="0"/>
          </a:p>
          <a:p>
            <a:r>
              <a:rPr lang="ja-JP" altLang="en-US" smtClean="0">
                <a:solidFill>
                  <a:schemeClr val="accent2"/>
                </a:solidFill>
              </a:rPr>
              <a:t>大きな商用サイトは</a:t>
            </a:r>
            <a:endParaRPr lang="en-US" altLang="ja-JP" smtClean="0">
              <a:solidFill>
                <a:schemeClr val="accent2"/>
              </a:solidFill>
            </a:endParaRPr>
          </a:p>
          <a:p>
            <a:pPr lvl="1"/>
            <a:r>
              <a:rPr lang="ja-JP" altLang="en-US" smtClean="0"/>
              <a:t>大きなサンプルで検証できる</a:t>
            </a:r>
            <a:endParaRPr lang="en-US" altLang="ja-JP" smtClean="0"/>
          </a:p>
          <a:p>
            <a:pPr lvl="1"/>
            <a:r>
              <a:rPr lang="ja-JP" altLang="en-US" smtClean="0"/>
              <a:t>コストをかけられる</a:t>
            </a:r>
            <a:endParaRPr lang="en-US" altLang="ja-JP" smtClean="0"/>
          </a:p>
          <a:p>
            <a:pPr lvl="1"/>
            <a:r>
              <a:rPr lang="ja-JP" altLang="en-US" smtClean="0"/>
              <a:t>サイトの将来像になる</a:t>
            </a:r>
          </a:p>
        </p:txBody>
      </p:sp>
      <p:sp>
        <p:nvSpPr>
          <p:cNvPr id="6" name="角丸四角形 5"/>
          <p:cNvSpPr/>
          <p:nvPr/>
        </p:nvSpPr>
        <p:spPr>
          <a:xfrm>
            <a:off x="4211638" y="5072063"/>
            <a:ext cx="1146175" cy="714375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000" dirty="0">
                <a:solidFill>
                  <a:schemeClr val="tx1"/>
                </a:solidFill>
              </a:rPr>
              <a:t>個人</a:t>
            </a:r>
            <a:r>
              <a:rPr lang="en-US" altLang="ja-JP" sz="2000" dirty="0">
                <a:solidFill>
                  <a:schemeClr val="tx1"/>
                </a:solidFill>
              </a:rPr>
              <a:t/>
            </a:r>
            <a:br>
              <a:rPr lang="en-US" altLang="ja-JP" sz="2000" dirty="0">
                <a:solidFill>
                  <a:schemeClr val="tx1"/>
                </a:solidFill>
              </a:rPr>
            </a:br>
            <a:r>
              <a:rPr lang="ja-JP" altLang="en-US" sz="2000" dirty="0">
                <a:solidFill>
                  <a:schemeClr val="tx1"/>
                </a:solidFill>
              </a:rPr>
              <a:t>サイト</a:t>
            </a:r>
            <a:endParaRPr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6858000" y="3071813"/>
            <a:ext cx="1714500" cy="2714625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200" dirty="0">
                <a:solidFill>
                  <a:schemeClr val="tx1"/>
                </a:solidFill>
              </a:rPr>
              <a:t>企業</a:t>
            </a:r>
            <a:r>
              <a:rPr lang="en-US" altLang="ja-JP" sz="3200" dirty="0">
                <a:solidFill>
                  <a:schemeClr val="tx1"/>
                </a:solidFill>
              </a:rPr>
              <a:t/>
            </a:r>
            <a:br>
              <a:rPr lang="en-US" altLang="ja-JP" sz="3200" dirty="0">
                <a:solidFill>
                  <a:schemeClr val="tx1"/>
                </a:solidFill>
              </a:rPr>
            </a:br>
            <a:r>
              <a:rPr lang="ja-JP" altLang="en-US" sz="3200" dirty="0">
                <a:solidFill>
                  <a:schemeClr val="tx1"/>
                </a:solidFill>
              </a:rPr>
              <a:t>サイト</a:t>
            </a:r>
            <a:endParaRPr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10" name="円弧 9"/>
          <p:cNvSpPr/>
          <p:nvPr/>
        </p:nvSpPr>
        <p:spPr>
          <a:xfrm rot="17998094">
            <a:off x="5060950" y="4297363"/>
            <a:ext cx="2286000" cy="2286000"/>
          </a:xfrm>
          <a:prstGeom prst="arc">
            <a:avLst/>
          </a:prstGeom>
          <a:ln w="762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1" name="円弧 10"/>
          <p:cNvSpPr/>
          <p:nvPr/>
        </p:nvSpPr>
        <p:spPr>
          <a:xfrm rot="8432275">
            <a:off x="5092700" y="3932238"/>
            <a:ext cx="2119313" cy="2119312"/>
          </a:xfrm>
          <a:prstGeom prst="arc">
            <a:avLst>
              <a:gd name="adj1" fmla="val 16200000"/>
              <a:gd name="adj2" fmla="val 21329671"/>
            </a:avLst>
          </a:prstGeom>
          <a:ln w="762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ea typeface="ＭＳ Ｐゴシック" charset="-128"/>
              </a:rPr>
              <a:t>© 2010 Makoto Shimizu	</a:t>
            </a:r>
            <a:fld id="{D56E9BD5-CE0A-49DF-BBE5-9B6E0E40DD86}" type="slidenum">
              <a:rPr lang="en-US" altLang="ja-JP" smtClean="0">
                <a:ea typeface="ＭＳ Ｐゴシック" charset="-128"/>
              </a:rPr>
              <a:pPr/>
              <a:t>75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 eaLnBrk="1" hangingPunct="1"/>
            <a:r>
              <a:rPr lang="ja-JP" altLang="en-US" smtClean="0"/>
              <a:t>もっと踏み込もう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9963" y="1457325"/>
            <a:ext cx="7513637" cy="4392613"/>
          </a:xfrm>
        </p:spPr>
        <p:txBody>
          <a:bodyPr/>
          <a:lstStyle/>
          <a:p>
            <a:pPr marL="495300" indent="-495300" eaLnBrk="1" hangingPunct="1">
              <a:tabLst>
                <a:tab pos="2508250" algn="l"/>
              </a:tabLst>
            </a:pPr>
            <a:r>
              <a:rPr lang="ja-JP" altLang="en-US" smtClean="0">
                <a:solidFill>
                  <a:schemeClr val="tx1"/>
                </a:solidFill>
              </a:rPr>
              <a:t>箱（設計）から中身（コンテンツ運用）へ</a:t>
            </a:r>
          </a:p>
          <a:p>
            <a:pPr marL="495300" indent="-495300" eaLnBrk="1" hangingPunct="1">
              <a:tabLst>
                <a:tab pos="2508250" algn="l"/>
              </a:tabLst>
            </a:pPr>
            <a:r>
              <a:rPr lang="ja-JP" altLang="en-US" smtClean="0">
                <a:solidFill>
                  <a:schemeClr val="tx1"/>
                </a:solidFill>
              </a:rPr>
              <a:t>自分の言葉で語れる改善体験を増やす</a:t>
            </a:r>
          </a:p>
          <a:p>
            <a:pPr marL="495300" indent="-495300" eaLnBrk="1" hangingPunct="1">
              <a:tabLst>
                <a:tab pos="2508250" algn="l"/>
              </a:tabLst>
            </a:pPr>
            <a:r>
              <a:rPr lang="ja-JP" altLang="en-US" smtClean="0">
                <a:solidFill>
                  <a:schemeClr val="tx1"/>
                </a:solidFill>
              </a:rPr>
              <a:t>発明は必要ない。マネや実践（追試）を</a:t>
            </a:r>
          </a:p>
          <a:p>
            <a:pPr marL="495300" indent="-495300" eaLnBrk="1" hangingPunct="1">
              <a:tabLst>
                <a:tab pos="2508250" algn="l"/>
              </a:tabLst>
            </a:pPr>
            <a:r>
              <a:rPr lang="ja-JP" altLang="en-US" smtClean="0">
                <a:solidFill>
                  <a:schemeClr val="tx1"/>
                </a:solidFill>
              </a:rPr>
              <a:t>足りないのはコストや時間ではない</a:t>
            </a:r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971550" y="33338"/>
            <a:ext cx="75136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2400">
                <a:solidFill>
                  <a:schemeClr val="bg1"/>
                </a:solidFill>
              </a:rPr>
              <a:t>D</a:t>
            </a:r>
            <a:r>
              <a:rPr lang="ja-JP" altLang="en-US" sz="2400">
                <a:solidFill>
                  <a:schemeClr val="bg1"/>
                </a:solidFill>
              </a:rPr>
              <a:t>．最適化のポイント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ea typeface="ＭＳ Ｐゴシック" charset="-128"/>
              </a:rPr>
              <a:t>© 2010 Makoto Shimizu	</a:t>
            </a:r>
            <a:fld id="{C1ED6FEC-4A9D-48EE-A1B3-C7B3B6ACDFDE}" type="slidenum">
              <a:rPr lang="en-US" altLang="ja-JP" smtClean="0">
                <a:ea typeface="ＭＳ Ｐゴシック" charset="-128"/>
              </a:rPr>
              <a:pPr/>
              <a:t>76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問題提起　の答え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9963" y="1484313"/>
            <a:ext cx="7513637" cy="3133725"/>
          </a:xfrm>
        </p:spPr>
        <p:txBody>
          <a:bodyPr/>
          <a:lstStyle/>
          <a:p>
            <a:pPr marL="476250" indent="-419100" eaLnBrk="1" hangingPunct="1">
              <a:buFont typeface="Wingdings" pitchFamily="2" charset="2"/>
              <a:buNone/>
            </a:pPr>
            <a:r>
              <a:rPr lang="ja-JP" altLang="en-US" smtClean="0">
                <a:solidFill>
                  <a:schemeClr val="accent2"/>
                </a:solidFill>
              </a:rPr>
              <a:t>人間中心設計（</a:t>
            </a:r>
            <a:r>
              <a:rPr lang="en-US" altLang="ja-JP" smtClean="0">
                <a:solidFill>
                  <a:schemeClr val="accent2"/>
                </a:solidFill>
              </a:rPr>
              <a:t>HCD</a:t>
            </a:r>
            <a:r>
              <a:rPr lang="ja-JP" altLang="en-US" smtClean="0">
                <a:solidFill>
                  <a:schemeClr val="accent2"/>
                </a:solidFill>
              </a:rPr>
              <a:t>）や情報アーキテクチャ（</a:t>
            </a:r>
            <a:r>
              <a:rPr lang="en-US" altLang="ja-JP" smtClean="0">
                <a:solidFill>
                  <a:schemeClr val="accent2"/>
                </a:solidFill>
              </a:rPr>
              <a:t>IA</a:t>
            </a:r>
            <a:r>
              <a:rPr lang="ja-JP" altLang="en-US" smtClean="0">
                <a:solidFill>
                  <a:schemeClr val="accent2"/>
                </a:solidFill>
              </a:rPr>
              <a:t>）は</a:t>
            </a:r>
            <a:endParaRPr lang="ja-JP" altLang="en-US" smtClean="0">
              <a:latin typeface="Arial Rounded MT Bold" pitchFamily="34" charset="0"/>
            </a:endParaRPr>
          </a:p>
          <a:p>
            <a:pPr marL="1333500" lvl="2" indent="-419100" eaLnBrk="1" hangingPunct="1">
              <a:buFont typeface="Wingdings" pitchFamily="2" charset="2"/>
              <a:buChar char="p"/>
            </a:pPr>
            <a:r>
              <a:rPr lang="ja-JP" altLang="en-US" smtClean="0">
                <a:solidFill>
                  <a:srgbClr val="000000"/>
                </a:solidFill>
              </a:rPr>
              <a:t>時間やお金が余計にかかる？</a:t>
            </a:r>
          </a:p>
          <a:p>
            <a:pPr marL="1333500" lvl="2" indent="-419100" eaLnBrk="1" hangingPunct="1">
              <a:buFont typeface="Wingdings" pitchFamily="2" charset="2"/>
              <a:buChar char="p"/>
            </a:pPr>
            <a:r>
              <a:rPr lang="ja-JP" altLang="en-US" smtClean="0">
                <a:solidFill>
                  <a:srgbClr val="000000"/>
                </a:solidFill>
              </a:rPr>
              <a:t>専門家しかできない？</a:t>
            </a:r>
            <a:endParaRPr lang="en-US" altLang="ja-JP" smtClean="0">
              <a:solidFill>
                <a:srgbClr val="000000"/>
              </a:solidFill>
            </a:endParaRPr>
          </a:p>
          <a:p>
            <a:pPr marL="1333500" lvl="2" indent="-419100" eaLnBrk="1" hangingPunct="1">
              <a:buFont typeface="Wingdings" pitchFamily="2" charset="2"/>
              <a:buChar char="p"/>
            </a:pPr>
            <a:r>
              <a:rPr lang="ja-JP" altLang="en-US" smtClean="0">
                <a:solidFill>
                  <a:srgbClr val="000000"/>
                </a:solidFill>
              </a:rPr>
              <a:t>クライアントの理解が無いと進まない？</a:t>
            </a:r>
          </a:p>
          <a:p>
            <a:pPr marL="1333500" lvl="2" indent="-419100" eaLnBrk="1" hangingPunct="1">
              <a:buFont typeface="Wingdings" pitchFamily="2" charset="2"/>
              <a:buChar char="p"/>
            </a:pPr>
            <a:r>
              <a:rPr lang="ja-JP" altLang="en-US" smtClean="0">
                <a:solidFill>
                  <a:srgbClr val="000000"/>
                </a:solidFill>
              </a:rPr>
              <a:t>ビジネスの都合と相反する？</a:t>
            </a:r>
          </a:p>
          <a:p>
            <a:pPr marL="1333500" lvl="2" indent="-419100" eaLnBrk="1" hangingPunct="1">
              <a:buFont typeface="Wingdings" pitchFamily="2" charset="2"/>
              <a:buChar char="p"/>
            </a:pPr>
            <a:r>
              <a:rPr lang="ja-JP" altLang="en-US" smtClean="0">
                <a:solidFill>
                  <a:srgbClr val="000000"/>
                </a:solidFill>
              </a:rPr>
              <a:t>理想論であって非現実的？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143125" y="4714875"/>
            <a:ext cx="3835400" cy="904875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864000" tIns="180000" rIns="864000" bIns="180000">
            <a:spAutoFit/>
          </a:bodyPr>
          <a:lstStyle/>
          <a:p>
            <a:pPr marL="342900" indent="-342900" algn="ctr" eaLnBrk="0" hangingPunct="0">
              <a:lnSpc>
                <a:spcPct val="110000"/>
              </a:lnSpc>
              <a:spcBef>
                <a:spcPct val="20000"/>
              </a:spcBef>
              <a:buSzPct val="90000"/>
              <a:defRPr/>
            </a:pPr>
            <a:r>
              <a:rPr lang="en-US" altLang="ja-JP" sz="3200" dirty="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</a:t>
            </a:r>
            <a:r>
              <a:rPr lang="ja-JP" altLang="en-US" sz="3200" dirty="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全て ＮＯ</a:t>
            </a:r>
            <a:endParaRPr lang="en-US" altLang="ja-JP" sz="3200" dirty="0">
              <a:solidFill>
                <a:srgbClr val="000000"/>
              </a:solidFill>
              <a:latin typeface="HGP創英角ｺﾞｼｯｸUB" pitchFamily="50" charset="-128"/>
              <a:ea typeface="HGP創英角ｺﾞｼｯｸUB" pitchFamily="50" charset="-128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ea typeface="ＭＳ Ｐゴシック" charset="-128"/>
              </a:rPr>
              <a:t>© 2010 Makoto Shimizu	</a:t>
            </a:r>
            <a:fld id="{2E103E94-AB0E-487D-B7C9-629B978CD9E8}" type="slidenum">
              <a:rPr lang="en-US" altLang="ja-JP" smtClean="0">
                <a:ea typeface="ＭＳ Ｐゴシック" charset="-128"/>
              </a:rPr>
              <a:pPr/>
              <a:t>77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 eaLnBrk="1" hangingPunct="1"/>
            <a:r>
              <a:rPr lang="ja-JP" altLang="en-US" smtClean="0"/>
              <a:t>もっと踏み込もう</a:t>
            </a:r>
          </a:p>
        </p:txBody>
      </p:sp>
      <p:sp>
        <p:nvSpPr>
          <p:cNvPr id="101379" name="Rectangle 4"/>
          <p:cNvSpPr>
            <a:spLocks noChangeArrowheads="1"/>
          </p:cNvSpPr>
          <p:nvPr/>
        </p:nvSpPr>
        <p:spPr bwMode="auto">
          <a:xfrm>
            <a:off x="971550" y="33338"/>
            <a:ext cx="75136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2400">
                <a:solidFill>
                  <a:schemeClr val="bg1"/>
                </a:solidFill>
              </a:rPr>
              <a:t>D</a:t>
            </a:r>
            <a:r>
              <a:rPr lang="ja-JP" altLang="en-US" sz="2400">
                <a:solidFill>
                  <a:schemeClr val="bg1"/>
                </a:solidFill>
              </a:rPr>
              <a:t>．最適化のポイント</a:t>
            </a:r>
          </a:p>
        </p:txBody>
      </p:sp>
      <p:sp>
        <p:nvSpPr>
          <p:cNvPr id="8" name="ホームベース 7"/>
          <p:cNvSpPr/>
          <p:nvPr/>
        </p:nvSpPr>
        <p:spPr>
          <a:xfrm>
            <a:off x="642938" y="2928938"/>
            <a:ext cx="1428750" cy="714375"/>
          </a:xfrm>
          <a:prstGeom prst="homePlate">
            <a:avLst>
              <a:gd name="adj" fmla="val 4324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600" dirty="0"/>
              <a:t>知る</a:t>
            </a:r>
          </a:p>
        </p:txBody>
      </p:sp>
      <p:sp>
        <p:nvSpPr>
          <p:cNvPr id="9" name="ホームベース 8"/>
          <p:cNvSpPr/>
          <p:nvPr/>
        </p:nvSpPr>
        <p:spPr>
          <a:xfrm>
            <a:off x="2214563" y="2643188"/>
            <a:ext cx="2571750" cy="1000125"/>
          </a:xfrm>
          <a:prstGeom prst="homePlate">
            <a:avLst>
              <a:gd name="adj" fmla="val 43249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600" dirty="0"/>
              <a:t>やってみる</a:t>
            </a:r>
          </a:p>
        </p:txBody>
      </p:sp>
      <p:sp>
        <p:nvSpPr>
          <p:cNvPr id="10" name="ホームベース 9"/>
          <p:cNvSpPr/>
          <p:nvPr/>
        </p:nvSpPr>
        <p:spPr>
          <a:xfrm>
            <a:off x="4929188" y="2286000"/>
            <a:ext cx="2000250" cy="1357313"/>
          </a:xfrm>
          <a:prstGeom prst="homePlate">
            <a:avLst>
              <a:gd name="adj" fmla="val 3362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600" dirty="0"/>
              <a:t>抽象化</a:t>
            </a:r>
          </a:p>
        </p:txBody>
      </p:sp>
      <p:sp>
        <p:nvSpPr>
          <p:cNvPr id="11" name="ホームベース 10"/>
          <p:cNvSpPr/>
          <p:nvPr/>
        </p:nvSpPr>
        <p:spPr>
          <a:xfrm>
            <a:off x="7072313" y="1714500"/>
            <a:ext cx="1571625" cy="1928813"/>
          </a:xfrm>
          <a:prstGeom prst="homePlate">
            <a:avLst>
              <a:gd name="adj" fmla="val 3563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3600" dirty="0"/>
              <a:t>応用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786063" y="4000500"/>
            <a:ext cx="3192462" cy="144145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252000" tIns="180000" rIns="252000" bIns="180000">
            <a:spAutoFit/>
          </a:bodyPr>
          <a:lstStyle/>
          <a:p>
            <a:pPr marL="269875" indent="-269875">
              <a:spcBef>
                <a:spcPct val="50000"/>
              </a:spcBef>
              <a:buSzPct val="75000"/>
              <a:buFont typeface="Wingdings" pitchFamily="2" charset="2"/>
              <a:buChar char="l"/>
              <a:defRPr/>
            </a:pPr>
            <a:r>
              <a:rPr lang="ja-JP" altLang="en-US" sz="2800" dirty="0">
                <a:latin typeface="+mn-ea"/>
                <a:ea typeface="+mn-ea"/>
              </a:rPr>
              <a:t>具体から抽象へ</a:t>
            </a:r>
            <a:endParaRPr lang="en-US" altLang="ja-JP" sz="2800" dirty="0">
              <a:latin typeface="+mn-ea"/>
              <a:ea typeface="+mn-ea"/>
            </a:endParaRPr>
          </a:p>
          <a:p>
            <a:pPr marL="269875" indent="-269875">
              <a:spcBef>
                <a:spcPct val="50000"/>
              </a:spcBef>
              <a:buSzPct val="75000"/>
              <a:buFont typeface="Wingdings" pitchFamily="2" charset="2"/>
              <a:buChar char="l"/>
              <a:defRPr/>
            </a:pPr>
            <a:r>
              <a:rPr lang="ja-JP" altLang="en-US" sz="2800" dirty="0">
                <a:latin typeface="+mn-ea"/>
                <a:ea typeface="+mn-ea"/>
              </a:rPr>
              <a:t>抽象から具体へ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ea typeface="ＭＳ Ｐゴシック" charset="-128"/>
              </a:rPr>
              <a:t>© 2010 Makoto Shimizu	</a:t>
            </a:r>
            <a:fld id="{AB073AAD-BA1D-480A-9C81-9E5E36188181}" type="slidenum">
              <a:rPr lang="en-US" altLang="ja-JP" smtClean="0">
                <a:ea typeface="ＭＳ Ｐゴシック" charset="-128"/>
              </a:rPr>
              <a:pPr/>
              <a:t>78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改善しないと下落する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9963" y="1457325"/>
            <a:ext cx="7513637" cy="4392613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ja-JP" altLang="en-US" smtClean="0"/>
              <a:t>時々リニューアル、そして下がり続ける</a:t>
            </a:r>
          </a:p>
          <a:p>
            <a:pPr eaLnBrk="1" hangingPunct="1">
              <a:lnSpc>
                <a:spcPct val="100000"/>
              </a:lnSpc>
            </a:pPr>
            <a:r>
              <a:rPr lang="ja-JP" altLang="en-US" smtClean="0"/>
              <a:t>思いつきで改善できるのは最初だけ</a:t>
            </a:r>
            <a:endParaRPr lang="en-US" altLang="ja-JP" smtClean="0"/>
          </a:p>
        </p:txBody>
      </p:sp>
      <p:sp>
        <p:nvSpPr>
          <p:cNvPr id="102404" name="Line 4"/>
          <p:cNvSpPr>
            <a:spLocks noChangeShapeType="1"/>
          </p:cNvSpPr>
          <p:nvPr/>
        </p:nvSpPr>
        <p:spPr bwMode="auto">
          <a:xfrm>
            <a:off x="1731963" y="2954338"/>
            <a:ext cx="0" cy="2851150"/>
          </a:xfrm>
          <a:prstGeom prst="line">
            <a:avLst/>
          </a:prstGeom>
          <a:noFill/>
          <a:ln w="22225">
            <a:solidFill>
              <a:schemeClr val="accent2"/>
            </a:solidFill>
            <a:round/>
            <a:headEnd type="none" w="lg" len="lg"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405" name="Line 5"/>
          <p:cNvSpPr>
            <a:spLocks noChangeShapeType="1"/>
          </p:cNvSpPr>
          <p:nvPr/>
        </p:nvSpPr>
        <p:spPr bwMode="auto">
          <a:xfrm>
            <a:off x="1731963" y="5805488"/>
            <a:ext cx="4648200" cy="0"/>
          </a:xfrm>
          <a:prstGeom prst="line">
            <a:avLst/>
          </a:prstGeom>
          <a:noFill/>
          <a:ln w="22225">
            <a:solidFill>
              <a:schemeClr val="accent2"/>
            </a:solidFill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2406" name="Rectangle 6"/>
          <p:cNvSpPr>
            <a:spLocks noChangeArrowheads="1"/>
          </p:cNvSpPr>
          <p:nvPr/>
        </p:nvSpPr>
        <p:spPr bwMode="auto">
          <a:xfrm>
            <a:off x="3276600" y="5829300"/>
            <a:ext cx="312578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eaLnBrk="0" hangingPunct="0"/>
            <a:r>
              <a:rPr kumimoji="0" lang="ja-JP" altLang="en-US" sz="2400" b="1">
                <a:solidFill>
                  <a:schemeClr val="hlink"/>
                </a:solidFill>
              </a:rPr>
              <a:t>時間</a:t>
            </a:r>
          </a:p>
        </p:txBody>
      </p:sp>
      <p:sp>
        <p:nvSpPr>
          <p:cNvPr id="102407" name="Rectangle 7"/>
          <p:cNvSpPr>
            <a:spLocks noChangeArrowheads="1"/>
          </p:cNvSpPr>
          <p:nvPr/>
        </p:nvSpPr>
        <p:spPr bwMode="auto">
          <a:xfrm rot="-5400000">
            <a:off x="69056" y="4231482"/>
            <a:ext cx="2600325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eaLnBrk="0" hangingPunct="0"/>
            <a:r>
              <a:rPr kumimoji="0" lang="ja-JP" altLang="en-US" sz="2400" b="1">
                <a:solidFill>
                  <a:schemeClr val="hlink"/>
                </a:solidFill>
              </a:rPr>
              <a:t>効果</a:t>
            </a:r>
          </a:p>
        </p:txBody>
      </p:sp>
      <p:sp>
        <p:nvSpPr>
          <p:cNvPr id="102408" name="Freeform 9"/>
          <p:cNvSpPr>
            <a:spLocks/>
          </p:cNvSpPr>
          <p:nvPr/>
        </p:nvSpPr>
        <p:spPr bwMode="auto">
          <a:xfrm>
            <a:off x="1720850" y="4516438"/>
            <a:ext cx="2493963" cy="1263650"/>
          </a:xfrm>
          <a:custGeom>
            <a:avLst/>
            <a:gdLst>
              <a:gd name="T0" fmla="*/ 0 w 10000"/>
              <a:gd name="T1" fmla="*/ 1263419 h 10403"/>
              <a:gd name="T2" fmla="*/ 815526 w 10000"/>
              <a:gd name="T3" fmla="*/ 390575 h 10403"/>
              <a:gd name="T4" fmla="*/ 1656490 w 10000"/>
              <a:gd name="T5" fmla="*/ 81006 h 10403"/>
              <a:gd name="T6" fmla="*/ 2493963 w 10000"/>
              <a:gd name="T7" fmla="*/ 198324 h 1040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0" h="10403">
                <a:moveTo>
                  <a:pt x="0" y="10403"/>
                </a:moveTo>
                <a:cubicBezTo>
                  <a:pt x="546" y="9202"/>
                  <a:pt x="1605" y="5065"/>
                  <a:pt x="3270" y="3216"/>
                </a:cubicBezTo>
                <a:cubicBezTo>
                  <a:pt x="4375" y="1597"/>
                  <a:pt x="5520" y="931"/>
                  <a:pt x="6642" y="667"/>
                </a:cubicBezTo>
                <a:cubicBezTo>
                  <a:pt x="8207" y="0"/>
                  <a:pt x="9440" y="1862"/>
                  <a:pt x="10000" y="1633"/>
                </a:cubicBezTo>
              </a:path>
            </a:pathLst>
          </a:custGeom>
          <a:noFill/>
          <a:ln w="57150">
            <a:solidFill>
              <a:srgbClr val="000099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409" name="Text Box 12"/>
          <p:cNvSpPr txBox="1">
            <a:spLocks noChangeArrowheads="1"/>
          </p:cNvSpPr>
          <p:nvPr/>
        </p:nvSpPr>
        <p:spPr bwMode="auto">
          <a:xfrm>
            <a:off x="4714875" y="4572000"/>
            <a:ext cx="17668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ja-JP" altLang="en-US" sz="2200" b="1">
                <a:solidFill>
                  <a:srgbClr val="000099"/>
                </a:solidFill>
              </a:rPr>
              <a:t>効果が</a:t>
            </a:r>
            <a:r>
              <a:rPr kumimoji="0" lang="en-US" altLang="ja-JP" sz="2200" b="1">
                <a:solidFill>
                  <a:srgbClr val="000099"/>
                </a:solidFill>
              </a:rPr>
              <a:t/>
            </a:r>
            <a:br>
              <a:rPr kumimoji="0" lang="en-US" altLang="ja-JP" sz="2200" b="1">
                <a:solidFill>
                  <a:srgbClr val="000099"/>
                </a:solidFill>
              </a:rPr>
            </a:br>
            <a:r>
              <a:rPr kumimoji="0" lang="ja-JP" altLang="en-US" sz="2200" b="1">
                <a:solidFill>
                  <a:srgbClr val="000099"/>
                </a:solidFill>
              </a:rPr>
              <a:t>落ちていく</a:t>
            </a:r>
            <a:endParaRPr kumimoji="0" lang="en-US" altLang="ja-JP" sz="2200" b="1">
              <a:solidFill>
                <a:srgbClr val="000099"/>
              </a:solidFill>
            </a:endParaRPr>
          </a:p>
        </p:txBody>
      </p:sp>
      <p:sp>
        <p:nvSpPr>
          <p:cNvPr id="102410" name="Rectangle 4"/>
          <p:cNvSpPr>
            <a:spLocks noChangeArrowheads="1"/>
          </p:cNvSpPr>
          <p:nvPr/>
        </p:nvSpPr>
        <p:spPr bwMode="auto">
          <a:xfrm>
            <a:off x="971550" y="33338"/>
            <a:ext cx="75136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2400">
                <a:solidFill>
                  <a:schemeClr val="bg1"/>
                </a:solidFill>
              </a:rPr>
              <a:t>D</a:t>
            </a:r>
            <a:r>
              <a:rPr lang="ja-JP" altLang="en-US" sz="2400">
                <a:solidFill>
                  <a:schemeClr val="bg1"/>
                </a:solidFill>
              </a:rPr>
              <a:t>．最適化のポイント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ea typeface="ＭＳ Ｐゴシック" charset="-128"/>
              </a:rPr>
              <a:t>© 2010 Makoto Shimizu	</a:t>
            </a:r>
            <a:fld id="{2F5C2494-5201-46B4-9443-24D575386354}" type="slidenum">
              <a:rPr lang="en-US" altLang="ja-JP" smtClean="0">
                <a:ea typeface="ＭＳ Ｐゴシック" charset="-128"/>
              </a:rPr>
              <a:pPr/>
              <a:t>79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コンテンツとノウハウを貯めて勝つ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9963" y="1457325"/>
            <a:ext cx="7513637" cy="4392613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ja-JP" altLang="en-US" smtClean="0"/>
              <a:t>蓄積こそが圧倒的な優位性につながる</a:t>
            </a:r>
          </a:p>
          <a:p>
            <a:pPr lvl="1" eaLnBrk="1" hangingPunct="1">
              <a:lnSpc>
                <a:spcPct val="100000"/>
              </a:lnSpc>
            </a:pPr>
            <a:r>
              <a:rPr lang="ja-JP" altLang="en-US" smtClean="0"/>
              <a:t>工夫と改善を繰り返し、ノウハウを貯める</a:t>
            </a:r>
          </a:p>
          <a:p>
            <a:pPr lvl="1" eaLnBrk="1" hangingPunct="1">
              <a:lnSpc>
                <a:spcPct val="100000"/>
              </a:lnSpc>
            </a:pPr>
            <a:r>
              <a:rPr lang="ja-JP" altLang="en-US" smtClean="0"/>
              <a:t>コンテンツを貯めて最大活用する</a:t>
            </a:r>
          </a:p>
        </p:txBody>
      </p:sp>
      <p:sp>
        <p:nvSpPr>
          <p:cNvPr id="103428" name="Line 4"/>
          <p:cNvSpPr>
            <a:spLocks noChangeShapeType="1"/>
          </p:cNvSpPr>
          <p:nvPr/>
        </p:nvSpPr>
        <p:spPr bwMode="auto">
          <a:xfrm>
            <a:off x="1731963" y="2954338"/>
            <a:ext cx="0" cy="2851150"/>
          </a:xfrm>
          <a:prstGeom prst="line">
            <a:avLst/>
          </a:prstGeom>
          <a:noFill/>
          <a:ln w="22225">
            <a:solidFill>
              <a:schemeClr val="accent2"/>
            </a:solidFill>
            <a:round/>
            <a:headEnd type="none" w="lg" len="lg"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429" name="Line 5"/>
          <p:cNvSpPr>
            <a:spLocks noChangeShapeType="1"/>
          </p:cNvSpPr>
          <p:nvPr/>
        </p:nvSpPr>
        <p:spPr bwMode="auto">
          <a:xfrm>
            <a:off x="1731963" y="5805488"/>
            <a:ext cx="4648200" cy="0"/>
          </a:xfrm>
          <a:prstGeom prst="line">
            <a:avLst/>
          </a:prstGeom>
          <a:noFill/>
          <a:ln w="22225">
            <a:solidFill>
              <a:schemeClr val="accent2"/>
            </a:solidFill>
            <a:round/>
            <a:headEnd type="none" w="lg" len="lg"/>
            <a:tailEnd type="none" w="lg" len="lg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3430" name="Rectangle 6"/>
          <p:cNvSpPr>
            <a:spLocks noChangeArrowheads="1"/>
          </p:cNvSpPr>
          <p:nvPr/>
        </p:nvSpPr>
        <p:spPr bwMode="auto">
          <a:xfrm>
            <a:off x="3276600" y="5829300"/>
            <a:ext cx="312578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eaLnBrk="0" hangingPunct="0"/>
            <a:r>
              <a:rPr kumimoji="0" lang="ja-JP" altLang="en-US" sz="2400" b="1">
                <a:solidFill>
                  <a:schemeClr val="hlink"/>
                </a:solidFill>
              </a:rPr>
              <a:t>時間</a:t>
            </a:r>
          </a:p>
        </p:txBody>
      </p:sp>
      <p:sp>
        <p:nvSpPr>
          <p:cNvPr id="103431" name="Rectangle 7"/>
          <p:cNvSpPr>
            <a:spLocks noChangeArrowheads="1"/>
          </p:cNvSpPr>
          <p:nvPr/>
        </p:nvSpPr>
        <p:spPr bwMode="auto">
          <a:xfrm rot="-5400000">
            <a:off x="69056" y="4231482"/>
            <a:ext cx="2600325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eaLnBrk="0" hangingPunct="0"/>
            <a:r>
              <a:rPr kumimoji="0" lang="ja-JP" altLang="en-US" sz="2400" b="1">
                <a:solidFill>
                  <a:schemeClr val="hlink"/>
                </a:solidFill>
              </a:rPr>
              <a:t>効果</a:t>
            </a:r>
          </a:p>
        </p:txBody>
      </p:sp>
      <p:sp>
        <p:nvSpPr>
          <p:cNvPr id="65548" name="AutoShape 10"/>
          <p:cNvSpPr>
            <a:spLocks noChangeArrowheads="1"/>
          </p:cNvSpPr>
          <p:nvPr/>
        </p:nvSpPr>
        <p:spPr bwMode="auto">
          <a:xfrm>
            <a:off x="6357938" y="3071813"/>
            <a:ext cx="1785937" cy="1049337"/>
          </a:xfrm>
          <a:prstGeom prst="wedgeRoundRectCallout">
            <a:avLst>
              <a:gd name="adj1" fmla="val -61412"/>
              <a:gd name="adj2" fmla="val -11306"/>
              <a:gd name="adj3" fmla="val 16667"/>
            </a:avLst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800" tIns="36000" rIns="18000" bIns="50400">
            <a:spAutoFit/>
          </a:bodyPr>
          <a:lstStyle/>
          <a:p>
            <a:pPr marL="88900" indent="-88900" eaLnBrk="0" hangingPunct="0">
              <a:defRPr/>
            </a:pPr>
            <a:r>
              <a:rPr kumimoji="0" lang="ja-JP" altLang="en-US" sz="2800" dirty="0">
                <a:latin typeface="+mn-ea"/>
                <a:ea typeface="+mn-ea"/>
              </a:rPr>
              <a:t>圧倒的な</a:t>
            </a:r>
            <a:r>
              <a:rPr kumimoji="0" lang="en-US" altLang="ja-JP" sz="2800" dirty="0">
                <a:latin typeface="+mn-ea"/>
                <a:ea typeface="+mn-ea"/>
              </a:rPr>
              <a:t/>
            </a:r>
            <a:br>
              <a:rPr kumimoji="0" lang="en-US" altLang="ja-JP" sz="2800" dirty="0">
                <a:latin typeface="+mn-ea"/>
                <a:ea typeface="+mn-ea"/>
              </a:rPr>
            </a:br>
            <a:r>
              <a:rPr kumimoji="0" lang="ja-JP" altLang="en-US" sz="2800" dirty="0">
                <a:latin typeface="+mn-ea"/>
                <a:ea typeface="+mn-ea"/>
              </a:rPr>
              <a:t>優位性に</a:t>
            </a:r>
            <a:endParaRPr kumimoji="0" lang="ja-JP" altLang="en-US" sz="2800" dirty="0">
              <a:latin typeface="+mn-ea"/>
              <a:ea typeface="+mn-ea"/>
            </a:endParaRPr>
          </a:p>
        </p:txBody>
      </p:sp>
      <p:sp>
        <p:nvSpPr>
          <p:cNvPr id="103433" name="Freeform 9"/>
          <p:cNvSpPr>
            <a:spLocks/>
          </p:cNvSpPr>
          <p:nvPr/>
        </p:nvSpPr>
        <p:spPr bwMode="auto">
          <a:xfrm>
            <a:off x="1720850" y="4643438"/>
            <a:ext cx="1350963" cy="779462"/>
          </a:xfrm>
          <a:custGeom>
            <a:avLst/>
            <a:gdLst>
              <a:gd name="T0" fmla="*/ 0 w 2841"/>
              <a:gd name="T1" fmla="*/ 2147483647 h 976"/>
              <a:gd name="T2" fmla="*/ 2147483647 w 2841"/>
              <a:gd name="T3" fmla="*/ 2147483647 h 976"/>
              <a:gd name="T4" fmla="*/ 2147483647 w 2841"/>
              <a:gd name="T5" fmla="*/ 2147483647 h 976"/>
              <a:gd name="T6" fmla="*/ 2147483647 w 2841"/>
              <a:gd name="T7" fmla="*/ 2147483647 h 976"/>
              <a:gd name="T8" fmla="*/ 0 60000 65536"/>
              <a:gd name="T9" fmla="*/ 0 60000 65536"/>
              <a:gd name="T10" fmla="*/ 0 60000 65536"/>
              <a:gd name="T11" fmla="*/ 0 60000 65536"/>
              <a:gd name="T12" fmla="*/ 0 w 2841"/>
              <a:gd name="T13" fmla="*/ 0 h 976"/>
              <a:gd name="T14" fmla="*/ 2841 w 2841"/>
              <a:gd name="T15" fmla="*/ 976 h 9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41" h="976">
                <a:moveTo>
                  <a:pt x="0" y="976"/>
                </a:moveTo>
                <a:cubicBezTo>
                  <a:pt x="155" y="861"/>
                  <a:pt x="456" y="465"/>
                  <a:pt x="929" y="288"/>
                </a:cubicBezTo>
                <a:cubicBezTo>
                  <a:pt x="1243" y="133"/>
                  <a:pt x="1568" y="88"/>
                  <a:pt x="1887" y="44"/>
                </a:cubicBezTo>
                <a:cubicBezTo>
                  <a:pt x="2206" y="0"/>
                  <a:pt x="2682" y="46"/>
                  <a:pt x="2841" y="24"/>
                </a:cubicBezTo>
              </a:path>
            </a:pathLst>
          </a:custGeom>
          <a:noFill/>
          <a:ln w="57150">
            <a:solidFill>
              <a:srgbClr val="000099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3434" name="Freeform 9"/>
          <p:cNvSpPr>
            <a:spLocks/>
          </p:cNvSpPr>
          <p:nvPr/>
        </p:nvSpPr>
        <p:spPr bwMode="auto">
          <a:xfrm>
            <a:off x="3000375" y="3929063"/>
            <a:ext cx="1350963" cy="779462"/>
          </a:xfrm>
          <a:custGeom>
            <a:avLst/>
            <a:gdLst>
              <a:gd name="T0" fmla="*/ 0 w 2841"/>
              <a:gd name="T1" fmla="*/ 2147483647 h 976"/>
              <a:gd name="T2" fmla="*/ 2147483647 w 2841"/>
              <a:gd name="T3" fmla="*/ 2147483647 h 976"/>
              <a:gd name="T4" fmla="*/ 2147483647 w 2841"/>
              <a:gd name="T5" fmla="*/ 2147483647 h 976"/>
              <a:gd name="T6" fmla="*/ 2147483647 w 2841"/>
              <a:gd name="T7" fmla="*/ 2147483647 h 976"/>
              <a:gd name="T8" fmla="*/ 0 60000 65536"/>
              <a:gd name="T9" fmla="*/ 0 60000 65536"/>
              <a:gd name="T10" fmla="*/ 0 60000 65536"/>
              <a:gd name="T11" fmla="*/ 0 60000 65536"/>
              <a:gd name="T12" fmla="*/ 0 w 2841"/>
              <a:gd name="T13" fmla="*/ 0 h 976"/>
              <a:gd name="T14" fmla="*/ 2841 w 2841"/>
              <a:gd name="T15" fmla="*/ 976 h 9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41" h="976">
                <a:moveTo>
                  <a:pt x="0" y="976"/>
                </a:moveTo>
                <a:cubicBezTo>
                  <a:pt x="155" y="861"/>
                  <a:pt x="456" y="465"/>
                  <a:pt x="929" y="288"/>
                </a:cubicBezTo>
                <a:cubicBezTo>
                  <a:pt x="1243" y="133"/>
                  <a:pt x="1568" y="88"/>
                  <a:pt x="1887" y="44"/>
                </a:cubicBezTo>
                <a:cubicBezTo>
                  <a:pt x="2206" y="0"/>
                  <a:pt x="2682" y="46"/>
                  <a:pt x="2841" y="24"/>
                </a:cubicBezTo>
              </a:path>
            </a:pathLst>
          </a:custGeom>
          <a:noFill/>
          <a:ln w="57150">
            <a:solidFill>
              <a:srgbClr val="000099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3435" name="Freeform 9"/>
          <p:cNvSpPr>
            <a:spLocks/>
          </p:cNvSpPr>
          <p:nvPr/>
        </p:nvSpPr>
        <p:spPr bwMode="auto">
          <a:xfrm>
            <a:off x="4214813" y="3214688"/>
            <a:ext cx="1350962" cy="779462"/>
          </a:xfrm>
          <a:custGeom>
            <a:avLst/>
            <a:gdLst>
              <a:gd name="T0" fmla="*/ 0 w 2841"/>
              <a:gd name="T1" fmla="*/ 2147483647 h 976"/>
              <a:gd name="T2" fmla="*/ 2147483647 w 2841"/>
              <a:gd name="T3" fmla="*/ 2147483647 h 976"/>
              <a:gd name="T4" fmla="*/ 2147483647 w 2841"/>
              <a:gd name="T5" fmla="*/ 2147483647 h 976"/>
              <a:gd name="T6" fmla="*/ 2147483647 w 2841"/>
              <a:gd name="T7" fmla="*/ 2147483647 h 976"/>
              <a:gd name="T8" fmla="*/ 0 60000 65536"/>
              <a:gd name="T9" fmla="*/ 0 60000 65536"/>
              <a:gd name="T10" fmla="*/ 0 60000 65536"/>
              <a:gd name="T11" fmla="*/ 0 60000 65536"/>
              <a:gd name="T12" fmla="*/ 0 w 2841"/>
              <a:gd name="T13" fmla="*/ 0 h 976"/>
              <a:gd name="T14" fmla="*/ 2841 w 2841"/>
              <a:gd name="T15" fmla="*/ 976 h 9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41" h="976">
                <a:moveTo>
                  <a:pt x="0" y="976"/>
                </a:moveTo>
                <a:cubicBezTo>
                  <a:pt x="155" y="861"/>
                  <a:pt x="456" y="465"/>
                  <a:pt x="929" y="288"/>
                </a:cubicBezTo>
                <a:cubicBezTo>
                  <a:pt x="1243" y="133"/>
                  <a:pt x="1568" y="88"/>
                  <a:pt x="1887" y="44"/>
                </a:cubicBezTo>
                <a:cubicBezTo>
                  <a:pt x="2206" y="0"/>
                  <a:pt x="2682" y="46"/>
                  <a:pt x="2841" y="24"/>
                </a:cubicBezTo>
              </a:path>
            </a:pathLst>
          </a:custGeom>
          <a:noFill/>
          <a:ln w="57150">
            <a:solidFill>
              <a:srgbClr val="000099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3436" name="Rectangle 4"/>
          <p:cNvSpPr>
            <a:spLocks noChangeArrowheads="1"/>
          </p:cNvSpPr>
          <p:nvPr/>
        </p:nvSpPr>
        <p:spPr bwMode="auto">
          <a:xfrm>
            <a:off x="971550" y="33338"/>
            <a:ext cx="75136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2400">
                <a:solidFill>
                  <a:schemeClr val="bg1"/>
                </a:solidFill>
              </a:rPr>
              <a:t>D</a:t>
            </a:r>
            <a:r>
              <a:rPr lang="ja-JP" altLang="en-US" sz="2400">
                <a:solidFill>
                  <a:schemeClr val="bg1"/>
                </a:solidFill>
              </a:rPr>
              <a:t>．最適化のポイント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ea typeface="ＭＳ Ｐゴシック" charset="-128"/>
              </a:rPr>
              <a:t>© 2010 Makoto Shimizu	</a:t>
            </a:r>
            <a:fld id="{676CC596-C2E3-4DC4-831B-8C9A30DAB40A}" type="slidenum">
              <a:rPr lang="en-US" altLang="ja-JP" smtClean="0">
                <a:ea typeface="ＭＳ Ｐゴシック" charset="-128"/>
              </a:rPr>
              <a:pPr/>
              <a:t>8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１．機能・コンテンツ：洗い出し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9963" y="1457325"/>
            <a:ext cx="7513637" cy="3413125"/>
          </a:xfrm>
        </p:spPr>
        <p:txBody>
          <a:bodyPr/>
          <a:lstStyle/>
          <a:p>
            <a:pPr marL="552450" indent="-495300" eaLnBrk="1" hangingPunct="1">
              <a:tabLst>
                <a:tab pos="2508250" algn="l"/>
              </a:tabLst>
              <a:defRPr/>
            </a:pPr>
            <a:r>
              <a:rPr lang="ja-JP" altLang="en-US" dirty="0" smtClean="0">
                <a:solidFill>
                  <a:schemeClr val="accent2"/>
                </a:solidFill>
                <a:latin typeface="+mn-ea"/>
              </a:rPr>
              <a:t>目的のため、どんなコンテンツや機能が必要？</a:t>
            </a:r>
          </a:p>
          <a:p>
            <a:pPr marL="952500" lvl="1" indent="-495300" eaLnBrk="1" hangingPunct="1">
              <a:tabLst>
                <a:tab pos="2508250" algn="l"/>
              </a:tabLst>
              <a:defRPr/>
            </a:pPr>
            <a:r>
              <a:rPr lang="ja-JP" altLang="en-US" sz="2400" b="1" dirty="0" smtClean="0"/>
              <a:t>お知らせ</a:t>
            </a:r>
            <a:r>
              <a:rPr lang="en-US" altLang="ja-JP" sz="2400" b="1" dirty="0" smtClean="0"/>
              <a:t>	</a:t>
            </a:r>
            <a:r>
              <a:rPr lang="ja-JP" altLang="en-US" sz="2400" b="1" dirty="0" smtClean="0">
                <a:solidFill>
                  <a:schemeClr val="bg2"/>
                </a:solidFill>
              </a:rPr>
              <a:t>：</a:t>
            </a:r>
            <a:r>
              <a:rPr lang="ja-JP" altLang="en-US" sz="2400" dirty="0" smtClean="0">
                <a:solidFill>
                  <a:schemeClr val="bg2"/>
                </a:solidFill>
              </a:rPr>
              <a:t>更新内容、執筆や講演のお知らせ</a:t>
            </a:r>
          </a:p>
          <a:p>
            <a:pPr marL="952500" lvl="1" indent="-495300" eaLnBrk="1" hangingPunct="1">
              <a:tabLst>
                <a:tab pos="2508250" algn="l"/>
              </a:tabLst>
              <a:defRPr/>
            </a:pPr>
            <a:r>
              <a:rPr lang="ja-JP" altLang="en-US" sz="2400" b="1" dirty="0" smtClean="0"/>
              <a:t>ブログ記事</a:t>
            </a:r>
            <a:r>
              <a:rPr lang="en-US" altLang="ja-JP" sz="2400" b="1" dirty="0" smtClean="0"/>
              <a:t>	</a:t>
            </a:r>
            <a:r>
              <a:rPr lang="ja-JP" altLang="en-US" sz="2400" b="1" dirty="0" smtClean="0">
                <a:solidFill>
                  <a:schemeClr val="bg2"/>
                </a:solidFill>
              </a:rPr>
              <a:t>：</a:t>
            </a:r>
            <a:r>
              <a:rPr lang="ja-JP" altLang="en-US" sz="2400" dirty="0" smtClean="0">
                <a:solidFill>
                  <a:schemeClr val="bg2"/>
                </a:solidFill>
              </a:rPr>
              <a:t>軽い外部情報とコメント</a:t>
            </a:r>
          </a:p>
          <a:p>
            <a:pPr marL="952500" lvl="1" indent="-495300" eaLnBrk="1" hangingPunct="1">
              <a:tabLst>
                <a:tab pos="2508250" algn="l"/>
              </a:tabLst>
              <a:defRPr/>
            </a:pPr>
            <a:r>
              <a:rPr lang="ja-JP" altLang="en-US" sz="2400" b="1" dirty="0" smtClean="0"/>
              <a:t>実践メモ</a:t>
            </a:r>
            <a:r>
              <a:rPr lang="en-US" altLang="ja-JP" sz="2400" b="1" dirty="0" smtClean="0"/>
              <a:t>	</a:t>
            </a:r>
            <a:r>
              <a:rPr lang="ja-JP" altLang="en-US" sz="2400" b="1" dirty="0" smtClean="0">
                <a:solidFill>
                  <a:schemeClr val="bg2"/>
                </a:solidFill>
              </a:rPr>
              <a:t>：</a:t>
            </a:r>
            <a:r>
              <a:rPr lang="ja-JP" altLang="en-US" sz="2400" dirty="0" smtClean="0">
                <a:solidFill>
                  <a:schemeClr val="bg2"/>
                </a:solidFill>
              </a:rPr>
              <a:t>プロジェクト別</a:t>
            </a:r>
          </a:p>
          <a:p>
            <a:pPr marL="952500" lvl="1" indent="-495300" eaLnBrk="1" hangingPunct="1">
              <a:tabLst>
                <a:tab pos="2508250" algn="l"/>
              </a:tabLst>
              <a:defRPr/>
            </a:pPr>
            <a:r>
              <a:rPr lang="ja-JP" altLang="en-US" sz="2400" b="1" dirty="0" smtClean="0"/>
              <a:t>講演の記録</a:t>
            </a:r>
            <a:r>
              <a:rPr lang="en-US" altLang="ja-JP" sz="2400" b="1" dirty="0" smtClean="0"/>
              <a:t>	</a:t>
            </a:r>
            <a:r>
              <a:rPr lang="ja-JP" altLang="en-US" sz="2400" b="1" dirty="0" smtClean="0">
                <a:solidFill>
                  <a:schemeClr val="bg2"/>
                </a:solidFill>
              </a:rPr>
              <a:t>：</a:t>
            </a:r>
            <a:r>
              <a:rPr lang="ja-JP" altLang="en-US" sz="2400" dirty="0" smtClean="0">
                <a:solidFill>
                  <a:schemeClr val="bg2"/>
                </a:solidFill>
              </a:rPr>
              <a:t>概要・リンク・ダウンロード</a:t>
            </a:r>
            <a:endParaRPr lang="en-US" altLang="ja-JP" sz="2400" b="1" dirty="0" smtClean="0"/>
          </a:p>
          <a:p>
            <a:pPr marL="952500" lvl="1" indent="-495300" eaLnBrk="1" hangingPunct="1">
              <a:tabLst>
                <a:tab pos="2508250" algn="l"/>
              </a:tabLst>
              <a:defRPr/>
            </a:pPr>
            <a:r>
              <a:rPr lang="ja-JP" altLang="en-US" sz="2400" b="1" dirty="0" smtClean="0"/>
              <a:t>執筆の記録</a:t>
            </a:r>
            <a:r>
              <a:rPr lang="en-US" altLang="ja-JP" sz="2400" b="1" dirty="0" smtClean="0"/>
              <a:t>	</a:t>
            </a:r>
            <a:r>
              <a:rPr lang="ja-JP" altLang="en-US" sz="2400" b="1" dirty="0" smtClean="0">
                <a:solidFill>
                  <a:schemeClr val="bg2"/>
                </a:solidFill>
              </a:rPr>
              <a:t>：</a:t>
            </a:r>
            <a:r>
              <a:rPr lang="ja-JP" altLang="en-US" sz="2400" dirty="0" smtClean="0">
                <a:solidFill>
                  <a:schemeClr val="bg2"/>
                </a:solidFill>
              </a:rPr>
              <a:t>概要・リンク・補足</a:t>
            </a:r>
          </a:p>
          <a:p>
            <a:pPr marL="952500" lvl="1" indent="-495300" eaLnBrk="1" hangingPunct="1">
              <a:tabLst>
                <a:tab pos="2508250" algn="l"/>
              </a:tabLst>
              <a:defRPr/>
            </a:pPr>
            <a:r>
              <a:rPr lang="ja-JP" altLang="en-US" sz="2400" b="1" dirty="0" smtClean="0"/>
              <a:t>サイト説明</a:t>
            </a:r>
            <a:r>
              <a:rPr lang="en-US" altLang="ja-JP" sz="2400" b="1" dirty="0" smtClean="0"/>
              <a:t>	</a:t>
            </a:r>
            <a:r>
              <a:rPr lang="ja-JP" altLang="en-US" sz="2400" dirty="0" smtClean="0">
                <a:solidFill>
                  <a:schemeClr val="bg2"/>
                </a:solidFill>
              </a:rPr>
              <a:t>：趣旨・管理人・お問合せ・リンク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971550" y="33338"/>
            <a:ext cx="75136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2400">
                <a:solidFill>
                  <a:schemeClr val="bg1"/>
                </a:solidFill>
              </a:rPr>
              <a:t>B</a:t>
            </a:r>
            <a:r>
              <a:rPr lang="ja-JP" altLang="en-US" sz="2400">
                <a:solidFill>
                  <a:schemeClr val="bg1"/>
                </a:solidFill>
              </a:rPr>
              <a:t>．事例：仮説に基づく設計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ea typeface="ＭＳ Ｐゴシック" charset="-128"/>
              </a:rPr>
              <a:t>© 2010 Makoto Shimizu	</a:t>
            </a:r>
            <a:fld id="{48A23E63-CDC5-4770-8F60-E1A6BB729C68}" type="slidenum">
              <a:rPr lang="en-US" altLang="ja-JP" smtClean="0">
                <a:ea typeface="ＭＳ Ｐゴシック" charset="-128"/>
              </a:rPr>
              <a:pPr/>
              <a:t>80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 eaLnBrk="1" hangingPunct="1"/>
            <a:r>
              <a:rPr lang="en-US" altLang="ja-JP" smtClean="0"/>
              <a:t>ISO</a:t>
            </a:r>
            <a:r>
              <a:rPr lang="ja-JP" altLang="en-US" smtClean="0"/>
              <a:t>も「やってみないと分らない」</a:t>
            </a:r>
          </a:p>
        </p:txBody>
      </p:sp>
      <p:sp>
        <p:nvSpPr>
          <p:cNvPr id="104451" name="Rectangle 4"/>
          <p:cNvSpPr>
            <a:spLocks noChangeArrowheads="1"/>
          </p:cNvSpPr>
          <p:nvPr/>
        </p:nvSpPr>
        <p:spPr bwMode="auto">
          <a:xfrm>
            <a:off x="971550" y="33338"/>
            <a:ext cx="75136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2400">
                <a:solidFill>
                  <a:schemeClr val="bg1"/>
                </a:solidFill>
              </a:rPr>
              <a:t>D</a:t>
            </a:r>
            <a:r>
              <a:rPr lang="ja-JP" altLang="en-US" sz="2400">
                <a:solidFill>
                  <a:schemeClr val="bg1"/>
                </a:solidFill>
              </a:rPr>
              <a:t>．最適化のポイント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657600" y="1714500"/>
            <a:ext cx="1524000" cy="64135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ja-JP" altLang="en-US" b="1" dirty="0">
                <a:latin typeface="Times New Roman" pitchFamily="18" charset="0"/>
                <a:ea typeface="ＭＳ Ｐゴシック" pitchFamily="50" charset="-128"/>
              </a:rPr>
              <a:t>利用状況の把握と明示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000250" y="2689225"/>
            <a:ext cx="1524000" cy="64135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ja-JP" altLang="en-US" b="1">
                <a:latin typeface="Times New Roman" pitchFamily="18" charset="0"/>
                <a:ea typeface="ＭＳ Ｐゴシック" pitchFamily="50" charset="-128"/>
              </a:rPr>
              <a:t>要求に対する設計の評価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657600" y="3871913"/>
            <a:ext cx="1524000" cy="64135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ja-JP" altLang="en-US" b="1">
                <a:latin typeface="Times New Roman" pitchFamily="18" charset="0"/>
                <a:ea typeface="ＭＳ Ｐゴシック" pitchFamily="50" charset="-128"/>
              </a:rPr>
              <a:t>設計による解決策の作成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5457825" y="2562225"/>
            <a:ext cx="1524000" cy="915988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rIns="540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ja-JP" altLang="en-US" b="1" dirty="0">
                <a:latin typeface="Times New Roman" pitchFamily="18" charset="0"/>
                <a:ea typeface="ＭＳ Ｐゴシック" pitchFamily="50" charset="-128"/>
              </a:rPr>
              <a:t>ユーザと組織の要求事項の明示</a:t>
            </a:r>
          </a:p>
        </p:txBody>
      </p:sp>
      <p:sp>
        <p:nvSpPr>
          <p:cNvPr id="104456" name="Arc 12"/>
          <p:cNvSpPr>
            <a:spLocks/>
          </p:cNvSpPr>
          <p:nvPr/>
        </p:nvSpPr>
        <p:spPr bwMode="auto">
          <a:xfrm>
            <a:off x="2778125" y="1998663"/>
            <a:ext cx="1685925" cy="836612"/>
          </a:xfrm>
          <a:custGeom>
            <a:avLst/>
            <a:gdLst>
              <a:gd name="T0" fmla="*/ 0 w 21242"/>
              <a:gd name="T1" fmla="*/ 2147483647 h 18985"/>
              <a:gd name="T2" fmla="*/ 2147483647 w 21242"/>
              <a:gd name="T3" fmla="*/ 0 h 18985"/>
              <a:gd name="T4" fmla="*/ 2147483647 w 21242"/>
              <a:gd name="T5" fmla="*/ 2147483647 h 18985"/>
              <a:gd name="T6" fmla="*/ 0 60000 65536"/>
              <a:gd name="T7" fmla="*/ 0 60000 65536"/>
              <a:gd name="T8" fmla="*/ 0 60000 65536"/>
              <a:gd name="T9" fmla="*/ 0 w 21242"/>
              <a:gd name="T10" fmla="*/ 0 h 18985"/>
              <a:gd name="T11" fmla="*/ 21242 w 21242"/>
              <a:gd name="T12" fmla="*/ 18985 h 189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42" h="18985" fill="none" extrusionOk="0">
                <a:moveTo>
                  <a:pt x="0" y="15067"/>
                </a:moveTo>
                <a:cubicBezTo>
                  <a:pt x="1183" y="8650"/>
                  <a:pt x="5204" y="3112"/>
                  <a:pt x="10939" y="0"/>
                </a:cubicBezTo>
              </a:path>
              <a:path w="21242" h="18985" stroke="0" extrusionOk="0">
                <a:moveTo>
                  <a:pt x="0" y="15067"/>
                </a:moveTo>
                <a:cubicBezTo>
                  <a:pt x="1183" y="8650"/>
                  <a:pt x="5204" y="3112"/>
                  <a:pt x="10939" y="0"/>
                </a:cubicBezTo>
                <a:lnTo>
                  <a:pt x="21242" y="18985"/>
                </a:lnTo>
                <a:close/>
              </a:path>
            </a:pathLst>
          </a:custGeom>
          <a:noFill/>
          <a:ln w="127000">
            <a:solidFill>
              <a:srgbClr val="CCCCC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4457" name="Arc 13"/>
          <p:cNvSpPr>
            <a:spLocks/>
          </p:cNvSpPr>
          <p:nvPr/>
        </p:nvSpPr>
        <p:spPr bwMode="auto">
          <a:xfrm>
            <a:off x="2789238" y="3160713"/>
            <a:ext cx="1681162" cy="827087"/>
          </a:xfrm>
          <a:custGeom>
            <a:avLst/>
            <a:gdLst>
              <a:gd name="T0" fmla="*/ 2147483647 w 21162"/>
              <a:gd name="T1" fmla="*/ 2147483647 h 18750"/>
              <a:gd name="T2" fmla="*/ 0 w 21162"/>
              <a:gd name="T3" fmla="*/ 2147483647 h 18750"/>
              <a:gd name="T4" fmla="*/ 2147483647 w 21162"/>
              <a:gd name="T5" fmla="*/ 0 h 18750"/>
              <a:gd name="T6" fmla="*/ 0 60000 65536"/>
              <a:gd name="T7" fmla="*/ 0 60000 65536"/>
              <a:gd name="T8" fmla="*/ 0 60000 65536"/>
              <a:gd name="T9" fmla="*/ 0 w 21162"/>
              <a:gd name="T10" fmla="*/ 0 h 18750"/>
              <a:gd name="T11" fmla="*/ 21162 w 21162"/>
              <a:gd name="T12" fmla="*/ 18750 h 187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62" h="18750" fill="none" extrusionOk="0">
                <a:moveTo>
                  <a:pt x="10438" y="18749"/>
                </a:moveTo>
                <a:cubicBezTo>
                  <a:pt x="5047" y="15666"/>
                  <a:pt x="1245" y="10413"/>
                  <a:pt x="0" y="4329"/>
                </a:cubicBezTo>
              </a:path>
              <a:path w="21162" h="18750" stroke="0" extrusionOk="0">
                <a:moveTo>
                  <a:pt x="10438" y="18749"/>
                </a:moveTo>
                <a:cubicBezTo>
                  <a:pt x="5047" y="15666"/>
                  <a:pt x="1245" y="10413"/>
                  <a:pt x="0" y="4329"/>
                </a:cubicBezTo>
                <a:lnTo>
                  <a:pt x="21162" y="0"/>
                </a:lnTo>
                <a:close/>
              </a:path>
            </a:pathLst>
          </a:custGeom>
          <a:noFill/>
          <a:ln w="127000">
            <a:solidFill>
              <a:srgbClr val="CCCCC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4458" name="Arc 14"/>
          <p:cNvSpPr>
            <a:spLocks/>
          </p:cNvSpPr>
          <p:nvPr/>
        </p:nvSpPr>
        <p:spPr bwMode="auto">
          <a:xfrm>
            <a:off x="4467225" y="3163888"/>
            <a:ext cx="1624013" cy="860425"/>
          </a:xfrm>
          <a:custGeom>
            <a:avLst/>
            <a:gdLst>
              <a:gd name="T0" fmla="*/ 2147483647 w 20475"/>
              <a:gd name="T1" fmla="*/ 2147483647 h 19529"/>
              <a:gd name="T2" fmla="*/ 2147483647 w 20475"/>
              <a:gd name="T3" fmla="*/ 2147483647 h 19529"/>
              <a:gd name="T4" fmla="*/ 0 w 20475"/>
              <a:gd name="T5" fmla="*/ 0 h 19529"/>
              <a:gd name="T6" fmla="*/ 0 60000 65536"/>
              <a:gd name="T7" fmla="*/ 0 60000 65536"/>
              <a:gd name="T8" fmla="*/ 0 60000 65536"/>
              <a:gd name="T9" fmla="*/ 0 w 20475"/>
              <a:gd name="T10" fmla="*/ 0 h 19529"/>
              <a:gd name="T11" fmla="*/ 20475 w 20475"/>
              <a:gd name="T12" fmla="*/ 19529 h 195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475" h="19529" fill="none" extrusionOk="0">
                <a:moveTo>
                  <a:pt x="20474" y="6880"/>
                </a:moveTo>
                <a:cubicBezTo>
                  <a:pt x="18602" y="12451"/>
                  <a:pt x="14542" y="17018"/>
                  <a:pt x="9229" y="19529"/>
                </a:cubicBezTo>
              </a:path>
              <a:path w="20475" h="19529" stroke="0" extrusionOk="0">
                <a:moveTo>
                  <a:pt x="20474" y="6880"/>
                </a:moveTo>
                <a:cubicBezTo>
                  <a:pt x="18602" y="12451"/>
                  <a:pt x="14542" y="17018"/>
                  <a:pt x="9229" y="19529"/>
                </a:cubicBezTo>
                <a:lnTo>
                  <a:pt x="0" y="0"/>
                </a:lnTo>
                <a:close/>
              </a:path>
            </a:pathLst>
          </a:custGeom>
          <a:noFill/>
          <a:ln w="127000">
            <a:solidFill>
              <a:srgbClr val="CCCCC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4459" name="Arc 15"/>
          <p:cNvSpPr>
            <a:spLocks/>
          </p:cNvSpPr>
          <p:nvPr/>
        </p:nvSpPr>
        <p:spPr bwMode="auto">
          <a:xfrm>
            <a:off x="4468813" y="1982788"/>
            <a:ext cx="1614487" cy="862012"/>
          </a:xfrm>
          <a:custGeom>
            <a:avLst/>
            <a:gdLst>
              <a:gd name="T0" fmla="*/ 2147483647 w 20339"/>
              <a:gd name="T1" fmla="*/ 0 h 19530"/>
              <a:gd name="T2" fmla="*/ 2147483647 w 20339"/>
              <a:gd name="T3" fmla="*/ 2147483647 h 19530"/>
              <a:gd name="T4" fmla="*/ 0 w 20339"/>
              <a:gd name="T5" fmla="*/ 2147483647 h 19530"/>
              <a:gd name="T6" fmla="*/ 0 60000 65536"/>
              <a:gd name="T7" fmla="*/ 0 60000 65536"/>
              <a:gd name="T8" fmla="*/ 0 60000 65536"/>
              <a:gd name="T9" fmla="*/ 0 w 20339"/>
              <a:gd name="T10" fmla="*/ 0 h 19530"/>
              <a:gd name="T11" fmla="*/ 20339 w 20339"/>
              <a:gd name="T12" fmla="*/ 19530 h 195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39" h="19530" fill="none" extrusionOk="0">
                <a:moveTo>
                  <a:pt x="9226" y="-1"/>
                </a:moveTo>
                <a:cubicBezTo>
                  <a:pt x="14410" y="2448"/>
                  <a:pt x="18409" y="6859"/>
                  <a:pt x="20339" y="12258"/>
                </a:cubicBezTo>
              </a:path>
              <a:path w="20339" h="19530" stroke="0" extrusionOk="0">
                <a:moveTo>
                  <a:pt x="9226" y="-1"/>
                </a:moveTo>
                <a:cubicBezTo>
                  <a:pt x="14410" y="2448"/>
                  <a:pt x="18409" y="6859"/>
                  <a:pt x="20339" y="12258"/>
                </a:cubicBezTo>
                <a:lnTo>
                  <a:pt x="0" y="19530"/>
                </a:lnTo>
                <a:close/>
              </a:path>
            </a:pathLst>
          </a:custGeom>
          <a:noFill/>
          <a:ln w="127000">
            <a:solidFill>
              <a:srgbClr val="CCCCCC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3729038" y="2706688"/>
            <a:ext cx="1524000" cy="64135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ja-JP" altLang="en-US" b="1">
                <a:latin typeface="Times New Roman" pitchFamily="18" charset="0"/>
                <a:ea typeface="ＭＳ Ｐゴシック" pitchFamily="50" charset="-128"/>
              </a:rPr>
              <a:t>要求事項を満たす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286000" y="4643438"/>
            <a:ext cx="4435475" cy="941387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none" lIns="288000" tIns="216000" rIns="252000" bIns="180000">
            <a:spAutoFit/>
          </a:bodyPr>
          <a:lstStyle/>
          <a:p>
            <a:pPr marL="285750" indent="-285750" eaLnBrk="0" hangingPunct="0">
              <a:lnSpc>
                <a:spcPct val="110000"/>
              </a:lnSpc>
              <a:spcBef>
                <a:spcPct val="20000"/>
              </a:spcBef>
              <a:buSzPct val="75000"/>
              <a:defRPr/>
            </a:pPr>
            <a:r>
              <a:rPr lang="ja-JP" altLang="en-US" sz="3200" dirty="0">
                <a:solidFill>
                  <a:schemeClr val="bg1"/>
                </a:solidFill>
                <a:latin typeface="+mn-ea"/>
                <a:ea typeface="+mn-ea"/>
              </a:rPr>
              <a:t>ならば、やってみよう！</a:t>
            </a:r>
            <a:endParaRPr lang="en-US" altLang="ja-JP" sz="3200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ea typeface="ＭＳ Ｐゴシック" charset="-128"/>
              </a:rPr>
              <a:t>© 2010 Makoto Shimizu	</a:t>
            </a:r>
            <a:fld id="{28582397-7838-4095-92F9-A5FA46801651}" type="slidenum">
              <a:rPr lang="en-US" altLang="ja-JP" smtClean="0">
                <a:ea typeface="ＭＳ Ｐゴシック" charset="-128"/>
              </a:rPr>
              <a:pPr/>
              <a:t>81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ご清聴ありがとうございました。</a:t>
            </a:r>
          </a:p>
        </p:txBody>
      </p:sp>
      <p:sp>
        <p:nvSpPr>
          <p:cNvPr id="8" name="Rectangle 14"/>
          <p:cNvSpPr txBox="1">
            <a:spLocks noChangeArrowheads="1"/>
          </p:cNvSpPr>
          <p:nvPr/>
        </p:nvSpPr>
        <p:spPr bwMode="auto">
          <a:xfrm>
            <a:off x="1042988" y="2214563"/>
            <a:ext cx="6529387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11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ja-JP" altLang="en-US" sz="2200" kern="0" dirty="0">
                <a:solidFill>
                  <a:schemeClr val="tx2"/>
                </a:solidFill>
                <a:latin typeface="+mj-lt"/>
                <a:ea typeface="+mj-ea"/>
              </a:rPr>
              <a:t>最新版の資料は「実践</a:t>
            </a:r>
            <a:r>
              <a:rPr lang="en-US" altLang="ja-JP" sz="2200" kern="0" dirty="0">
                <a:solidFill>
                  <a:schemeClr val="tx2"/>
                </a:solidFill>
                <a:latin typeface="+mj-lt"/>
                <a:ea typeface="+mj-ea"/>
              </a:rPr>
              <a:t>CMS</a:t>
            </a:r>
            <a:r>
              <a:rPr lang="ja-JP" altLang="en-US" sz="2200" kern="0" dirty="0">
                <a:solidFill>
                  <a:schemeClr val="tx2"/>
                </a:solidFill>
                <a:latin typeface="+mj-lt"/>
                <a:ea typeface="+mj-ea"/>
              </a:rPr>
              <a:t>★</a:t>
            </a:r>
            <a:r>
              <a:rPr lang="en-US" altLang="ja-JP" sz="2200" kern="0" dirty="0">
                <a:solidFill>
                  <a:schemeClr val="tx2"/>
                </a:solidFill>
                <a:latin typeface="+mj-lt"/>
                <a:ea typeface="+mj-ea"/>
              </a:rPr>
              <a:t>IA</a:t>
            </a:r>
            <a:r>
              <a:rPr lang="ja-JP" altLang="en-US" sz="2200" kern="0" dirty="0">
                <a:solidFill>
                  <a:schemeClr val="tx2"/>
                </a:solidFill>
                <a:latin typeface="+mj-lt"/>
                <a:ea typeface="+mj-ea"/>
              </a:rPr>
              <a:t>」で公開</a:t>
            </a:r>
            <a:r>
              <a:rPr lang="ja-JP" altLang="en-US" sz="2200" kern="0" dirty="0">
                <a:solidFill>
                  <a:schemeClr val="tx2"/>
                </a:solidFill>
                <a:latin typeface="+mj-lt"/>
                <a:ea typeface="+mj-ea"/>
              </a:rPr>
              <a:t>しました</a:t>
            </a:r>
            <a:endParaRPr lang="ja-JP" altLang="en-US" sz="2200" kern="0" dirty="0">
              <a:solidFill>
                <a:schemeClr val="tx2"/>
              </a:solidFill>
              <a:latin typeface="+mj-lt"/>
              <a:ea typeface="+mj-ea"/>
            </a:endParaRPr>
          </a:p>
        </p:txBody>
      </p:sp>
      <p:sp>
        <p:nvSpPr>
          <p:cNvPr id="105476" name="Rectangle 16"/>
          <p:cNvSpPr>
            <a:spLocks noChangeArrowheads="1"/>
          </p:cNvSpPr>
          <p:nvPr/>
        </p:nvSpPr>
        <p:spPr bwMode="auto">
          <a:xfrm>
            <a:off x="4645025" y="5013325"/>
            <a:ext cx="33845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ja-JP">
                <a:solidFill>
                  <a:schemeClr val="tx2"/>
                </a:solidFill>
                <a:hlinkClick r:id="rId2"/>
              </a:rPr>
              <a:t>http://www.cms-ia.info</a:t>
            </a:r>
            <a:endParaRPr lang="en-US" altLang="ja-JP">
              <a:solidFill>
                <a:schemeClr val="tx2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105477" name="Picture 8" descr="Twitter.c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6538" y="4314825"/>
            <a:ext cx="1408112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8" name="Text Box 9"/>
          <p:cNvSpPr txBox="1">
            <a:spLocks noChangeArrowheads="1"/>
          </p:cNvSpPr>
          <p:nvPr/>
        </p:nvSpPr>
        <p:spPr bwMode="auto">
          <a:xfrm>
            <a:off x="2978150" y="4229100"/>
            <a:ext cx="1316038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76213" indent="-176213">
              <a:spcBef>
                <a:spcPct val="50000"/>
              </a:spcBef>
            </a:pPr>
            <a:r>
              <a:rPr lang="en-US" altLang="ja-JP" sz="2400" b="1"/>
              <a:t>mak00s</a:t>
            </a:r>
            <a:endParaRPr lang="en-US" altLang="ja-JP" sz="2400"/>
          </a:p>
        </p:txBody>
      </p:sp>
      <p:pic>
        <p:nvPicPr>
          <p:cNvPr id="105479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4450" y="3406775"/>
            <a:ext cx="720725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80" name="Rectangle 11"/>
          <p:cNvSpPr>
            <a:spLocks noChangeArrowheads="1"/>
          </p:cNvSpPr>
          <p:nvPr/>
        </p:nvSpPr>
        <p:spPr bwMode="auto">
          <a:xfrm>
            <a:off x="2628900" y="3429000"/>
            <a:ext cx="1223963" cy="2873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ja-JP" altLang="en-US"/>
              <a:t>実践</a:t>
            </a:r>
            <a:r>
              <a:rPr lang="en-US" altLang="ja-JP"/>
              <a:t>CMS</a:t>
            </a:r>
          </a:p>
        </p:txBody>
      </p:sp>
      <p:pic>
        <p:nvPicPr>
          <p:cNvPr id="105481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88" y="3357563"/>
            <a:ext cx="10572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8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7900" y="3068638"/>
            <a:ext cx="23050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ea typeface="ＭＳ Ｐゴシック" charset="-128"/>
              </a:rPr>
              <a:t>© 2010 Makoto Shimizu	</a:t>
            </a:r>
            <a:fld id="{CF403EF9-D896-4C3D-83F1-A033D6E1071C}" type="slidenum">
              <a:rPr lang="en-US" altLang="ja-JP" smtClean="0">
                <a:ea typeface="ＭＳ Ｐゴシック" charset="-128"/>
              </a:rPr>
              <a:pPr/>
              <a:t>82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MdN</a:t>
            </a:r>
            <a:r>
              <a:rPr lang="ja-JP" altLang="en-US" smtClean="0"/>
              <a:t>　</a:t>
            </a:r>
            <a:r>
              <a:rPr lang="en-US" altLang="ja-JP" smtClean="0"/>
              <a:t>Web STRATEGY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9963" y="1298575"/>
            <a:ext cx="7513637" cy="4232275"/>
          </a:xfrm>
        </p:spPr>
        <p:txBody>
          <a:bodyPr/>
          <a:lstStyle/>
          <a:p>
            <a:pPr marL="495300" indent="-495300" eaLnBrk="1" hangingPunct="1">
              <a:buFont typeface="Wingdings" pitchFamily="2" charset="2"/>
              <a:buNone/>
            </a:pPr>
            <a:r>
              <a:rPr lang="en-US" altLang="ja-JP" sz="2800" smtClean="0"/>
              <a:t>『</a:t>
            </a:r>
            <a:r>
              <a:rPr lang="ja-JP" altLang="en-US" sz="2800" smtClean="0">
                <a:solidFill>
                  <a:schemeClr val="accent2"/>
                </a:solidFill>
              </a:rPr>
              <a:t>実践的インフォメーションアーキテクト論</a:t>
            </a:r>
            <a:r>
              <a:rPr lang="en-US" altLang="ja-JP" sz="2800" smtClean="0"/>
              <a:t>』</a:t>
            </a:r>
            <a:r>
              <a:rPr lang="en-US" altLang="ja-JP" sz="3300" smtClean="0"/>
              <a:t/>
            </a:r>
            <a:br>
              <a:rPr lang="en-US" altLang="ja-JP" sz="3300" smtClean="0"/>
            </a:br>
            <a:r>
              <a:rPr lang="en-US" altLang="ja-JP" sz="1800" smtClean="0">
                <a:solidFill>
                  <a:srgbClr val="000000"/>
                </a:solidFill>
                <a:hlinkClick r:id="rId2"/>
              </a:rPr>
              <a:t>http://www.mdn.co.jp/di/articles/529/?page=4</a:t>
            </a:r>
            <a:endParaRPr lang="en-US" altLang="ja-JP" sz="1800" smtClean="0"/>
          </a:p>
          <a:p>
            <a:pPr marL="952500" lvl="1" indent="-495300" eaLnBrk="1" hangingPunct="1">
              <a:buFont typeface="Wingdings" pitchFamily="2" charset="2"/>
              <a:buAutoNum type="arabicPeriod"/>
            </a:pPr>
            <a:r>
              <a:rPr lang="en-US" altLang="ja-JP" sz="2400" smtClean="0"/>
              <a:t>IA</a:t>
            </a:r>
            <a:r>
              <a:rPr lang="ja-JP" altLang="en-US" sz="2400" smtClean="0"/>
              <a:t>の成り立ちとタイプ分け</a:t>
            </a:r>
          </a:p>
          <a:p>
            <a:pPr marL="952500" lvl="1" indent="-495300" eaLnBrk="1" hangingPunct="1">
              <a:buFont typeface="Wingdings" pitchFamily="2" charset="2"/>
              <a:buAutoNum type="arabicPeriod"/>
            </a:pPr>
            <a:r>
              <a:rPr lang="ja-JP" altLang="en-US" sz="2400" smtClean="0"/>
              <a:t>架空プロジェクトで</a:t>
            </a:r>
            <a:r>
              <a:rPr lang="en-US" altLang="ja-JP" sz="2400" smtClean="0"/>
              <a:t>IA</a:t>
            </a:r>
            <a:r>
              <a:rPr lang="ja-JP" altLang="en-US" sz="2400" smtClean="0"/>
              <a:t>の活動内容を理解する</a:t>
            </a:r>
          </a:p>
          <a:p>
            <a:pPr marL="952500" lvl="1" indent="-495300" eaLnBrk="1" hangingPunct="1">
              <a:buFont typeface="Wingdings" pitchFamily="2" charset="2"/>
              <a:buAutoNum type="arabicPeriod"/>
            </a:pPr>
            <a:r>
              <a:rPr lang="ja-JP" altLang="en-US" sz="2400" smtClean="0"/>
              <a:t>情報の整理とは</a:t>
            </a:r>
          </a:p>
          <a:p>
            <a:pPr marL="952500" lvl="1" indent="-495300" eaLnBrk="1" hangingPunct="1">
              <a:buFont typeface="Wingdings" pitchFamily="2" charset="2"/>
              <a:buAutoNum type="arabicPeriod"/>
            </a:pPr>
            <a:r>
              <a:rPr lang="en-US" altLang="ja-JP" sz="2400" smtClean="0"/>
              <a:t>IA</a:t>
            </a:r>
            <a:r>
              <a:rPr lang="ja-JP" altLang="en-US" sz="2400" smtClean="0"/>
              <a:t>設計の逆流アプローチ　★</a:t>
            </a:r>
          </a:p>
          <a:p>
            <a:pPr marL="952500" lvl="1" indent="-495300" eaLnBrk="1" hangingPunct="1">
              <a:buFont typeface="Wingdings" pitchFamily="2" charset="2"/>
              <a:buAutoNum type="arabicPeriod"/>
            </a:pPr>
            <a:r>
              <a:rPr lang="ja-JP" altLang="en-US" sz="2400" smtClean="0"/>
              <a:t>ワイヤフレームもコンテンツ管理を</a:t>
            </a:r>
          </a:p>
          <a:p>
            <a:pPr marL="952500" lvl="1" indent="-495300" eaLnBrk="1" hangingPunct="1">
              <a:buFont typeface="Wingdings" pitchFamily="2" charset="2"/>
              <a:buAutoNum type="arabicPeriod"/>
            </a:pPr>
            <a:r>
              <a:rPr lang="ja-JP" altLang="en-US" sz="2400" smtClean="0"/>
              <a:t>捨てられないスタイルガイドとは　★</a:t>
            </a:r>
          </a:p>
          <a:p>
            <a:pPr marL="952500" lvl="1" indent="-495300" eaLnBrk="1" hangingPunct="1">
              <a:buFont typeface="Wingdings" pitchFamily="2" charset="2"/>
              <a:buAutoNum type="arabicPeriod"/>
            </a:pPr>
            <a:r>
              <a:rPr lang="en-US" altLang="ja-JP" sz="2400" smtClean="0"/>
              <a:t>IA</a:t>
            </a:r>
            <a:r>
              <a:rPr lang="ja-JP" altLang="en-US" sz="2400" smtClean="0"/>
              <a:t>は救世主？</a:t>
            </a:r>
          </a:p>
        </p:txBody>
      </p:sp>
      <p:pic>
        <p:nvPicPr>
          <p:cNvPr id="106500" name="Picture 4" descr="WS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31038" y="765175"/>
            <a:ext cx="14287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971550" y="33338"/>
            <a:ext cx="75136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ja-JP" altLang="en-US" sz="2400">
                <a:solidFill>
                  <a:schemeClr val="bg1"/>
                </a:solidFill>
              </a:rPr>
              <a:t>（参考）オンラインで読める記事</a:t>
            </a:r>
          </a:p>
        </p:txBody>
      </p:sp>
      <p:pic>
        <p:nvPicPr>
          <p:cNvPr id="106502" name="Picture 13" descr="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785813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3" name="Text Box 9"/>
          <p:cNvSpPr txBox="1">
            <a:spLocks noChangeArrowheads="1"/>
          </p:cNvSpPr>
          <p:nvPr/>
        </p:nvSpPr>
        <p:spPr bwMode="auto">
          <a:xfrm>
            <a:off x="4714875" y="5214938"/>
            <a:ext cx="36734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76213" indent="-176213">
              <a:spcBef>
                <a:spcPct val="50000"/>
              </a:spcBef>
            </a:pPr>
            <a:r>
              <a:rPr lang="en-US" altLang="ja-JP" sz="4800">
                <a:solidFill>
                  <a:schemeClr val="bg2"/>
                </a:solidFill>
                <a:latin typeface="Arial Black" pitchFamily="34" charset="0"/>
              </a:rPr>
              <a:t>2005-2007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ea typeface="ＭＳ Ｐゴシック" charset="-128"/>
              </a:rPr>
              <a:t>© 2010 Makoto Shimizu	</a:t>
            </a:r>
            <a:fld id="{25CF3283-EF08-4F0A-932E-3D1A6872456D}" type="slidenum">
              <a:rPr lang="en-US" altLang="ja-JP" smtClean="0">
                <a:ea typeface="ＭＳ Ｐゴシック" charset="-128"/>
              </a:rPr>
              <a:pPr/>
              <a:t>83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3000" smtClean="0"/>
              <a:t>ロフトワーク　</a:t>
            </a:r>
            <a:r>
              <a:rPr lang="en-US" altLang="ja-JP" sz="3000" smtClean="0"/>
              <a:t>WebEXP.jp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9963" y="1298575"/>
            <a:ext cx="7513637" cy="3830638"/>
          </a:xfrm>
        </p:spPr>
        <p:txBody>
          <a:bodyPr/>
          <a:lstStyle/>
          <a:p>
            <a:pPr marL="495300" indent="-49530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ja-JP" smtClean="0"/>
              <a:t>『</a:t>
            </a:r>
            <a:r>
              <a:rPr lang="en-US" altLang="ja-JP" smtClean="0">
                <a:solidFill>
                  <a:schemeClr val="accent2"/>
                </a:solidFill>
              </a:rPr>
              <a:t>CMS</a:t>
            </a:r>
            <a:r>
              <a:rPr lang="ja-JP" altLang="en-US" smtClean="0">
                <a:solidFill>
                  <a:schemeClr val="accent2"/>
                </a:solidFill>
              </a:rPr>
              <a:t>と</a:t>
            </a:r>
            <a:r>
              <a:rPr lang="en-US" altLang="ja-JP" smtClean="0">
                <a:solidFill>
                  <a:schemeClr val="accent2"/>
                </a:solidFill>
              </a:rPr>
              <a:t>IA〜</a:t>
            </a:r>
            <a:r>
              <a:rPr lang="ja-JP" altLang="en-US" smtClean="0">
                <a:solidFill>
                  <a:schemeClr val="accent2"/>
                </a:solidFill>
              </a:rPr>
              <a:t>デジタル時代を生き抜く情報整理術</a:t>
            </a:r>
            <a:r>
              <a:rPr lang="en-US" altLang="ja-JP" smtClean="0"/>
              <a:t>』</a:t>
            </a:r>
          </a:p>
          <a:p>
            <a:pPr marL="952500" lvl="1" indent="-495300" eaLnBrk="1" hangingPunct="1">
              <a:lnSpc>
                <a:spcPct val="100000"/>
              </a:lnSpc>
              <a:buFont typeface="Wingdings" pitchFamily="2" charset="2"/>
              <a:buAutoNum type="arabicPeriod"/>
            </a:pPr>
            <a:r>
              <a:rPr lang="en-US" altLang="ja-JP" smtClean="0"/>
              <a:t>CMS</a:t>
            </a:r>
            <a:r>
              <a:rPr lang="ja-JP" altLang="en-US" smtClean="0"/>
              <a:t>と</a:t>
            </a:r>
            <a:r>
              <a:rPr lang="en-US" altLang="ja-JP" smtClean="0"/>
              <a:t>IA</a:t>
            </a:r>
            <a:r>
              <a:rPr lang="ja-JP" altLang="en-US" smtClean="0"/>
              <a:t>の接点：溢れる情報を整理しよう</a:t>
            </a:r>
            <a:r>
              <a:rPr lang="ja-JP" altLang="en-US" sz="2800" smtClean="0"/>
              <a:t/>
            </a:r>
            <a:br>
              <a:rPr lang="ja-JP" altLang="en-US" sz="2800" smtClean="0"/>
            </a:br>
            <a:r>
              <a:rPr lang="en-US" altLang="ja-JP" sz="1700" smtClean="0">
                <a:solidFill>
                  <a:srgbClr val="000000"/>
                </a:solidFill>
                <a:hlinkClick r:id="rId2"/>
              </a:rPr>
              <a:t>http://www.webexp.jp/feature/200811/20081125_cmsia1.html</a:t>
            </a:r>
            <a:endParaRPr lang="en-US" altLang="ja-JP" sz="2500" smtClean="0"/>
          </a:p>
          <a:p>
            <a:pPr marL="952500" lvl="1" indent="-495300" eaLnBrk="1" hangingPunct="1">
              <a:lnSpc>
                <a:spcPct val="100000"/>
              </a:lnSpc>
              <a:buFont typeface="Wingdings" pitchFamily="2" charset="2"/>
              <a:buAutoNum type="arabicPeriod"/>
            </a:pPr>
            <a:r>
              <a:rPr lang="ja-JP" altLang="en-US" smtClean="0"/>
              <a:t>コンテンツ管理の本質：リポジトリとは</a:t>
            </a:r>
            <a:r>
              <a:rPr lang="ja-JP" altLang="en-US" sz="2800" smtClean="0"/>
              <a:t/>
            </a:r>
            <a:br>
              <a:rPr lang="ja-JP" altLang="en-US" sz="2800" smtClean="0"/>
            </a:br>
            <a:r>
              <a:rPr lang="en-US" altLang="ja-JP" sz="1700" smtClean="0">
                <a:hlinkClick r:id="rId3"/>
              </a:rPr>
              <a:t>http://www.webexp.jp/feature/200902/20090203_cmsia2_1.html</a:t>
            </a:r>
            <a:endParaRPr lang="en-US" altLang="ja-JP" sz="1700" smtClean="0"/>
          </a:p>
          <a:p>
            <a:pPr marL="952500" lvl="1" indent="-495300" eaLnBrk="1" hangingPunct="1">
              <a:lnSpc>
                <a:spcPct val="100000"/>
              </a:lnSpc>
              <a:buFont typeface="Wingdings" pitchFamily="2" charset="2"/>
              <a:buAutoNum type="arabicPeriod"/>
            </a:pPr>
            <a:r>
              <a:rPr lang="ja-JP" altLang="en-US" smtClean="0"/>
              <a:t>音楽ファイル（</a:t>
            </a:r>
            <a:r>
              <a:rPr lang="en-US" altLang="ja-JP" smtClean="0"/>
              <a:t>MP3</a:t>
            </a:r>
            <a:r>
              <a:rPr lang="ja-JP" altLang="en-US" smtClean="0"/>
              <a:t>）を</a:t>
            </a:r>
            <a:r>
              <a:rPr lang="en-US" altLang="ja-JP" smtClean="0"/>
              <a:t>CMS</a:t>
            </a:r>
            <a:r>
              <a:rPr lang="ja-JP" altLang="en-US" smtClean="0"/>
              <a:t>流に管理しよう</a:t>
            </a:r>
            <a:r>
              <a:rPr lang="ja-JP" altLang="en-US" sz="2800" smtClean="0"/>
              <a:t/>
            </a:r>
            <a:br>
              <a:rPr lang="ja-JP" altLang="en-US" sz="2800" smtClean="0"/>
            </a:br>
            <a:r>
              <a:rPr lang="en-US" altLang="ja-JP" sz="1700" smtClean="0">
                <a:hlinkClick r:id="rId4"/>
              </a:rPr>
              <a:t>http://www.webexp.jp/feature/200906/20090627_cmsia3_1.html</a:t>
            </a:r>
            <a:endParaRPr lang="en-US" altLang="ja-JP" sz="1700" smtClean="0"/>
          </a:p>
          <a:p>
            <a:pPr marL="495300" indent="-49530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ja-JP" smtClean="0"/>
              <a:t>『</a:t>
            </a:r>
            <a:r>
              <a:rPr lang="en-US" altLang="en-US" smtClean="0">
                <a:solidFill>
                  <a:schemeClr val="accent2"/>
                </a:solidFill>
              </a:rPr>
              <a:t>CMS選定の表ワザ・裏ワザ</a:t>
            </a:r>
            <a:r>
              <a:rPr lang="en-US" altLang="ja-JP" smtClean="0"/>
              <a:t>』</a:t>
            </a:r>
          </a:p>
          <a:p>
            <a:pPr marL="952500" lvl="1" indent="-495300" eaLnBrk="1" hangingPunct="1">
              <a:lnSpc>
                <a:spcPct val="100000"/>
              </a:lnSpc>
            </a:pPr>
            <a:r>
              <a:rPr lang="ja-JP" altLang="en-US" sz="2200" smtClean="0"/>
              <a:t>ロフトワーク諏訪社長</a:t>
            </a:r>
            <a:r>
              <a:rPr lang="en-US" altLang="ja-JP" sz="2200" smtClean="0"/>
              <a:t>×</a:t>
            </a:r>
            <a:r>
              <a:rPr lang="ja-JP" altLang="en-US" sz="2200" smtClean="0"/>
              <a:t>楽天 清水氏のメール対談</a:t>
            </a:r>
            <a:br>
              <a:rPr lang="ja-JP" altLang="en-US" sz="2200" smtClean="0"/>
            </a:br>
            <a:r>
              <a:rPr lang="en-US" altLang="ja-JP" sz="1700" smtClean="0">
                <a:hlinkClick r:id="rId5"/>
              </a:rPr>
              <a:t>http://www.webexp.jp/feature/200911/20091104_ascii1.html</a:t>
            </a:r>
            <a:endParaRPr lang="ja-JP" altLang="en-US" sz="2000" smtClean="0"/>
          </a:p>
        </p:txBody>
      </p:sp>
      <p:pic>
        <p:nvPicPr>
          <p:cNvPr id="10752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43663" y="765175"/>
            <a:ext cx="20161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971550" y="33338"/>
            <a:ext cx="75136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ja-JP" altLang="en-US" sz="2400">
                <a:solidFill>
                  <a:schemeClr val="bg1"/>
                </a:solidFill>
              </a:rPr>
              <a:t>（参考）オンラインで読める記事</a:t>
            </a:r>
          </a:p>
        </p:txBody>
      </p:sp>
      <p:sp>
        <p:nvSpPr>
          <p:cNvPr id="107526" name="Text Box 9"/>
          <p:cNvSpPr txBox="1">
            <a:spLocks noChangeArrowheads="1"/>
          </p:cNvSpPr>
          <p:nvPr/>
        </p:nvSpPr>
        <p:spPr bwMode="auto">
          <a:xfrm>
            <a:off x="4786313" y="5214938"/>
            <a:ext cx="36734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76213" indent="-176213">
              <a:spcBef>
                <a:spcPct val="50000"/>
              </a:spcBef>
            </a:pPr>
            <a:r>
              <a:rPr lang="en-US" altLang="ja-JP" sz="4800">
                <a:solidFill>
                  <a:schemeClr val="bg2"/>
                </a:solidFill>
                <a:latin typeface="Arial Black" pitchFamily="34" charset="0"/>
              </a:rPr>
              <a:t>2008-2009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ea typeface="ＭＳ Ｐゴシック" charset="-128"/>
              </a:rPr>
              <a:t>© 2010 Makoto Shimizu	</a:t>
            </a:r>
            <a:fld id="{349A9BCE-01E0-4B1D-A758-9AB1B00B8573}" type="slidenum">
              <a:rPr lang="en-US" altLang="ja-JP" smtClean="0">
                <a:ea typeface="ＭＳ Ｐゴシック" charset="-128"/>
              </a:rPr>
              <a:pPr/>
              <a:t>84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MdN</a:t>
            </a:r>
            <a:r>
              <a:rPr lang="ja-JP" altLang="en-US" smtClean="0"/>
              <a:t>　</a:t>
            </a:r>
            <a:r>
              <a:rPr lang="en-US" altLang="ja-JP" smtClean="0"/>
              <a:t>Web STRATEGY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9963" y="1298575"/>
            <a:ext cx="7513637" cy="4927600"/>
          </a:xfrm>
        </p:spPr>
        <p:txBody>
          <a:bodyPr/>
          <a:lstStyle/>
          <a:p>
            <a:pPr marL="495300" indent="-4953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ja-JP" sz="2800" smtClean="0"/>
              <a:t>『</a:t>
            </a:r>
            <a:r>
              <a:rPr lang="ja-JP" altLang="en-US" sz="2800" smtClean="0">
                <a:solidFill>
                  <a:schemeClr val="accent2"/>
                </a:solidFill>
              </a:rPr>
              <a:t>実践</a:t>
            </a:r>
            <a:r>
              <a:rPr lang="en-US" altLang="ja-JP" sz="2800" smtClean="0">
                <a:solidFill>
                  <a:schemeClr val="accent2"/>
                </a:solidFill>
              </a:rPr>
              <a:t>CMS</a:t>
            </a:r>
            <a:r>
              <a:rPr lang="ja-JP" altLang="en-US" sz="2800" smtClean="0">
                <a:solidFill>
                  <a:schemeClr val="accent2"/>
                </a:solidFill>
              </a:rPr>
              <a:t>導入・運用ガイド</a:t>
            </a:r>
            <a:r>
              <a:rPr lang="en-US" altLang="ja-JP" sz="2800" smtClean="0"/>
              <a:t>』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z="1500" smtClean="0">
                <a:solidFill>
                  <a:srgbClr val="000000"/>
                </a:solidFill>
                <a:hlinkClick r:id="rId2"/>
              </a:rPr>
              <a:t>http://www.mdn.co.jp/di/articles/315/?page=2</a:t>
            </a:r>
            <a:endParaRPr lang="en-US" altLang="ja-JP" sz="1500" smtClean="0"/>
          </a:p>
          <a:p>
            <a:pPr marL="952500" lvl="1" indent="-4953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ja-JP" sz="1800" smtClean="0"/>
              <a:t>CMS</a:t>
            </a:r>
            <a:r>
              <a:rPr lang="ja-JP" altLang="en-US" sz="1800" smtClean="0"/>
              <a:t>の要件は何を定義すべき？</a:t>
            </a:r>
          </a:p>
          <a:p>
            <a:pPr marL="952500" lvl="1" indent="-4953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ja-JP" altLang="en-US" sz="1800" smtClean="0"/>
              <a:t>ツールの評価から運用上の問題点を見極めよう</a:t>
            </a:r>
          </a:p>
          <a:p>
            <a:pPr marL="952500" lvl="1" indent="-4953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ja-JP" sz="1800" smtClean="0"/>
              <a:t>CMS</a:t>
            </a:r>
            <a:r>
              <a:rPr lang="ja-JP" altLang="en-US" sz="1800" smtClean="0"/>
              <a:t>で解決できる分類・ナビゲーションの課題とは</a:t>
            </a:r>
          </a:p>
          <a:p>
            <a:pPr marL="952500" lvl="1" indent="-4953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ja-JP" altLang="en-US" sz="1800" smtClean="0"/>
              <a:t>ドキュメント管理で生産性を</a:t>
            </a:r>
            <a:r>
              <a:rPr lang="en-US" altLang="ja-JP" sz="1800" smtClean="0"/>
              <a:t>UP</a:t>
            </a:r>
          </a:p>
          <a:p>
            <a:pPr marL="952500" lvl="1" indent="-4953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ja-JP" altLang="en-US" sz="1800" smtClean="0"/>
              <a:t>ワークフローの本当の意義とは</a:t>
            </a:r>
          </a:p>
          <a:p>
            <a:pPr marL="952500" lvl="1" indent="-4953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ja-JP" altLang="en-US" sz="1800" smtClean="0"/>
              <a:t>資産としてのテンプレート　★</a:t>
            </a:r>
          </a:p>
          <a:p>
            <a:pPr marL="952500" lvl="1" indent="-4953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ja-JP" altLang="en-US" sz="1800" smtClean="0"/>
              <a:t>複雑化するサイト配信</a:t>
            </a:r>
          </a:p>
          <a:p>
            <a:pPr marL="952500" lvl="1" indent="-4953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ja-JP" sz="1800" smtClean="0"/>
              <a:t>DAM</a:t>
            </a:r>
            <a:r>
              <a:rPr lang="ja-JP" altLang="en-US" sz="1800" smtClean="0"/>
              <a:t>と</a:t>
            </a:r>
            <a:r>
              <a:rPr lang="en-US" altLang="ja-JP" sz="1800" smtClean="0"/>
              <a:t>CMS</a:t>
            </a:r>
            <a:r>
              <a:rPr lang="ja-JP" altLang="en-US" sz="1800" smtClean="0"/>
              <a:t>でシングルソースを実現</a:t>
            </a:r>
          </a:p>
          <a:p>
            <a:pPr marL="952500" lvl="1" indent="-4953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ja-JP" altLang="en-US" sz="1800" smtClean="0"/>
              <a:t>コンテンツ移行をスムーズに進めるためのプランニング　★</a:t>
            </a:r>
          </a:p>
          <a:p>
            <a:pPr marL="952500" lvl="1" indent="-4953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ja-JP" altLang="en-US" sz="1800" smtClean="0"/>
              <a:t>使いやすさの最先端？気になる</a:t>
            </a:r>
            <a:r>
              <a:rPr lang="en-US" altLang="ja-JP" sz="1800" smtClean="0"/>
              <a:t>3</a:t>
            </a:r>
            <a:r>
              <a:rPr lang="ja-JP" altLang="en-US" sz="1800" smtClean="0"/>
              <a:t>種類の</a:t>
            </a:r>
            <a:r>
              <a:rPr lang="en-US" altLang="ja-JP" sz="1800" smtClean="0"/>
              <a:t>CMS</a:t>
            </a:r>
            <a:r>
              <a:rPr lang="ja-JP" altLang="en-US" sz="1800" smtClean="0"/>
              <a:t>をレビュー</a:t>
            </a:r>
          </a:p>
          <a:p>
            <a:pPr marL="952500" lvl="1" indent="-4953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ja-JP" sz="1800" smtClean="0"/>
              <a:t>SOA</a:t>
            </a:r>
            <a:r>
              <a:rPr lang="ja-JP" altLang="en-US" sz="1800" smtClean="0"/>
              <a:t>流の</a:t>
            </a:r>
            <a:r>
              <a:rPr lang="en-US" altLang="ja-JP" sz="1800" smtClean="0"/>
              <a:t>CMS</a:t>
            </a:r>
            <a:r>
              <a:rPr lang="ja-JP" altLang="en-US" sz="1800" smtClean="0"/>
              <a:t>連携術</a:t>
            </a:r>
          </a:p>
          <a:p>
            <a:pPr marL="952500" lvl="1" indent="-4953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ja-JP" sz="1800" smtClean="0"/>
              <a:t>ECM</a:t>
            </a:r>
            <a:r>
              <a:rPr lang="ja-JP" altLang="en-US" sz="1800" smtClean="0"/>
              <a:t>の本命？ようやく動き出した</a:t>
            </a:r>
            <a:r>
              <a:rPr lang="en-US" altLang="ja-JP" sz="1800" smtClean="0"/>
              <a:t>Oracle</a:t>
            </a:r>
            <a:r>
              <a:rPr lang="ja-JP" altLang="en-US" sz="1800" smtClean="0"/>
              <a:t>の</a:t>
            </a:r>
            <a:r>
              <a:rPr lang="en-US" altLang="ja-JP" sz="1800" smtClean="0"/>
              <a:t>CMS</a:t>
            </a:r>
            <a:r>
              <a:rPr lang="ja-JP" altLang="en-US" sz="1800" smtClean="0"/>
              <a:t>を徹底レビュー</a:t>
            </a:r>
          </a:p>
          <a:p>
            <a:pPr marL="952500" lvl="1" indent="-4953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ja-JP" sz="1800" smtClean="0"/>
              <a:t>CMS</a:t>
            </a:r>
            <a:r>
              <a:rPr lang="ja-JP" altLang="en-US" sz="1800" smtClean="0"/>
              <a:t>の真価はコンテンツの構造化にあり　★</a:t>
            </a:r>
          </a:p>
          <a:p>
            <a:pPr marL="952500" lvl="1" indent="-4953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ja-JP" altLang="en-US" sz="1800" smtClean="0"/>
              <a:t>マーケティングを加速する</a:t>
            </a:r>
            <a:r>
              <a:rPr lang="en-US" altLang="ja-JP" sz="1800" smtClean="0"/>
              <a:t>CMS</a:t>
            </a:r>
          </a:p>
        </p:txBody>
      </p:sp>
      <p:pic>
        <p:nvPicPr>
          <p:cNvPr id="108548" name="Picture 4" descr="WS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31038" y="765175"/>
            <a:ext cx="14287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971550" y="33338"/>
            <a:ext cx="75136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ja-JP" altLang="en-US" sz="2400">
                <a:solidFill>
                  <a:schemeClr val="bg1"/>
                </a:solidFill>
              </a:rPr>
              <a:t>（参考）オンラインで読める記事</a:t>
            </a:r>
          </a:p>
        </p:txBody>
      </p:sp>
      <p:pic>
        <p:nvPicPr>
          <p:cNvPr id="108550" name="Picture 13" descr="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785813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51" name="Text Box 9"/>
          <p:cNvSpPr txBox="1">
            <a:spLocks noChangeArrowheads="1"/>
          </p:cNvSpPr>
          <p:nvPr/>
        </p:nvSpPr>
        <p:spPr bwMode="auto">
          <a:xfrm>
            <a:off x="5035550" y="3143250"/>
            <a:ext cx="36718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76213" indent="-176213">
              <a:spcBef>
                <a:spcPct val="50000"/>
              </a:spcBef>
            </a:pPr>
            <a:r>
              <a:rPr lang="en-US" altLang="ja-JP" sz="4800">
                <a:solidFill>
                  <a:schemeClr val="bg2"/>
                </a:solidFill>
                <a:latin typeface="Arial Black" pitchFamily="34" charset="0"/>
              </a:rPr>
              <a:t>2007-2009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ea typeface="ＭＳ Ｐゴシック" charset="-128"/>
              </a:rPr>
              <a:t>© 2010 Makoto Shimizu	</a:t>
            </a:r>
            <a:fld id="{800A37FB-BDC4-4ACC-BC42-E8C25A49E166}" type="slidenum">
              <a:rPr lang="en-US" altLang="ja-JP" smtClean="0">
                <a:ea typeface="ＭＳ Ｐゴシック" charset="-128"/>
              </a:rPr>
              <a:pPr/>
              <a:t>85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Web</a:t>
            </a:r>
            <a:r>
              <a:rPr lang="ja-JP" altLang="en-US" smtClean="0"/>
              <a:t>担当者</a:t>
            </a:r>
            <a:r>
              <a:rPr lang="en-US" altLang="ja-JP" smtClean="0"/>
              <a:t>Forum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9963" y="1298575"/>
            <a:ext cx="7513637" cy="5184775"/>
          </a:xfrm>
        </p:spPr>
        <p:txBody>
          <a:bodyPr/>
          <a:lstStyle/>
          <a:p>
            <a:pPr marL="495300" indent="-49530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ja-JP" smtClean="0"/>
              <a:t>『</a:t>
            </a:r>
            <a:r>
              <a:rPr lang="ja-JP" altLang="en-US" smtClean="0">
                <a:solidFill>
                  <a:schemeClr val="accent2"/>
                </a:solidFill>
              </a:rPr>
              <a:t>ステップ式！</a:t>
            </a:r>
            <a:r>
              <a:rPr lang="en-US" altLang="ja-JP" smtClean="0">
                <a:solidFill>
                  <a:schemeClr val="accent2"/>
                </a:solidFill>
              </a:rPr>
              <a:t>CMS</a:t>
            </a:r>
            <a:r>
              <a:rPr lang="ja-JP" altLang="en-US" smtClean="0">
                <a:solidFill>
                  <a:schemeClr val="accent2"/>
                </a:solidFill>
              </a:rPr>
              <a:t>活用はじめの一歩</a:t>
            </a:r>
            <a:r>
              <a:rPr lang="en-US" altLang="ja-JP" smtClean="0"/>
              <a:t>』</a:t>
            </a:r>
            <a:r>
              <a:rPr lang="en-US" altLang="ja-JP" sz="3200" smtClean="0"/>
              <a:t/>
            </a:r>
            <a:br>
              <a:rPr lang="en-US" altLang="ja-JP" sz="3200" smtClean="0"/>
            </a:br>
            <a:r>
              <a:rPr lang="en-US" altLang="en-US" sz="1800" smtClean="0">
                <a:latin typeface="Arial" charset="0"/>
                <a:hlinkClick r:id="rId2"/>
              </a:rPr>
              <a:t>http://web-tan.forum.impressrd.jp/l/2499</a:t>
            </a:r>
            <a:endParaRPr lang="en-US" altLang="ja-JP" sz="1800" smtClean="0">
              <a:latin typeface="Arial" charset="0"/>
            </a:endParaRPr>
          </a:p>
          <a:p>
            <a:pPr marL="952500" lvl="1" indent="-495300" eaLnBrk="1" hangingPunct="1">
              <a:lnSpc>
                <a:spcPct val="100000"/>
              </a:lnSpc>
              <a:buFont typeface="Wingdings" pitchFamily="2" charset="2"/>
              <a:buAutoNum type="arabicPeriod"/>
            </a:pPr>
            <a:r>
              <a:rPr lang="ja-JP" altLang="en-US" sz="2000" smtClean="0"/>
              <a:t>コンテンツの理解から始める導入準備</a:t>
            </a:r>
          </a:p>
          <a:p>
            <a:pPr marL="952500" lvl="1" indent="-495300" eaLnBrk="1" hangingPunct="1">
              <a:lnSpc>
                <a:spcPct val="100000"/>
              </a:lnSpc>
              <a:buFont typeface="Wingdings" pitchFamily="2" charset="2"/>
              <a:buAutoNum type="arabicPeriod"/>
            </a:pPr>
            <a:r>
              <a:rPr lang="en-US" altLang="ja-JP" sz="2000" smtClean="0"/>
              <a:t>4</a:t>
            </a:r>
            <a:r>
              <a:rPr lang="ja-JP" altLang="en-US" sz="2000" smtClean="0"/>
              <a:t>つのステップで進める</a:t>
            </a:r>
            <a:r>
              <a:rPr lang="en-US" altLang="ja-JP" sz="2000" smtClean="0"/>
              <a:t>CMS</a:t>
            </a:r>
            <a:r>
              <a:rPr lang="ja-JP" altLang="en-US" sz="2000" smtClean="0"/>
              <a:t>の情報収集</a:t>
            </a:r>
          </a:p>
          <a:p>
            <a:pPr marL="952500" lvl="1" indent="-495300" eaLnBrk="1" hangingPunct="1">
              <a:lnSpc>
                <a:spcPct val="100000"/>
              </a:lnSpc>
              <a:buFont typeface="Wingdings" pitchFamily="2" charset="2"/>
              <a:buAutoNum type="arabicPeriod"/>
            </a:pPr>
            <a:r>
              <a:rPr lang="en-US" altLang="ja-JP" sz="2000" smtClean="0"/>
              <a:t>CMS</a:t>
            </a:r>
            <a:r>
              <a:rPr lang="ja-JP" altLang="en-US" sz="2000" smtClean="0"/>
              <a:t>導入の提案を社内で通すための</a:t>
            </a:r>
            <a:r>
              <a:rPr lang="en-US" altLang="ja-JP" sz="2000" smtClean="0"/>
              <a:t>7</a:t>
            </a:r>
            <a:r>
              <a:rPr lang="ja-JP" altLang="en-US" sz="2000" smtClean="0"/>
              <a:t>つの説得手法</a:t>
            </a:r>
          </a:p>
          <a:p>
            <a:pPr marL="952500" lvl="1" indent="-495300" eaLnBrk="1" hangingPunct="1">
              <a:lnSpc>
                <a:spcPct val="100000"/>
              </a:lnSpc>
              <a:buFont typeface="Wingdings" pitchFamily="2" charset="2"/>
              <a:buAutoNum type="arabicPeriod"/>
            </a:pPr>
            <a:r>
              <a:rPr lang="en-US" altLang="ja-JP" sz="2000" smtClean="0"/>
              <a:t>RFP</a:t>
            </a:r>
            <a:r>
              <a:rPr lang="ja-JP" altLang="en-US" sz="2000" smtClean="0"/>
              <a:t>では失敗する？ </a:t>
            </a:r>
            <a:r>
              <a:rPr lang="en-US" altLang="ja-JP" sz="2000" smtClean="0"/>
              <a:t>CMS</a:t>
            </a:r>
            <a:r>
              <a:rPr lang="ja-JP" altLang="en-US" sz="2000" smtClean="0"/>
              <a:t>をうまく選ぶためのチェックリスト</a:t>
            </a:r>
          </a:p>
          <a:p>
            <a:pPr marL="952500" lvl="1" indent="-495300" eaLnBrk="1" hangingPunct="1">
              <a:lnSpc>
                <a:spcPct val="100000"/>
              </a:lnSpc>
              <a:buFont typeface="Wingdings" pitchFamily="2" charset="2"/>
              <a:buAutoNum type="arabicPeriod"/>
            </a:pPr>
            <a:r>
              <a:rPr lang="en-US" altLang="ja-JP" sz="2000" smtClean="0"/>
              <a:t>CMS</a:t>
            </a:r>
            <a:r>
              <a:rPr lang="ja-JP" altLang="en-US" sz="2000" smtClean="0"/>
              <a:t>の可能性を最大化するための</a:t>
            </a:r>
            <a:r>
              <a:rPr lang="en-US" altLang="ja-JP" sz="2000" smtClean="0"/>
              <a:t>Web</a:t>
            </a:r>
            <a:r>
              <a:rPr lang="ja-JP" altLang="en-US" sz="2000" smtClean="0"/>
              <a:t>担当者の心得　★</a:t>
            </a:r>
          </a:p>
          <a:p>
            <a:pPr marL="952500" lvl="1" indent="-495300" eaLnBrk="1" hangingPunct="1">
              <a:lnSpc>
                <a:spcPct val="100000"/>
              </a:lnSpc>
              <a:buFont typeface="Wingdings" pitchFamily="2" charset="2"/>
              <a:buAutoNum type="arabicPeriod"/>
            </a:pPr>
            <a:r>
              <a:rPr lang="en-US" altLang="ja-JP" sz="2000" smtClean="0"/>
              <a:t>CMS</a:t>
            </a:r>
            <a:r>
              <a:rPr lang="ja-JP" altLang="en-US" sz="2000" smtClean="0"/>
              <a:t>導入でのコンテンツ移行を成功させるポイント</a:t>
            </a:r>
          </a:p>
          <a:p>
            <a:pPr marL="952500" lvl="1" indent="-495300" eaLnBrk="1" hangingPunct="1">
              <a:lnSpc>
                <a:spcPct val="100000"/>
              </a:lnSpc>
              <a:buFont typeface="Wingdings" pitchFamily="2" charset="2"/>
              <a:buAutoNum type="arabicPeriod"/>
            </a:pPr>
            <a:r>
              <a:rPr lang="en-US" altLang="ja-JP" sz="2000" smtClean="0"/>
              <a:t>CMS</a:t>
            </a:r>
            <a:r>
              <a:rPr lang="ja-JP" altLang="en-US" sz="2000" smtClean="0"/>
              <a:t>導入はゴールではなくスタート、その「運用」の秘訣とは</a:t>
            </a:r>
          </a:p>
          <a:p>
            <a:pPr marL="952500" lvl="1" indent="-495300" eaLnBrk="1" hangingPunct="1">
              <a:lnSpc>
                <a:spcPct val="100000"/>
              </a:lnSpc>
              <a:buFont typeface="Wingdings" pitchFamily="2" charset="2"/>
              <a:buAutoNum type="arabicPeriod"/>
            </a:pPr>
            <a:r>
              <a:rPr lang="en-US" altLang="ja-JP" sz="2000" smtClean="0"/>
              <a:t>CMS</a:t>
            </a:r>
            <a:r>
              <a:rPr lang="ja-JP" altLang="en-US" sz="2000" smtClean="0"/>
              <a:t>の</a:t>
            </a:r>
            <a:r>
              <a:rPr lang="en-US" altLang="ja-JP" sz="2000" smtClean="0"/>
              <a:t>ROI</a:t>
            </a:r>
            <a:r>
              <a:rPr lang="ja-JP" altLang="en-US" sz="2000" smtClean="0"/>
              <a:t>を体感しよう　★</a:t>
            </a:r>
          </a:p>
          <a:p>
            <a:pPr marL="952500" lvl="1" indent="-495300" eaLnBrk="1" hangingPunct="1">
              <a:lnSpc>
                <a:spcPct val="100000"/>
              </a:lnSpc>
              <a:buFont typeface="Wingdings" pitchFamily="2" charset="2"/>
              <a:buAutoNum type="arabicPeriod"/>
            </a:pPr>
            <a:r>
              <a:rPr lang="en-US" altLang="ja-JP" sz="2000" smtClean="0"/>
              <a:t>CMS</a:t>
            </a:r>
            <a:r>
              <a:rPr lang="ja-JP" altLang="en-US" sz="2000" smtClean="0"/>
              <a:t>を超えた？無料でサイトを構築できる</a:t>
            </a:r>
            <a:r>
              <a:rPr lang="en-US" altLang="ja-JP" sz="2000" smtClean="0"/>
              <a:t>16</a:t>
            </a:r>
            <a:r>
              <a:rPr lang="ja-JP" altLang="en-US" sz="2000" smtClean="0"/>
              <a:t>サービスを一挙紹介　★</a:t>
            </a:r>
          </a:p>
          <a:p>
            <a:pPr marL="495300" indent="-49530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ja-JP" smtClean="0"/>
              <a:t>『</a:t>
            </a:r>
            <a:r>
              <a:rPr lang="en-US" altLang="ja-JP" smtClean="0">
                <a:solidFill>
                  <a:schemeClr val="accent2"/>
                </a:solidFill>
              </a:rPr>
              <a:t>Web</a:t>
            </a:r>
            <a:r>
              <a:rPr lang="ja-JP" altLang="en-US" smtClean="0">
                <a:solidFill>
                  <a:schemeClr val="accent2"/>
                </a:solidFill>
              </a:rPr>
              <a:t>のレビューに便利なオンライン付箋ツール</a:t>
            </a:r>
            <a:r>
              <a:rPr lang="en-US" altLang="ja-JP" smtClean="0"/>
              <a:t>』</a:t>
            </a:r>
            <a:r>
              <a:rPr lang="en-US" altLang="ja-JP" sz="3200" smtClean="0"/>
              <a:t/>
            </a:r>
            <a:br>
              <a:rPr lang="en-US" altLang="ja-JP" sz="3200" smtClean="0"/>
            </a:br>
            <a:r>
              <a:rPr lang="en-US" altLang="ja-JP" sz="1800" smtClean="0">
                <a:latin typeface="Arial" charset="0"/>
                <a:hlinkClick r:id="rId3"/>
              </a:rPr>
              <a:t>http://web-tan.forum.impressrd.jp/e/2009/02/20/4875</a:t>
            </a:r>
            <a:endParaRPr lang="en-US" altLang="ja-JP" sz="1800" smtClean="0">
              <a:latin typeface="Arial" charset="0"/>
            </a:endParaRPr>
          </a:p>
        </p:txBody>
      </p:sp>
      <p:pic>
        <p:nvPicPr>
          <p:cNvPr id="109572" name="Picture 4" descr="kmqsmn0000007r4s"/>
          <p:cNvPicPr>
            <a:picLocks noChangeAspect="1" noChangeArrowheads="1"/>
          </p:cNvPicPr>
          <p:nvPr/>
        </p:nvPicPr>
        <p:blipFill>
          <a:blip r:embed="rId4"/>
          <a:srcRect t="16586" b="18182"/>
          <a:stretch>
            <a:fillRect/>
          </a:stretch>
        </p:blipFill>
        <p:spPr bwMode="auto">
          <a:xfrm>
            <a:off x="5507038" y="549275"/>
            <a:ext cx="3386137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971550" y="33338"/>
            <a:ext cx="75136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ja-JP" altLang="en-US" sz="2400">
                <a:solidFill>
                  <a:schemeClr val="bg1"/>
                </a:solidFill>
              </a:rPr>
              <a:t>（参考）オンラインで読める記事</a:t>
            </a:r>
          </a:p>
        </p:txBody>
      </p:sp>
      <p:sp>
        <p:nvSpPr>
          <p:cNvPr id="109574" name="Text Box 9"/>
          <p:cNvSpPr txBox="1">
            <a:spLocks noChangeArrowheads="1"/>
          </p:cNvSpPr>
          <p:nvPr/>
        </p:nvSpPr>
        <p:spPr bwMode="auto">
          <a:xfrm>
            <a:off x="6704013" y="1357313"/>
            <a:ext cx="22098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76213" indent="-176213">
              <a:spcBef>
                <a:spcPct val="50000"/>
              </a:spcBef>
            </a:pPr>
            <a:r>
              <a:rPr lang="en-US" altLang="ja-JP" sz="4800">
                <a:solidFill>
                  <a:schemeClr val="bg2"/>
                </a:solidFill>
                <a:latin typeface="Arial Black" pitchFamily="34" charset="0"/>
              </a:rPr>
              <a:t>2008</a:t>
            </a:r>
            <a:br>
              <a:rPr lang="en-US" altLang="ja-JP" sz="4800">
                <a:solidFill>
                  <a:schemeClr val="bg2"/>
                </a:solidFill>
                <a:latin typeface="Arial Black" pitchFamily="34" charset="0"/>
              </a:rPr>
            </a:br>
            <a:r>
              <a:rPr lang="en-US" altLang="ja-JP" sz="4800">
                <a:solidFill>
                  <a:schemeClr val="bg2"/>
                </a:solidFill>
                <a:latin typeface="Arial Black" pitchFamily="34" charset="0"/>
              </a:rPr>
              <a:t>-2009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ea typeface="ＭＳ Ｐゴシック" charset="-128"/>
              </a:rPr>
              <a:t>© 2010 Makoto Shimizu	</a:t>
            </a:r>
            <a:fld id="{D928F0A9-269E-4D4D-A222-9885C3EF738F}" type="slidenum">
              <a:rPr lang="en-US" altLang="ja-JP" smtClean="0">
                <a:ea typeface="ＭＳ Ｐゴシック" charset="-128"/>
              </a:rPr>
              <a:pPr/>
              <a:t>86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Web</a:t>
            </a:r>
            <a:r>
              <a:rPr lang="ja-JP" altLang="en-US" smtClean="0"/>
              <a:t>担当者</a:t>
            </a:r>
            <a:r>
              <a:rPr lang="en-US" altLang="ja-JP" smtClean="0"/>
              <a:t>Forum</a:t>
            </a:r>
          </a:p>
        </p:txBody>
      </p:sp>
      <p:pic>
        <p:nvPicPr>
          <p:cNvPr id="110595" name="Picture 4" descr="kmqsmn0000007r4s"/>
          <p:cNvPicPr>
            <a:picLocks noChangeAspect="1" noChangeArrowheads="1"/>
          </p:cNvPicPr>
          <p:nvPr/>
        </p:nvPicPr>
        <p:blipFill>
          <a:blip r:embed="rId2"/>
          <a:srcRect t="16586" b="18182"/>
          <a:stretch>
            <a:fillRect/>
          </a:stretch>
        </p:blipFill>
        <p:spPr bwMode="auto">
          <a:xfrm>
            <a:off x="5507038" y="549275"/>
            <a:ext cx="3386137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6" name="Rectangle 5"/>
          <p:cNvSpPr>
            <a:spLocks noChangeArrowheads="1"/>
          </p:cNvSpPr>
          <p:nvPr/>
        </p:nvSpPr>
        <p:spPr bwMode="auto">
          <a:xfrm>
            <a:off x="971550" y="33338"/>
            <a:ext cx="75136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ja-JP" altLang="en-US" sz="2400">
                <a:solidFill>
                  <a:schemeClr val="bg1"/>
                </a:solidFill>
              </a:rPr>
              <a:t>（参考）オンラインで読める記事</a:t>
            </a:r>
          </a:p>
        </p:txBody>
      </p:sp>
      <p:sp>
        <p:nvSpPr>
          <p:cNvPr id="110597" name="Text Box 9"/>
          <p:cNvSpPr txBox="1">
            <a:spLocks noChangeArrowheads="1"/>
          </p:cNvSpPr>
          <p:nvPr/>
        </p:nvSpPr>
        <p:spPr bwMode="auto">
          <a:xfrm>
            <a:off x="3143250" y="1643063"/>
            <a:ext cx="22367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76213" indent="-176213">
              <a:spcBef>
                <a:spcPct val="50000"/>
              </a:spcBef>
            </a:pPr>
            <a:r>
              <a:rPr lang="en-US" altLang="ja-JP" sz="6000">
                <a:solidFill>
                  <a:schemeClr val="bg2"/>
                </a:solidFill>
                <a:latin typeface="Arial Black" pitchFamily="34" charset="0"/>
              </a:rPr>
              <a:t>2010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027238" y="2786063"/>
            <a:ext cx="4376737" cy="1989137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864000" tIns="180000" rIns="864000" bIns="180000">
            <a:spAutoFit/>
          </a:bodyPr>
          <a:lstStyle/>
          <a:p>
            <a:pPr marL="342900" indent="-342900" algn="ctr" eaLnBrk="0" hangingPunct="0">
              <a:lnSpc>
                <a:spcPct val="110000"/>
              </a:lnSpc>
              <a:spcBef>
                <a:spcPct val="20000"/>
              </a:spcBef>
              <a:buSzPct val="90000"/>
              <a:defRPr/>
            </a:pPr>
            <a:r>
              <a:rPr lang="ja-JP" altLang="en-US" sz="4400" dirty="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新連載</a:t>
            </a:r>
            <a:endParaRPr lang="en-US" altLang="ja-JP" sz="4400" dirty="0">
              <a:solidFill>
                <a:srgbClr val="000000"/>
              </a:solidFill>
              <a:latin typeface="HGP創英角ｺﾞｼｯｸUB" pitchFamily="50" charset="-128"/>
              <a:ea typeface="HGP創英角ｺﾞｼｯｸUB" pitchFamily="50" charset="-128"/>
              <a:sym typeface="Wingdings" pitchFamily="2" charset="2"/>
            </a:endParaRPr>
          </a:p>
          <a:p>
            <a:pPr marL="342900" indent="-342900" algn="ctr" eaLnBrk="0" hangingPunct="0">
              <a:lnSpc>
                <a:spcPct val="110000"/>
              </a:lnSpc>
              <a:spcBef>
                <a:spcPct val="20000"/>
              </a:spcBef>
              <a:buSzPct val="90000"/>
              <a:defRPr/>
            </a:pPr>
            <a:r>
              <a:rPr lang="ja-JP" altLang="en-US" sz="4400" dirty="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  <a:sym typeface="Wingdings" pitchFamily="2" charset="2"/>
              </a:rPr>
              <a:t>  準備中！</a:t>
            </a:r>
            <a:endParaRPr lang="en-US" altLang="ja-JP" sz="4400" dirty="0">
              <a:solidFill>
                <a:srgbClr val="000000"/>
              </a:solidFill>
              <a:latin typeface="HGP創英角ｺﾞｼｯｸUB" pitchFamily="50" charset="-128"/>
              <a:ea typeface="HGP創英角ｺﾞｼｯｸUB" pitchFamily="50" charset="-128"/>
              <a:sym typeface="Wingdings" pitchFamily="2" charset="2"/>
            </a:endParaRPr>
          </a:p>
        </p:txBody>
      </p:sp>
      <p:sp>
        <p:nvSpPr>
          <p:cNvPr id="110599" name="Text Box 9"/>
          <p:cNvSpPr txBox="1">
            <a:spLocks noChangeArrowheads="1"/>
          </p:cNvSpPr>
          <p:nvPr/>
        </p:nvSpPr>
        <p:spPr bwMode="auto">
          <a:xfrm>
            <a:off x="2071688" y="5072063"/>
            <a:ext cx="4637087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76213" indent="-176213">
              <a:spcBef>
                <a:spcPct val="50000"/>
              </a:spcBef>
            </a:pPr>
            <a:r>
              <a:rPr lang="ja-JP" altLang="en-US" sz="2400"/>
              <a:t>詳しくは</a:t>
            </a:r>
            <a:r>
              <a:rPr lang="en-US" altLang="ja-JP" sz="2400"/>
              <a:t>Twitter</a:t>
            </a:r>
            <a:r>
              <a:rPr lang="ja-JP" altLang="en-US" sz="2400"/>
              <a:t>／実践</a:t>
            </a:r>
            <a:r>
              <a:rPr lang="en-US" altLang="ja-JP" sz="2400"/>
              <a:t>CMS</a:t>
            </a:r>
            <a:r>
              <a:rPr lang="ja-JP" altLang="en-US" sz="2400"/>
              <a:t>★</a:t>
            </a:r>
            <a:r>
              <a:rPr lang="en-US" altLang="ja-JP" sz="2400"/>
              <a:t>IA</a:t>
            </a:r>
            <a:r>
              <a:rPr lang="ja-JP" altLang="en-US" sz="2400"/>
              <a:t>へ</a:t>
            </a:r>
            <a:endParaRPr lang="en-US" altLang="ja-JP" sz="2400"/>
          </a:p>
        </p:txBody>
      </p:sp>
      <p:pic>
        <p:nvPicPr>
          <p:cNvPr id="11060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5572125"/>
            <a:ext cx="720725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601" name="Rectangle 11"/>
          <p:cNvSpPr>
            <a:spLocks noChangeArrowheads="1"/>
          </p:cNvSpPr>
          <p:nvPr/>
        </p:nvSpPr>
        <p:spPr bwMode="auto">
          <a:xfrm>
            <a:off x="3560763" y="5594350"/>
            <a:ext cx="1223962" cy="2873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ja-JP"/>
              <a:t>IA</a:t>
            </a:r>
            <a:r>
              <a:rPr lang="ja-JP" altLang="en-US"/>
              <a:t>　清水</a:t>
            </a:r>
            <a:endParaRPr lang="en-US" altLang="ja-JP"/>
          </a:p>
        </p:txBody>
      </p:sp>
      <p:pic>
        <p:nvPicPr>
          <p:cNvPr id="110602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59038" y="5557838"/>
            <a:ext cx="10572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altLang="ja-JP" smtClean="0">
                <a:ea typeface="ＭＳ Ｐゴシック" charset="-128"/>
              </a:rPr>
              <a:t>© 2010 Makoto Shimizu	</a:t>
            </a:r>
            <a:fld id="{587BCD21-A7BA-4CED-B5E3-71EEBFF94F9F}" type="slidenum">
              <a:rPr lang="en-US" altLang="ja-JP" smtClean="0">
                <a:ea typeface="ＭＳ Ｐゴシック" charset="-128"/>
              </a:rPr>
              <a:pPr/>
              <a:t>9</a:t>
            </a:fld>
            <a:endParaRPr lang="en-US" altLang="ja-JP" smtClean="0">
              <a:ea typeface="ＭＳ Ｐゴシック" charset="-128"/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１．機能・コンテンツ：位置づけを整理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9963" y="1457325"/>
            <a:ext cx="7513637" cy="4392613"/>
          </a:xfrm>
        </p:spPr>
        <p:txBody>
          <a:bodyPr>
            <a:normAutofit/>
          </a:bodyPr>
          <a:lstStyle/>
          <a:p>
            <a:pPr marL="552450" indent="-495300" eaLnBrk="1" hangingPunct="1">
              <a:tabLst>
                <a:tab pos="2508250" algn="l"/>
              </a:tabLst>
              <a:defRPr/>
            </a:pPr>
            <a:r>
              <a:rPr lang="ja-JP" altLang="en-US" dirty="0" smtClean="0">
                <a:solidFill>
                  <a:schemeClr val="accent2"/>
                </a:solidFill>
                <a:latin typeface="+mn-ea"/>
              </a:rPr>
              <a:t>マトリックスで位置付けや抜け漏れを確認</a:t>
            </a:r>
          </a:p>
        </p:txBody>
      </p:sp>
      <p:pic>
        <p:nvPicPr>
          <p:cNvPr id="23556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6175" y="3414713"/>
            <a:ext cx="54356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5563" y="1987550"/>
            <a:ext cx="5548312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4"/>
          <p:cNvSpPr>
            <a:spLocks noChangeArrowheads="1"/>
          </p:cNvSpPr>
          <p:nvPr/>
        </p:nvSpPr>
        <p:spPr bwMode="auto">
          <a:xfrm>
            <a:off x="971550" y="33338"/>
            <a:ext cx="7513638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2400">
                <a:solidFill>
                  <a:schemeClr val="bg1"/>
                </a:solidFill>
              </a:rPr>
              <a:t>B</a:t>
            </a:r>
            <a:r>
              <a:rPr lang="ja-JP" altLang="en-US" sz="2400">
                <a:solidFill>
                  <a:schemeClr val="bg1"/>
                </a:solidFill>
              </a:rPr>
              <a:t>．事例：仮説に基づく設計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cho">
  <a:themeElements>
    <a:clrScheme name="Echo 5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E85C58"/>
      </a:accent1>
      <a:accent2>
        <a:srgbClr val="333399"/>
      </a:accent2>
      <a:accent3>
        <a:srgbClr val="FFFFFF"/>
      </a:accent3>
      <a:accent4>
        <a:srgbClr val="000000"/>
      </a:accent4>
      <a:accent5>
        <a:srgbClr val="F2B5B4"/>
      </a:accent5>
      <a:accent6>
        <a:srgbClr val="2D2D8A"/>
      </a:accent6>
      <a:hlink>
        <a:srgbClr val="006666"/>
      </a:hlink>
      <a:folHlink>
        <a:srgbClr val="B2B2B2"/>
      </a:folHlink>
    </a:clrScheme>
    <a:fontScheme name="Echo">
      <a:majorFont>
        <a:latin typeface="Arial"/>
        <a:ea typeface="ＭＳ Ｐゴシック"/>
        <a:cs typeface=""/>
      </a:majorFont>
      <a:minorFont>
        <a:latin typeface="HGP創英角ｺﾞｼｯｸUB"/>
        <a:ea typeface="HGP創英角ｺﾞｼｯｸ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ho 1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E85C58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F2B5B4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2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E85C58"/>
        </a:accent1>
        <a:accent2>
          <a:srgbClr val="F88080"/>
        </a:accent2>
        <a:accent3>
          <a:srgbClr val="FFFFFF"/>
        </a:accent3>
        <a:accent4>
          <a:srgbClr val="2A5656"/>
        </a:accent4>
        <a:accent5>
          <a:srgbClr val="F2B5B4"/>
        </a:accent5>
        <a:accent6>
          <a:srgbClr val="E17373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E85C58"/>
        </a:accent1>
        <a:accent2>
          <a:srgbClr val="F88080"/>
        </a:accent2>
        <a:accent3>
          <a:srgbClr val="FFFFFF"/>
        </a:accent3>
        <a:accent4>
          <a:srgbClr val="000000"/>
        </a:accent4>
        <a:accent5>
          <a:srgbClr val="F2B5B4"/>
        </a:accent5>
        <a:accent6>
          <a:srgbClr val="E17373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4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E85C58"/>
        </a:accent1>
        <a:accent2>
          <a:srgbClr val="F88080"/>
        </a:accent2>
        <a:accent3>
          <a:srgbClr val="FFFFFF"/>
        </a:accent3>
        <a:accent4>
          <a:srgbClr val="000000"/>
        </a:accent4>
        <a:accent5>
          <a:srgbClr val="F2B5B4"/>
        </a:accent5>
        <a:accent6>
          <a:srgbClr val="E17373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E85C5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2B5B4"/>
        </a:accent5>
        <a:accent6>
          <a:srgbClr val="2D2D8A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Echo</Template>
  <TotalTime>23513</TotalTime>
  <Words>7499</Words>
  <Application>Microsoft Office PowerPoint</Application>
  <PresentationFormat>画面に合わせる (4:3)</PresentationFormat>
  <Paragraphs>857</Paragraphs>
  <Slides>86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8</vt:i4>
      </vt:variant>
      <vt:variant>
        <vt:lpstr>デザイン テンプレート</vt:lpstr>
      </vt:variant>
      <vt:variant>
        <vt:i4>12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86</vt:i4>
      </vt:variant>
    </vt:vector>
  </HeadingPairs>
  <TitlesOfParts>
    <vt:vector size="107" baseType="lpstr">
      <vt:lpstr>Arial</vt:lpstr>
      <vt:lpstr>ＭＳ Ｐゴシック</vt:lpstr>
      <vt:lpstr>HGP創英角ｺﾞｼｯｸUB</vt:lpstr>
      <vt:lpstr>Wingdings</vt:lpstr>
      <vt:lpstr>ＭＳ Ｐ明朝</vt:lpstr>
      <vt:lpstr>Arial Rounded MT Bold</vt:lpstr>
      <vt:lpstr>Times New Roman</vt:lpstr>
      <vt:lpstr>Arial Black</vt:lpstr>
      <vt:lpstr>Echo</vt:lpstr>
      <vt:lpstr>Echo</vt:lpstr>
      <vt:lpstr>Echo</vt:lpstr>
      <vt:lpstr>Echo</vt:lpstr>
      <vt:lpstr>Echo</vt:lpstr>
      <vt:lpstr>Echo</vt:lpstr>
      <vt:lpstr>Echo</vt:lpstr>
      <vt:lpstr>Echo</vt:lpstr>
      <vt:lpstr>Echo</vt:lpstr>
      <vt:lpstr>Echo</vt:lpstr>
      <vt:lpstr>Echo</vt:lpstr>
      <vt:lpstr>Echo</vt:lpstr>
      <vt:lpstr>Visio</vt:lpstr>
      <vt:lpstr>情報設計の根拠を把握する アジャイル時代のWeb解析事例</vt:lpstr>
      <vt:lpstr>自己紹介</vt:lpstr>
      <vt:lpstr>問題提起</vt:lpstr>
      <vt:lpstr>ＨＣＤの基本は改善サイクルの反復</vt:lpstr>
      <vt:lpstr>IAの意義</vt:lpstr>
      <vt:lpstr>Agenda</vt:lpstr>
      <vt:lpstr>２週間で立ち上げ、３カ月運用改善</vt:lpstr>
      <vt:lpstr>１．機能・コンテンツ：洗い出し</vt:lpstr>
      <vt:lpstr>１．機能・コンテンツ：位置づけを整理</vt:lpstr>
      <vt:lpstr>２．機能・コンテンツ：そもそも目的は？</vt:lpstr>
      <vt:lpstr>（参考）Flickrのユーザーモデル</vt:lpstr>
      <vt:lpstr>３．サイト名：分かりやすくコンセプトを表す</vt:lpstr>
      <vt:lpstr>３．サイト名：アルファベットの場合も考慮</vt:lpstr>
      <vt:lpstr>４．SEO：検索の意図に合わせる</vt:lpstr>
      <vt:lpstr>３．サイト名：SEOも考慮</vt:lpstr>
      <vt:lpstr>３．サイト名：ドメインを取得し確定</vt:lpstr>
      <vt:lpstr>ここまでの流れ</vt:lpstr>
      <vt:lpstr>５．ナビゲーション：コンテンツを貯めて活かしたい</vt:lpstr>
      <vt:lpstr>５．ナビゲーション：コンテンツを貯めて活かしたい</vt:lpstr>
      <vt:lpstr>５．ナビゲーション：コンテンツを貯めて活かしたい</vt:lpstr>
      <vt:lpstr>５．ナビゲーション：興味・関心に合わせたい</vt:lpstr>
      <vt:lpstr>６．UI：方向感覚で迷子を減らす</vt:lpstr>
      <vt:lpstr>６．UI：じっくり読むための印刷用ページ</vt:lpstr>
      <vt:lpstr>７．以上の要件を満たすCMSを選定</vt:lpstr>
      <vt:lpstr>７．以上の要件を満たすCMSを選定</vt:lpstr>
      <vt:lpstr>８．ようやくサイト構成が確定</vt:lpstr>
      <vt:lpstr>（参考）サイトマップは誰のもの？</vt:lpstr>
      <vt:lpstr>立ち上げ後も活用できるサイトマップ</vt:lpstr>
      <vt:lpstr>ＩＡ設計と構築の流れ</vt:lpstr>
      <vt:lpstr>6200万会員の楽天サイト群でも通用するか？</vt:lpstr>
      <vt:lpstr>基本は同じ。ただし</vt:lpstr>
      <vt:lpstr>今回の設計のポイント</vt:lpstr>
      <vt:lpstr>（参考）ウォーターフォールの逆流アプローチ</vt:lpstr>
      <vt:lpstr>Agenda</vt:lpstr>
      <vt:lpstr>立ち上げ前後で反復の目的が変わる</vt:lpstr>
      <vt:lpstr>特に立ち上げ後の運用改善で勝負は決まる</vt:lpstr>
      <vt:lpstr>２週間で立ち上げ、２．５ヶ月で運用改善</vt:lpstr>
      <vt:lpstr>機能・コンテンツ：意図した効果は出たか</vt:lpstr>
      <vt:lpstr>機能・コンテンツ：意図した効果は出たか</vt:lpstr>
      <vt:lpstr>集客効果：人と情報の流れを図解し、</vt:lpstr>
      <vt:lpstr>効果測定に使える指標を決定</vt:lpstr>
      <vt:lpstr>予測と実際の差は？・・・ナットク</vt:lpstr>
      <vt:lpstr>計測できる「ユーザー維持」効果の要素は？</vt:lpstr>
      <vt:lpstr>機能・コンテンツ：意図したSEO効果は出たか？</vt:lpstr>
      <vt:lpstr>SEO：通常ならキーワード別にCV分析するところ</vt:lpstr>
      <vt:lpstr>「キーワード」から訪問意図が分かる</vt:lpstr>
      <vt:lpstr>「訪問者はズレていないか？」を知りたい</vt:lpstr>
      <vt:lpstr>ターゲットにリーチできたか？</vt:lpstr>
      <vt:lpstr>ターゲットにリーチできたか？</vt:lpstr>
      <vt:lpstr>サイト名：覚えやすかったか？</vt:lpstr>
      <vt:lpstr>サイト名：検索で戻れたか？</vt:lpstr>
      <vt:lpstr>（以前）Googleで「CMS IA」を検索</vt:lpstr>
      <vt:lpstr>（結果）Googleで「CMS IA」を検索　（７ヶ月後）</vt:lpstr>
      <vt:lpstr>（結果） Yahooは2→７割へ</vt:lpstr>
      <vt:lpstr>ただし、順位を上げても流入は増えない</vt:lpstr>
      <vt:lpstr>SEO：全体的な順位とアクセスは増加を追った</vt:lpstr>
      <vt:lpstr>SEO：Googleは書くと反応する状態になった</vt:lpstr>
      <vt:lpstr>SEO：Googleは書くと反応する</vt:lpstr>
      <vt:lpstr>ナビゲーション：古いコンテンツは埋もれていないか？</vt:lpstr>
      <vt:lpstr>ナビゲーション：古いコンテンツは埋もれていないか？</vt:lpstr>
      <vt:lpstr>ナビゲーション：古いコンテンツは埋もれていないか？</vt:lpstr>
      <vt:lpstr>（参考）更新し続けないと訪問は減るのか？</vt:lpstr>
      <vt:lpstr>更新し続けないと訪問は減るか？</vt:lpstr>
      <vt:lpstr>ナビゲーション：流入経路は想定通りか？</vt:lpstr>
      <vt:lpstr>UI：印刷してじっくり読んだか？</vt:lpstr>
      <vt:lpstr>他サイトへの送客効果</vt:lpstr>
      <vt:lpstr>他サイトへの送客効果</vt:lpstr>
      <vt:lpstr>（参考）アクセス解析は目的別に複数導入</vt:lpstr>
      <vt:lpstr>Agenda</vt:lpstr>
      <vt:lpstr>最適化のポイント</vt:lpstr>
      <vt:lpstr>総合的に考えて動こう</vt:lpstr>
      <vt:lpstr>IAの方法論（ツール）を守っても平均点</vt:lpstr>
      <vt:lpstr>標準・方法論はマイナスをゼロにするだけ</vt:lpstr>
      <vt:lpstr>小さなサイトで全体感を</vt:lpstr>
      <vt:lpstr>もっと踏み込もう</vt:lpstr>
      <vt:lpstr>問題提起　の答え</vt:lpstr>
      <vt:lpstr>もっと踏み込もう</vt:lpstr>
      <vt:lpstr>改善しないと下落する</vt:lpstr>
      <vt:lpstr>コンテンツとノウハウを貯めて勝つ</vt:lpstr>
      <vt:lpstr>ISOも「やってみないと分らない」</vt:lpstr>
      <vt:lpstr>ご清聴ありがとうございました。</vt:lpstr>
      <vt:lpstr>MdN　Web STRATEGY</vt:lpstr>
      <vt:lpstr>ロフトワーク　WebEXP.jp</vt:lpstr>
      <vt:lpstr>MdN　Web STRATEGY</vt:lpstr>
      <vt:lpstr>Web担当者Forum</vt:lpstr>
      <vt:lpstr>Web担当者Forum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CMSセミナー用</dc:title>
  <dc:creator>Makoto Shimizu</dc:creator>
  <cp:lastModifiedBy>mak</cp:lastModifiedBy>
  <cp:revision>718</cp:revision>
  <dcterms:created xsi:type="dcterms:W3CDTF">2007-02-10T04:51:30Z</dcterms:created>
  <dcterms:modified xsi:type="dcterms:W3CDTF">2010-02-27T12:43:53Z</dcterms:modified>
</cp:coreProperties>
</file>